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48" r:id="rId1"/>
  </p:sldMasterIdLst>
  <p:notesMasterIdLst>
    <p:notesMasterId r:id="rId64"/>
  </p:notesMasterIdLst>
  <p:sldIdLst>
    <p:sldId id="620" r:id="rId2"/>
    <p:sldId id="261" r:id="rId3"/>
    <p:sldId id="313" r:id="rId4"/>
    <p:sldId id="294" r:id="rId5"/>
    <p:sldId id="614" r:id="rId6"/>
    <p:sldId id="298" r:id="rId7"/>
    <p:sldId id="299" r:id="rId8"/>
    <p:sldId id="295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15" r:id="rId18"/>
    <p:sldId id="256" r:id="rId19"/>
    <p:sldId id="257" r:id="rId20"/>
    <p:sldId id="258" r:id="rId21"/>
    <p:sldId id="259" r:id="rId22"/>
    <p:sldId id="260" r:id="rId23"/>
    <p:sldId id="316" r:id="rId24"/>
    <p:sldId id="317" r:id="rId25"/>
    <p:sldId id="263" r:id="rId26"/>
    <p:sldId id="615" r:id="rId27"/>
    <p:sldId id="616" r:id="rId28"/>
    <p:sldId id="264" r:id="rId29"/>
    <p:sldId id="265" r:id="rId30"/>
    <p:sldId id="266" r:id="rId31"/>
    <p:sldId id="268" r:id="rId32"/>
    <p:sldId id="314" r:id="rId33"/>
    <p:sldId id="273" r:id="rId34"/>
    <p:sldId id="324" r:id="rId35"/>
    <p:sldId id="325" r:id="rId36"/>
    <p:sldId id="275" r:id="rId37"/>
    <p:sldId id="277" r:id="rId38"/>
    <p:sldId id="282" r:id="rId39"/>
    <p:sldId id="308" r:id="rId40"/>
    <p:sldId id="283" r:id="rId41"/>
    <p:sldId id="326" r:id="rId42"/>
    <p:sldId id="617" r:id="rId43"/>
    <p:sldId id="329" r:id="rId44"/>
    <p:sldId id="328" r:id="rId45"/>
    <p:sldId id="327" r:id="rId46"/>
    <p:sldId id="618" r:id="rId47"/>
    <p:sldId id="619" r:id="rId48"/>
    <p:sldId id="339" r:id="rId49"/>
    <p:sldId id="340" r:id="rId50"/>
    <p:sldId id="332" r:id="rId51"/>
    <p:sldId id="336" r:id="rId52"/>
    <p:sldId id="335" r:id="rId53"/>
    <p:sldId id="334" r:id="rId54"/>
    <p:sldId id="333" r:id="rId55"/>
    <p:sldId id="310" r:id="rId56"/>
    <p:sldId id="608" r:id="rId57"/>
    <p:sldId id="609" r:id="rId58"/>
    <p:sldId id="610" r:id="rId59"/>
    <p:sldId id="611" r:id="rId60"/>
    <p:sldId id="612" r:id="rId61"/>
    <p:sldId id="613" r:id="rId62"/>
    <p:sldId id="311" r:id="rId63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65"/>
      <p:bold r:id="rId66"/>
    </p:embeddedFont>
    <p:embeddedFont>
      <p:font typeface="엘리스 DX널리체  Light" panose="020B0600000101010101" pitchFamily="50" charset="-127"/>
      <p:regular r:id="rId67"/>
    </p:embeddedFont>
    <p:embeddedFont>
      <p:font typeface="엘리스 DX널리체  Medium" panose="020B0600000101010101" pitchFamily="50" charset="-127"/>
      <p:regular r:id="rId68"/>
    </p:embeddedFont>
    <p:embeddedFont>
      <p:font typeface="엘리스 DX널리체 Bold" panose="020B0600000101010101" pitchFamily="50" charset="-127"/>
      <p:bold r:id="rId6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6DB5"/>
    <a:srgbClr val="D4E2F0"/>
    <a:srgbClr val="C3D6EA"/>
    <a:srgbClr val="F68A1E"/>
    <a:srgbClr val="DEE9F5"/>
    <a:srgbClr val="6CA824"/>
    <a:srgbClr val="FDE8D2"/>
    <a:srgbClr val="C9DFAE"/>
    <a:srgbClr val="E2EED3"/>
    <a:srgbClr val="C4D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8" autoAdjust="0"/>
    <p:restoredTop sz="91837" autoAdjust="0"/>
  </p:normalViewPr>
  <p:slideViewPr>
    <p:cSldViewPr>
      <p:cViewPr varScale="1">
        <p:scale>
          <a:sx n="96" d="100"/>
          <a:sy n="96" d="100"/>
        </p:scale>
        <p:origin x="231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엘리스 DX널리체  Medium" panose="020B0600000101010101" pitchFamily="50" charset="-127"/>
                <a:ea typeface="엘리스 DX널리체  Medium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엘리스 DX널리체  Medium" panose="020B0600000101010101" pitchFamily="50" charset="-127"/>
                <a:ea typeface="엘리스 DX널리체  Medium" panose="020B0600000101010101" pitchFamily="50" charset="-127"/>
              </a:defRPr>
            </a:lvl1pPr>
          </a:lstStyle>
          <a:p>
            <a:fld id="{BDDCC474-94E1-47E4-BBA0-D2D3A7C8E5FD}" type="datetimeFigureOut">
              <a:rPr lang="ko-KR" altLang="en-US" smtClean="0"/>
              <a:pPr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엘리스 DX널리체  Medium" panose="020B0600000101010101" pitchFamily="50" charset="-127"/>
                <a:ea typeface="엘리스 DX널리체  Medium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엘리스 DX널리체  Medium" panose="020B0600000101010101" pitchFamily="50" charset="-127"/>
                <a:ea typeface="엘리스 DX널리체  Medium" panose="020B0600000101010101" pitchFamily="50" charset="-127"/>
              </a:defRPr>
            </a:lvl1pPr>
          </a:lstStyle>
          <a:p>
            <a:fld id="{D7C17175-D182-43C3-8FE3-B96E74CFDCC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엘리스 DX널리체  Medium" panose="020B0600000101010101" pitchFamily="50" charset="-127"/>
        <a:ea typeface="엘리스 DX널리체  Medium" panose="020B060000010101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엘리스 DX널리체  Medium" panose="020B0600000101010101" pitchFamily="50" charset="-127"/>
        <a:ea typeface="엘리스 DX널리체  Medium" panose="020B060000010101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엘리스 DX널리체  Medium" panose="020B0600000101010101" pitchFamily="50" charset="-127"/>
        <a:ea typeface="엘리스 DX널리체  Medium" panose="020B060000010101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엘리스 DX널리체  Medium" panose="020B0600000101010101" pitchFamily="50" charset="-127"/>
        <a:ea typeface="엘리스 DX널리체  Medium" panose="020B060000010101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엘리스 DX널리체  Medium" panose="020B0600000101010101" pitchFamily="50" charset="-127"/>
        <a:ea typeface="엘리스 DX널리체  Medium" panose="020B060000010101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교육과정은 시대의 변화와 더불어 학교 교육과정 혁신을 견인할 수 있는 교육과정 개선에 대한 요구를 반영한 것임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DeSeCo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프로젝트란 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Definition and Selection of Key Competencies’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약자로 핵심역량을 정의하고 선택하는 프로젝트임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OECD Education 2030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DeSeCo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프로젝트에서 규명한 핵심 역량을 더 심화시킨 것임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973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OECD </a:t>
            </a:r>
            <a:r>
              <a:rPr lang="ko-KR" altLang="en-US" dirty="0"/>
              <a:t>교육 </a:t>
            </a:r>
            <a:r>
              <a:rPr lang="en-US" altLang="ko-KR" dirty="0"/>
              <a:t>2030 </a:t>
            </a:r>
            <a:r>
              <a:rPr lang="ko-KR" altLang="en-US" dirty="0"/>
              <a:t>프로젝트에서 바람직한 미래 사회의 모습과 미래 사회에서 학생들이 갖추어야 할 역량의 모습을 담고자 하였음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이 </a:t>
            </a:r>
            <a:r>
              <a:rPr lang="en-US" altLang="ko-KR" dirty="0"/>
              <a:t>OECD </a:t>
            </a:r>
            <a:r>
              <a:rPr lang="ko-KR" altLang="en-US" dirty="0"/>
              <a:t>프로젝트는 우리가 원하는 미래의 성격을 모든 학생이 성장하고 잠재력을 발현하여 개인과 사회가 행복하고 번영할 수 있는 사회로 구현하는 것을 목표로 하였음</a:t>
            </a:r>
            <a:r>
              <a:rPr lang="en-US" altLang="ko-KR" dirty="0"/>
              <a:t>. </a:t>
            </a:r>
            <a:r>
              <a:rPr lang="ko-KR" altLang="en-US" dirty="0"/>
              <a:t>이를 위해 학생 들이 주도성 및 협력적 주도성을 갖출 필요가 있음을 새롭게 강조하였음</a:t>
            </a:r>
            <a:r>
              <a:rPr lang="en-US" altLang="ko-KR" dirty="0"/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교육과정은 이러한 </a:t>
            </a:r>
            <a:r>
              <a:rPr lang="en-US" altLang="ko-KR" dirty="0"/>
              <a:t>OECD</a:t>
            </a:r>
            <a:r>
              <a:rPr lang="ko-KR" altLang="en-US" dirty="0"/>
              <a:t>의 변화의 흐름을 교육과정 개정에 참조하여 반영하였음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5435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kern="0" spc="-50" dirty="0">
              <a:solidFill>
                <a:schemeClr val="bg1">
                  <a:lumMod val="50000"/>
                </a:schemeClr>
              </a:solidFill>
              <a:effectLst/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교육과정은 네 가지 주요 개발의 중점 사항을 바탕으로 </a:t>
            </a:r>
            <a:r>
              <a:rPr lang="en-US" altLang="ko-KR" dirty="0"/>
              <a:t>‘</a:t>
            </a:r>
            <a:r>
              <a:rPr lang="ko-KR" altLang="en-US" dirty="0"/>
              <a:t>포용성과 창의성을 갖춘 주도적인 사람</a:t>
            </a:r>
            <a:r>
              <a:rPr lang="en-US" altLang="ko-KR" dirty="0"/>
              <a:t>’</a:t>
            </a:r>
            <a:r>
              <a:rPr lang="ko-KR" altLang="en-US" dirty="0"/>
              <a:t>을 길러 내는 것을 비전으로 함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이를 위해 총론 차원에서 자기관리 역량</a:t>
            </a:r>
            <a:r>
              <a:rPr lang="en-US" altLang="ko-KR" dirty="0"/>
              <a:t>, </a:t>
            </a:r>
            <a:r>
              <a:rPr lang="ko-KR" altLang="en-US" dirty="0"/>
              <a:t>지식정보처리 역량</a:t>
            </a:r>
            <a:r>
              <a:rPr lang="en-US" altLang="ko-KR" dirty="0"/>
              <a:t>, </a:t>
            </a:r>
            <a:r>
              <a:rPr lang="ko-KR" altLang="en-US" dirty="0"/>
              <a:t>창의적 사고 역량</a:t>
            </a:r>
            <a:r>
              <a:rPr lang="en-US" altLang="ko-KR" dirty="0"/>
              <a:t>, </a:t>
            </a:r>
            <a:r>
              <a:rPr lang="ko-KR" altLang="en-US" dirty="0"/>
              <a:t>심미적 감성 역량</a:t>
            </a:r>
            <a:r>
              <a:rPr lang="en-US" altLang="ko-KR" dirty="0"/>
              <a:t>, </a:t>
            </a:r>
            <a:r>
              <a:rPr lang="ko-KR" altLang="en-US" dirty="0"/>
              <a:t>협력적 소통 역량</a:t>
            </a:r>
            <a:r>
              <a:rPr lang="en-US" altLang="ko-KR" dirty="0"/>
              <a:t>, </a:t>
            </a:r>
            <a:r>
              <a:rPr lang="ko-KR" altLang="en-US" dirty="0"/>
              <a:t>공동체 역량 등 여섯 가지 핵심 역량을 설정하였음</a:t>
            </a:r>
            <a:r>
              <a:rPr lang="en-US" altLang="ko-KR" dirty="0"/>
              <a:t>.</a:t>
            </a:r>
          </a:p>
          <a:p>
            <a:pPr algn="just"/>
            <a:endParaRPr lang="en-US" altLang="ko-KR" kern="0" spc="-50" dirty="0">
              <a:solidFill>
                <a:schemeClr val="bg1">
                  <a:lumMod val="50000"/>
                </a:schemeClr>
              </a:solidFill>
              <a:effectLst/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pPr algn="just"/>
            <a:endParaRPr lang="en-US" altLang="ko-KR" kern="0" spc="-50" dirty="0">
              <a:solidFill>
                <a:srgbClr val="000000"/>
              </a:solidFill>
              <a:effectLst/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pPr algn="just"/>
            <a:endParaRPr lang="en-US" altLang="ko-KR" kern="0" spc="-50" dirty="0">
              <a:solidFill>
                <a:srgbClr val="000000"/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821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교육과정의 역량을 크게 여섯 가지로</a:t>
            </a:r>
            <a:r>
              <a:rPr lang="en-US" altLang="ko-KR" dirty="0"/>
              <a:t>, </a:t>
            </a:r>
            <a:r>
              <a:rPr lang="ko-KR" altLang="en-US" dirty="0"/>
              <a:t>이는 </a:t>
            </a:r>
            <a:r>
              <a:rPr lang="en-US" altLang="ko-KR" dirty="0"/>
              <a:t>2022 </a:t>
            </a:r>
            <a:r>
              <a:rPr lang="ko-KR" altLang="en-US" dirty="0"/>
              <a:t>개정 교육과정의 총론 핵심 역량에 기반을 둔 것이자 </a:t>
            </a:r>
            <a:r>
              <a:rPr lang="en-US" altLang="ko-KR" dirty="0"/>
              <a:t>2015 </a:t>
            </a:r>
            <a:r>
              <a:rPr lang="ko-KR" altLang="en-US" dirty="0"/>
              <a:t>개정 국어과 교육과정의 역량을 계승한 것임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9535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2015 </a:t>
            </a:r>
            <a:r>
              <a:rPr lang="ko-KR" altLang="en-US" dirty="0"/>
              <a:t>개정 국어과 교육과정의 역량과 견줘</a:t>
            </a:r>
            <a:r>
              <a:rPr lang="en-US" altLang="ko-KR" dirty="0"/>
              <a:t>, 2022 </a:t>
            </a:r>
            <a:r>
              <a:rPr lang="ko-KR" altLang="en-US" dirty="0"/>
              <a:t>개정 국어과 교육과정의 역량이 지닌 특성은 크게 두 가지임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첫째</a:t>
            </a:r>
            <a:r>
              <a:rPr lang="en-US" altLang="ko-KR" dirty="0"/>
              <a:t>, 2015</a:t>
            </a:r>
            <a:r>
              <a:rPr lang="ko-KR" altLang="en-US" dirty="0"/>
              <a:t>의 자료</a:t>
            </a:r>
            <a:r>
              <a:rPr lang="en-US" altLang="ko-KR" dirty="0"/>
              <a:t>·</a:t>
            </a:r>
            <a:r>
              <a:rPr lang="ko-KR" altLang="en-US" dirty="0"/>
              <a:t>정보 활용 역량을 디지털</a:t>
            </a:r>
            <a:r>
              <a:rPr lang="en-US" altLang="ko-KR" dirty="0"/>
              <a:t>·</a:t>
            </a:r>
            <a:r>
              <a:rPr lang="ko-KR" altLang="en-US" dirty="0"/>
              <a:t>미디어 역량으로 수정함</a:t>
            </a:r>
            <a:r>
              <a:rPr lang="en-US" altLang="ko-KR" dirty="0"/>
              <a:t>. </a:t>
            </a:r>
            <a:r>
              <a:rPr lang="ko-KR" altLang="en-US" dirty="0"/>
              <a:t>이는 디지털 다매체 시대로 변화한 언어 환경을 고려한 것임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둘째</a:t>
            </a:r>
            <a:r>
              <a:rPr lang="en-US" altLang="ko-KR" dirty="0"/>
              <a:t>, </a:t>
            </a:r>
            <a:r>
              <a:rPr lang="ko-KR" altLang="en-US" dirty="0"/>
              <a:t>핵심 역량을 중심으로 국어과의 목표를 다섯 개로 재구성함</a:t>
            </a:r>
            <a:r>
              <a:rPr lang="en-US" altLang="ko-KR" dirty="0"/>
              <a:t>. </a:t>
            </a:r>
            <a:r>
              <a:rPr lang="ko-KR" altLang="en-US" dirty="0"/>
              <a:t>이를 통해 역량과 목표의 연계성을 높임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2764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교육과정에서는 디지털 다매체 시대로 변화한 언어 환경에서 디지털 소양을 강화하기 위해 매체 영역을 신설함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초등학교 </a:t>
            </a:r>
            <a:r>
              <a:rPr lang="en-US" altLang="ko-KR" dirty="0"/>
              <a:t>1~2</a:t>
            </a:r>
            <a:r>
              <a:rPr lang="ko-KR" altLang="en-US" dirty="0"/>
              <a:t>학년부터 고등학교 공통국어</a:t>
            </a:r>
            <a:r>
              <a:rPr lang="en-US" altLang="ko-KR" dirty="0"/>
              <a:t>1,2</a:t>
            </a:r>
            <a:r>
              <a:rPr lang="ko-KR" altLang="en-US" dirty="0"/>
              <a:t>까지 매체 영역에 </a:t>
            </a:r>
            <a:r>
              <a:rPr lang="en-US" altLang="ko-KR" dirty="0"/>
              <a:t>19</a:t>
            </a:r>
            <a:r>
              <a:rPr lang="ko-KR" altLang="en-US" dirty="0"/>
              <a:t>개의 성취기준을 배정함</a:t>
            </a:r>
            <a:r>
              <a:rPr lang="en-US" altLang="ko-KR" dirty="0"/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또한 선택 중심 교육과정에서 문학과 영상</a:t>
            </a:r>
            <a:r>
              <a:rPr lang="en-US" altLang="ko-KR" dirty="0"/>
              <a:t>, </a:t>
            </a:r>
            <a:r>
              <a:rPr lang="ko-KR" altLang="en-US" dirty="0"/>
              <a:t>매체 의사소통 등 매체 관련 선택 과목을 신설함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2996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교육과정의 선택 중심 교육과정은 고교학점제의 적용을 앞두고 고등학교 맞춤형 교육과정을 구현하고자 함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이 중 공통 과목은 ‘기초소양 및 기본 학력 함양’과 관련된 과목으로서 고등학교 수준에서 ‘학문의 기본 이해 내용 과목’의 성격을 지니는 과목임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또한 선택 과목은 ‘교과별 학문 영역 내의 주요 학습 내용의 이해 및 탐구를 위한 과목’으로 ‘일반 선택 </a:t>
            </a:r>
            <a:r>
              <a:rPr lang="ko-KR" altLang="en-US" dirty="0" err="1"/>
              <a:t>과목’을</a:t>
            </a:r>
            <a:r>
              <a:rPr lang="en-US" altLang="ko-KR" dirty="0"/>
              <a:t>, ‘</a:t>
            </a:r>
            <a:r>
              <a:rPr lang="ko-KR" altLang="en-US" dirty="0"/>
              <a:t>교과별 심화 학습 및 진로 관련 과목’으로 ‘진로 선택 과목’을</a:t>
            </a:r>
            <a:r>
              <a:rPr lang="en-US" altLang="ko-KR" dirty="0"/>
              <a:t>, ‘</a:t>
            </a:r>
            <a:r>
              <a:rPr lang="ko-KR" altLang="en-US" dirty="0"/>
              <a:t>교과 내･교과 간 주제 융합 과목</a:t>
            </a:r>
            <a:r>
              <a:rPr lang="en-US" altLang="ko-KR" dirty="0"/>
              <a:t>, </a:t>
            </a:r>
            <a:r>
              <a:rPr lang="ko-KR" altLang="en-US" dirty="0"/>
              <a:t>실생활 체험 및 응용을 위한 과목’으로 ‘융합 선택 과목’을</a:t>
            </a:r>
            <a:r>
              <a:rPr lang="en-US" altLang="ko-KR" dirty="0"/>
              <a:t> </a:t>
            </a:r>
            <a:r>
              <a:rPr lang="ko-KR" altLang="en-US" dirty="0"/>
              <a:t>설정함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663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다문화 사회의 가속화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코로나 발생 이후 기초 문식성 저하에 대비하여 교과 학습의 기초 토대를 마련하기 위해 기초 문식성 교육을 강화함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위해 초등 저학년 기초 문식성을 강화하기 위해 국어과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시간을 증배하고 한글 교육 시기를 구체적으로 안내하며 기초 문식성을 체계적으로 다룰 수 있도록 내용 체계의 하위 범주를 설정함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204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2015 </a:t>
            </a:r>
            <a:r>
              <a:rPr lang="ko-KR" altLang="en-US" dirty="0"/>
              <a:t>개정 국어과 교육과정에서 시작한 </a:t>
            </a:r>
            <a:r>
              <a:rPr lang="en-US" altLang="ko-KR" dirty="0"/>
              <a:t>“</a:t>
            </a:r>
            <a:r>
              <a:rPr lang="ko-KR" altLang="en-US" dirty="0"/>
              <a:t>한 학기 한 권 읽기</a:t>
            </a:r>
            <a:r>
              <a:rPr lang="en-US" altLang="ko-KR" dirty="0"/>
              <a:t>“ </a:t>
            </a:r>
            <a:r>
              <a:rPr lang="ko-KR" altLang="en-US" dirty="0"/>
              <a:t>등 거시적 독서를 </a:t>
            </a:r>
            <a:r>
              <a:rPr lang="en-US" altLang="ko-KR" dirty="0"/>
              <a:t>2022 </a:t>
            </a:r>
            <a:r>
              <a:rPr lang="ko-KR" altLang="en-US" dirty="0"/>
              <a:t>개정에서도 유지하고 강화함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이를 위해 거시적 독서의 취지가 잘 드러날 수 있도록 관련 내용을 “성취기준 적용 시 고려 사항“</a:t>
            </a:r>
            <a:r>
              <a:rPr lang="en-US" altLang="ko-KR" dirty="0"/>
              <a:t>, </a:t>
            </a:r>
            <a:r>
              <a:rPr lang="ko-KR" altLang="en-US" dirty="0"/>
              <a:t>＂교수〮학습의 방향＂ 등에 반영함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9718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교육과정에서는 </a:t>
            </a:r>
            <a:r>
              <a:rPr lang="en-US" altLang="ko-KR" dirty="0"/>
              <a:t>2015 </a:t>
            </a:r>
            <a:r>
              <a:rPr lang="ko-KR" altLang="en-US" dirty="0"/>
              <a:t>교육과정 문서 체제의 일부 요소를 통합하거나 생략하고 보완하는 방식으로 문서 체재를 재구성함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“</a:t>
            </a:r>
            <a:r>
              <a:rPr lang="ko-KR" altLang="en-US" dirty="0"/>
              <a:t>교과 교육과정 설계의 개요</a:t>
            </a:r>
            <a:r>
              <a:rPr lang="en-US" altLang="ko-KR" dirty="0"/>
              <a:t>＂</a:t>
            </a:r>
            <a:r>
              <a:rPr lang="ko-KR" altLang="en-US" dirty="0"/>
              <a:t>의 신설이 대표적인데</a:t>
            </a:r>
            <a:r>
              <a:rPr lang="en-US" altLang="ko-KR" dirty="0"/>
              <a:t>, </a:t>
            </a:r>
            <a:r>
              <a:rPr lang="ko-KR" altLang="en-US" dirty="0"/>
              <a:t>이는</a:t>
            </a:r>
            <a:r>
              <a:rPr lang="en-US" altLang="ko-KR" dirty="0"/>
              <a:t> </a:t>
            </a:r>
            <a:r>
              <a:rPr lang="ko-KR" altLang="en-US" dirty="0"/>
              <a:t>국어과 교육과정을 어떠한 취지에서 어떻게 설계하였는지를 안내하여</a:t>
            </a:r>
            <a:r>
              <a:rPr lang="en-US" altLang="ko-KR" dirty="0"/>
              <a:t>, </a:t>
            </a:r>
            <a:r>
              <a:rPr lang="ko-KR" altLang="en-US" dirty="0"/>
              <a:t>교육과정 문서를 보다 명확하게 이해하고 원활하게 활용하기 위함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6667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•2022 </a:t>
            </a:r>
            <a:r>
              <a:rPr lang="ko-KR" altLang="en-US" dirty="0"/>
              <a:t>개정 교육과정에서는 </a:t>
            </a:r>
            <a:r>
              <a:rPr lang="en-US" altLang="ko-KR" dirty="0"/>
              <a:t>2015 </a:t>
            </a:r>
            <a:r>
              <a:rPr lang="ko-KR" altLang="en-US" dirty="0"/>
              <a:t>개정 교육과정에 대한 검토를 바탕으로 성취기준을 삭제하거나 추가하는 등의 방법으로 성취기준을 정련화함</a:t>
            </a:r>
            <a:r>
              <a:rPr lang="en-US" altLang="ko-KR" dirty="0"/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특히 매체 영역의 신설에 따라 초등학교는 </a:t>
            </a:r>
            <a:r>
              <a:rPr lang="en-US" altLang="ko-KR" dirty="0"/>
              <a:t>82</a:t>
            </a:r>
            <a:r>
              <a:rPr lang="ko-KR" altLang="en-US" dirty="0"/>
              <a:t>개에서 </a:t>
            </a:r>
            <a:r>
              <a:rPr lang="en-US" altLang="ko-KR" dirty="0"/>
              <a:t>87</a:t>
            </a:r>
            <a:r>
              <a:rPr lang="ko-KR" altLang="en-US" dirty="0"/>
              <a:t>개로 늘었으며 중학교는 </a:t>
            </a:r>
            <a:r>
              <a:rPr lang="en-US" altLang="ko-KR" dirty="0"/>
              <a:t>51</a:t>
            </a:r>
            <a:r>
              <a:rPr lang="ko-KR" altLang="en-US" dirty="0"/>
              <a:t>개로 유지되었으며 고등학교는 </a:t>
            </a:r>
            <a:r>
              <a:rPr lang="en-US" altLang="ko-KR" dirty="0"/>
              <a:t>26</a:t>
            </a:r>
            <a:r>
              <a:rPr lang="ko-KR" altLang="en-US" dirty="0"/>
              <a:t>개에서 </a:t>
            </a:r>
            <a:r>
              <a:rPr lang="en-US" altLang="ko-KR" dirty="0"/>
              <a:t>29</a:t>
            </a:r>
            <a:r>
              <a:rPr lang="ko-KR" altLang="en-US" dirty="0"/>
              <a:t>개로 늘었음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우측 하단의 성취기준 변화표를 클릭하면 </a:t>
            </a:r>
            <a:r>
              <a:rPr lang="en-US" altLang="ko-KR" dirty="0"/>
              <a:t>2015</a:t>
            </a:r>
            <a:r>
              <a:rPr lang="ko-KR" altLang="en-US" dirty="0"/>
              <a:t> 및 </a:t>
            </a:r>
            <a:r>
              <a:rPr lang="en-US" altLang="ko-KR" dirty="0"/>
              <a:t>2022 </a:t>
            </a:r>
            <a:r>
              <a:rPr lang="ko-KR" altLang="en-US" dirty="0"/>
              <a:t>교육과정의 성취기준의 변화 내용을 제공함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1641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◆ 국어과 교육과정 설계의 개요 </a:t>
            </a: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kern="0" spc="-7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- 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국어과 교육과정의 설계 방향에 대한 개괄적 소개 제시 </a:t>
            </a: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kern="0" spc="-7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- 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국어과의 총론관의 연계성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교육과정 구성요소 간의 관계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교과 역량 등에 대하여 설명</a:t>
            </a: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&lt;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성격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&gt;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국어과 학습의 필요성</a:t>
            </a: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&lt;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목표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&gt;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핵심역량과의 연계성을 강조한 국어과 학습의 목표 </a:t>
            </a:r>
          </a:p>
          <a:p>
            <a:pPr lvl="0"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4264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ko-KR" altLang="en-US" dirty="0"/>
              <a:t>수정하기 </a:t>
            </a:r>
            <a:r>
              <a:rPr lang="en-US" altLang="ko-KR" dirty="0"/>
              <a:t>(</a:t>
            </a:r>
            <a:r>
              <a:rPr lang="ko-KR" altLang="en-US" dirty="0"/>
              <a:t>왼쪽그림만 설명</a:t>
            </a:r>
            <a:r>
              <a:rPr lang="en-US" altLang="ko-KR" dirty="0"/>
              <a:t>)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국어과 교육과정 설계의 개요를 하나의 그림으로 나타내 한눈에 교과교육과정을 이해할 수 있도록 제시 함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.</a:t>
            </a:r>
            <a:endParaRPr kumimoji="0" lang="ko-KR" altLang="en-US" sz="1200" b="0" i="0" u="none" strike="noStrike" kern="0" cap="none" spc="-70" normalizeH="0" baseline="0" dirty="0">
              <a:solidFill>
                <a:srgbClr val="000000"/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  <a:cs typeface="맑은 고딕"/>
            </a:endParaRP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&lt;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영역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&gt;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: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듣기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말하기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읽기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쓰기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문법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문학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매체 영역 </a:t>
            </a:r>
          </a:p>
          <a:p>
            <a:pPr marL="92075" lvl="0" indent="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&lt;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내용체계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&gt;: 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영역별 핵심아이디어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+ (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지식</a:t>
            </a:r>
            <a:r>
              <a:rPr kumimoji="0" lang="en-US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·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이해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과정</a:t>
            </a:r>
            <a:r>
              <a:rPr kumimoji="0" lang="en-US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·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기능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,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가치</a:t>
            </a:r>
            <a:r>
              <a:rPr kumimoji="0" lang="en-US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·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태도 </a:t>
            </a:r>
            <a:r>
              <a:rPr kumimoji="0" lang="en-US" altLang="ko-KR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)</a:t>
            </a:r>
            <a:r>
              <a:rPr kumimoji="0" lang="ko-KR" altLang="en-US" sz="1200" b="0" i="0" u="none" strike="noStrike" kern="0" cap="none" spc="-70" normalizeH="0" baseline="0" dirty="0">
                <a:solidFill>
                  <a:srgbClr val="000000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맑은 고딕"/>
              </a:rPr>
              <a:t> 범주와 그에 따른 학년군별 내용 요소 제시</a:t>
            </a:r>
            <a:endParaRPr kumimoji="0" lang="en-US" altLang="ko-KR" sz="1200" b="0" i="0" u="none" strike="noStrike" kern="0" cap="none" spc="-70" normalizeH="0" baseline="0" dirty="0">
              <a:solidFill>
                <a:srgbClr val="000000"/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  <a:cs typeface="맑은 고딕"/>
            </a:endParaRP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171450" lvl="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교육과정에서는 상호 중복되는 내용들은 통합하여 국어 및 국어 능력의 가치와 필요성</a:t>
            </a:r>
            <a:r>
              <a:rPr lang="en-US" altLang="ko-KR" dirty="0"/>
              <a:t>, </a:t>
            </a:r>
            <a:r>
              <a:rPr lang="ko-KR" altLang="en-US" dirty="0"/>
              <a:t>국어 교과의 필요성과 역할 등을 중심으로 간결하고 선명하게 진술하였음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pPr marL="171450" lvl="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/>
              <a:t>‘성격’이 간략하게 진술될 수 있는 것은 ‘교과 교육과정 설계의 개요’가 국어과 교육과정 서두에 제시됨으로써 국어과 교육과정을 개관하는 역할을 담당했기 때문임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20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국어과 총괄목표와 </a:t>
            </a:r>
            <a:r>
              <a:rPr lang="en-US" altLang="ko-KR" dirty="0"/>
              <a:t>5</a:t>
            </a:r>
            <a:r>
              <a:rPr lang="ko-KR" altLang="en-US" dirty="0"/>
              <a:t>가지 목표 소개를 소개하고 있음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2015 </a:t>
            </a:r>
            <a:r>
              <a:rPr lang="ko-KR" altLang="en-US" dirty="0"/>
              <a:t>개정 교육과정과 </a:t>
            </a:r>
            <a:r>
              <a:rPr lang="en-US" altLang="ko-KR" dirty="0"/>
              <a:t>2022 </a:t>
            </a:r>
            <a:r>
              <a:rPr lang="ko-KR" altLang="en-US" dirty="0"/>
              <a:t>개정교육과정의 내용 체계 및 범주를 비교한 내용임</a:t>
            </a:r>
            <a:r>
              <a:rPr lang="en-US" altLang="ko-KR" dirty="0"/>
              <a:t>. </a:t>
            </a:r>
            <a:endParaRPr lang="ko-KR" altLang="en-US" dirty="0"/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ko-KR" altLang="en-US" dirty="0"/>
              <a:t>핵심 아이디어란</a:t>
            </a:r>
            <a:r>
              <a:rPr lang="en-US" altLang="ko-KR" dirty="0"/>
              <a:t>? 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영역을 아우르면서 해당영역의 학습을 통해 일반화 할수 있는 내용을 핵심적으로 진술한 것임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영속적 이해를 명제화 한것이며 개념과 개념 간의 관계를 진술한 문장이며 추상적이고 포괄적 형태로 표현되며 전이가 잘 이루어짐 </a:t>
            </a:r>
          </a:p>
          <a:p>
            <a:pPr marL="171450" lvl="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영역별로 학습의 초점을 부여함으로써 깊이 있는 학습의 토대가됨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23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핵심 아이디어는 해당 질문에 대한 답을 담고 있음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듣기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말하기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읽기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쓰기의 핵심 아이디어는 해당 영역의 정체성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학습자가 도달할 것으로 기대되는 총체적인 앎의 모습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영역에 대한 기대되는 문화에 대한 답으로 원리가 비슷함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171450" lvl="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/>
              <a:t>핵심아이디어는 학습자가 경험하는 활동이나 도달할 것으로 기대되는 총체적인 앎의 모습을 다루고 있음</a:t>
            </a:r>
            <a:r>
              <a:rPr lang="en-US" altLang="ko-KR" dirty="0"/>
              <a:t>.</a:t>
            </a:r>
            <a:endParaRPr lang="ko-KR" altLang="en-US" dirty="0"/>
          </a:p>
          <a:p>
            <a:pPr marL="171450" lvl="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/>
              <a:t>또한 해당 영역에서의 다루는 자료에 대한 정보를 담고 있으며 학습자가 어떠한 주체로 성장해가는지를 알게 해주는 길잡이 역할을 함</a:t>
            </a:r>
            <a:r>
              <a:rPr lang="en-US" altLang="ko-KR" dirty="0"/>
              <a:t>. </a:t>
            </a:r>
            <a:endParaRPr lang="ko-KR" altLang="en-US" dirty="0"/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27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28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29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범주</a:t>
            </a:r>
            <a:r>
              <a:rPr lang="en-US" altLang="ko-KR" dirty="0"/>
              <a:t>’</a:t>
            </a:r>
            <a:r>
              <a:rPr lang="ko-KR" altLang="en-US" dirty="0"/>
              <a:t>는 국어과 각 영역별로 핵심 아이디어를 중심으로 </a:t>
            </a:r>
            <a:r>
              <a:rPr lang="en-US" altLang="ko-KR" dirty="0"/>
              <a:t>&lt;</a:t>
            </a:r>
            <a:r>
              <a:rPr lang="ko-KR" altLang="en-US" dirty="0" err="1"/>
              <a:t>지식･이해</a:t>
            </a:r>
            <a:r>
              <a:rPr lang="en-US" altLang="ko-KR" dirty="0"/>
              <a:t>&gt;, &lt;</a:t>
            </a:r>
            <a:r>
              <a:rPr lang="ko-KR" altLang="en-US" dirty="0" err="1"/>
              <a:t>과정･기능</a:t>
            </a:r>
            <a:r>
              <a:rPr lang="en-US" altLang="ko-KR" dirty="0"/>
              <a:t>&gt;, &lt;</a:t>
            </a:r>
            <a:r>
              <a:rPr lang="ko-KR" altLang="en-US" dirty="0" err="1"/>
              <a:t>가치･태도</a:t>
            </a:r>
            <a:r>
              <a:rPr lang="en-US" altLang="ko-KR" dirty="0"/>
              <a:t>&gt;</a:t>
            </a:r>
            <a:r>
              <a:rPr lang="ko-KR" altLang="en-US" dirty="0"/>
              <a:t>로 나눔 </a:t>
            </a:r>
            <a:endParaRPr lang="en-US" altLang="ko-KR" dirty="0"/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&lt;</a:t>
            </a:r>
            <a:r>
              <a:rPr lang="ko-KR" altLang="en-US" dirty="0" err="1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지식・이해</a:t>
            </a: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&gt; </a:t>
            </a:r>
            <a:r>
              <a:rPr lang="ko-KR" altLang="en-US" dirty="0"/>
              <a:t>국어과 영역에서 알고 이해해야 할 내용 요소</a:t>
            </a:r>
            <a:r>
              <a:rPr lang="en-US" altLang="ko-KR" dirty="0"/>
              <a:t>, </a:t>
            </a:r>
            <a:r>
              <a:rPr lang="ko-KR" altLang="en-US" dirty="0"/>
              <a:t>개념</a:t>
            </a:r>
            <a:r>
              <a:rPr lang="en-US" altLang="ko-KR" dirty="0"/>
              <a:t>, </a:t>
            </a:r>
            <a:r>
              <a:rPr lang="ko-KR" altLang="en-US" dirty="0"/>
              <a:t>원리임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&lt;</a:t>
            </a:r>
            <a:r>
              <a:rPr lang="ko-KR" altLang="en-US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과정 ・기능</a:t>
            </a: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&gt; </a:t>
            </a:r>
            <a:r>
              <a:rPr lang="ko-KR" altLang="en-US" dirty="0"/>
              <a:t>지식의 이해와 적용을 가능하게 하며</a:t>
            </a:r>
            <a:r>
              <a:rPr lang="en-US" altLang="ko-KR" dirty="0"/>
              <a:t>, </a:t>
            </a:r>
            <a:r>
              <a:rPr lang="ko-KR" altLang="en-US" dirty="0"/>
              <a:t>학습의 결과 학생들이 교과 내용을 가지고 할 수 있어야 하는 구체적인 능력</a:t>
            </a:r>
            <a:r>
              <a:rPr lang="en-US" altLang="ko-KR" dirty="0"/>
              <a:t> </a:t>
            </a:r>
            <a:r>
              <a:rPr lang="ko-KR" altLang="en-US" dirty="0"/>
              <a:t>임</a:t>
            </a:r>
            <a:r>
              <a:rPr lang="en-US" altLang="ko-KR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&lt;</a:t>
            </a:r>
            <a:r>
              <a:rPr lang="ko-KR" altLang="en-US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가치 ・태도</a:t>
            </a:r>
            <a:r>
              <a:rPr lang="en-US" altLang="ko-KR" dirty="0"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&gt;</a:t>
            </a:r>
            <a:r>
              <a:rPr lang="ko-KR" altLang="en-US" dirty="0"/>
              <a:t> 교과의 학습 과정에서 습득되는 교과 내용과 관련된 태도와 교과를 학습하여 내면화한 사람이 습득하게 되는 가치를 의미함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886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&lt;</a:t>
            </a:r>
            <a:r>
              <a:rPr lang="ko-KR" altLang="en-US" dirty="0">
                <a:solidFill>
                  <a:schemeClr val="tx1"/>
                </a:solidFill>
              </a:rPr>
              <a:t>지식・이해</a:t>
            </a:r>
            <a:r>
              <a:rPr lang="en-US" altLang="ko-KR" dirty="0">
                <a:solidFill>
                  <a:schemeClr val="tx1"/>
                </a:solidFill>
              </a:rPr>
              <a:t>&gt; ‘</a:t>
            </a:r>
            <a:r>
              <a:rPr lang="ko-KR" altLang="en-US" dirty="0">
                <a:solidFill>
                  <a:schemeClr val="tx1"/>
                </a:solidFill>
              </a:rPr>
              <a:t>맥락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과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글 ・담화 ・작품 등의</a:t>
            </a:r>
            <a:r>
              <a:rPr lang="en-US" altLang="ko-KR" dirty="0">
                <a:solidFill>
                  <a:schemeClr val="tx1"/>
                </a:solidFill>
              </a:rPr>
              <a:t>) ‘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갈래</a:t>
            </a:r>
            <a:r>
              <a:rPr lang="en-US" altLang="ko-KR" dirty="0">
                <a:solidFill>
                  <a:schemeClr val="tx1"/>
                </a:solidFill>
              </a:rPr>
              <a:t>‘ </a:t>
            </a:r>
            <a:r>
              <a:rPr lang="ko-KR" altLang="en-US" dirty="0">
                <a:solidFill>
                  <a:schemeClr val="tx1"/>
                </a:solidFill>
              </a:rPr>
              <a:t>등의 하위 범주 설정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&lt; </a:t>
            </a:r>
            <a:r>
              <a:rPr lang="ko-KR" altLang="en-US" dirty="0" err="1">
                <a:solidFill>
                  <a:schemeClr val="tx1"/>
                </a:solidFill>
              </a:rPr>
              <a:t>과정・기능</a:t>
            </a:r>
            <a:r>
              <a:rPr lang="en-US" altLang="ko-KR" dirty="0">
                <a:solidFill>
                  <a:schemeClr val="tx1"/>
                </a:solidFill>
              </a:rPr>
              <a:t>&gt; </a:t>
            </a:r>
            <a:r>
              <a:rPr lang="ko-KR" altLang="en-US" dirty="0">
                <a:solidFill>
                  <a:schemeClr val="tx1"/>
                </a:solidFill>
              </a:rPr>
              <a:t>각 영역의 고유한 학습 내용을 고려한 과정과 전략을 중심으로 구성</a:t>
            </a:r>
            <a:r>
              <a:rPr lang="en-US" altLang="ko-KR" dirty="0">
                <a:solidFill>
                  <a:schemeClr val="tx1"/>
                </a:solidFill>
              </a:rPr>
              <a:t>&lt;</a:t>
            </a:r>
            <a:r>
              <a:rPr lang="ko-KR" altLang="en-US" dirty="0">
                <a:solidFill>
                  <a:schemeClr val="tx1"/>
                </a:solidFill>
              </a:rPr>
              <a:t>지식・이해</a:t>
            </a:r>
            <a:r>
              <a:rPr lang="en-US" altLang="ko-KR" dirty="0">
                <a:solidFill>
                  <a:schemeClr val="tx1"/>
                </a:solidFill>
              </a:rPr>
              <a:t>&gt; ‘</a:t>
            </a:r>
            <a:r>
              <a:rPr lang="ko-KR" altLang="en-US" dirty="0">
                <a:solidFill>
                  <a:schemeClr val="tx1"/>
                </a:solidFill>
              </a:rPr>
              <a:t>맥락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과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글 ・담화 ・작품 등의</a:t>
            </a:r>
            <a:r>
              <a:rPr lang="en-US" altLang="ko-KR" dirty="0">
                <a:solidFill>
                  <a:schemeClr val="tx1"/>
                </a:solidFill>
              </a:rPr>
              <a:t>) ‘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갈래</a:t>
            </a:r>
            <a:r>
              <a:rPr lang="en-US" altLang="ko-KR" dirty="0">
                <a:solidFill>
                  <a:schemeClr val="tx1"/>
                </a:solidFill>
              </a:rPr>
              <a:t>‘ </a:t>
            </a:r>
            <a:r>
              <a:rPr lang="ko-KR" altLang="en-US" dirty="0">
                <a:solidFill>
                  <a:schemeClr val="tx1"/>
                </a:solidFill>
              </a:rPr>
              <a:t>등의 하위 범주 설정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&lt; </a:t>
            </a:r>
            <a:r>
              <a:rPr lang="ko-KR" altLang="en-US" dirty="0">
                <a:solidFill>
                  <a:schemeClr val="tx1"/>
                </a:solidFill>
              </a:rPr>
              <a:t>과정・기능</a:t>
            </a:r>
            <a:r>
              <a:rPr lang="en-US" altLang="ko-KR" dirty="0">
                <a:solidFill>
                  <a:schemeClr val="tx1"/>
                </a:solidFill>
              </a:rPr>
              <a:t>&gt; </a:t>
            </a:r>
            <a:r>
              <a:rPr lang="ko-KR" altLang="en-US" dirty="0">
                <a:solidFill>
                  <a:schemeClr val="tx1"/>
                </a:solidFill>
              </a:rPr>
              <a:t>각 영역의 고유한 학습 내용을 고려한 과정과 전략을 중심으로 구성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&lt;</a:t>
            </a:r>
            <a:r>
              <a:rPr lang="ko-KR" altLang="en-US" dirty="0">
                <a:solidFill>
                  <a:schemeClr val="tx1"/>
                </a:solidFill>
              </a:rPr>
              <a:t>지식・이해</a:t>
            </a:r>
            <a:r>
              <a:rPr lang="en-US" altLang="ko-KR" dirty="0">
                <a:solidFill>
                  <a:schemeClr val="tx1"/>
                </a:solidFill>
              </a:rPr>
              <a:t>&gt; </a:t>
            </a:r>
            <a:r>
              <a:rPr lang="ko-KR" altLang="en-US" dirty="0">
                <a:solidFill>
                  <a:schemeClr val="tx1"/>
                </a:solidFill>
              </a:rPr>
              <a:t>하위 범주는 구성하지 않되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언어 사용자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화자 ・청자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필자</a:t>
            </a:r>
            <a:r>
              <a:rPr lang="en-US" altLang="ko-KR" dirty="0">
                <a:solidFill>
                  <a:schemeClr val="tx1"/>
                </a:solidFill>
              </a:rPr>
              <a:t>/</a:t>
            </a:r>
            <a:r>
              <a:rPr lang="ko-KR" altLang="en-US" dirty="0">
                <a:solidFill>
                  <a:schemeClr val="tx1"/>
                </a:solidFill>
              </a:rPr>
              <a:t>독자 등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와 태도</a:t>
            </a:r>
            <a:r>
              <a:rPr lang="en-US" altLang="ko-KR" dirty="0">
                <a:solidFill>
                  <a:schemeClr val="tx1"/>
                </a:solidFill>
              </a:rPr>
              <a:t>＇</a:t>
            </a:r>
            <a:r>
              <a:rPr lang="ko-KR" altLang="en-US" dirty="0">
                <a:solidFill>
                  <a:schemeClr val="tx1"/>
                </a:solidFill>
              </a:rPr>
              <a:t>의 학습 내용이 포함 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국어 교과의 특성을 반영하여 영역별로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범주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에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하위 범주</a:t>
            </a:r>
            <a:r>
              <a:rPr lang="en-US" altLang="ko-KR" b="1" dirty="0">
                <a:solidFill>
                  <a:schemeClr val="tx1"/>
                </a:solidFill>
              </a:rPr>
              <a:t>’</a:t>
            </a:r>
            <a:r>
              <a:rPr lang="ko-KR" altLang="en-US" b="1" dirty="0">
                <a:solidFill>
                  <a:schemeClr val="tx1"/>
                </a:solidFill>
              </a:rPr>
              <a:t>를 추가하여 설정</a:t>
            </a:r>
            <a:r>
              <a:rPr lang="ko-KR" altLang="en-US" dirty="0">
                <a:solidFill>
                  <a:schemeClr val="tx1"/>
                </a:solidFill>
              </a:rPr>
              <a:t>함 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출처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b="1" dirty="0">
                <a:solidFill>
                  <a:schemeClr val="tx1"/>
                </a:solidFill>
              </a:rPr>
              <a:t>노은희 외</a:t>
            </a:r>
            <a:r>
              <a:rPr lang="en-US" altLang="ko-KR" b="1" dirty="0">
                <a:solidFill>
                  <a:schemeClr val="tx1"/>
                </a:solidFill>
              </a:rPr>
              <a:t>(2022b: 54) 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&lt;</a:t>
            </a:r>
            <a:r>
              <a:rPr lang="ko-KR" altLang="en-US" dirty="0">
                <a:solidFill>
                  <a:schemeClr val="tx1"/>
                </a:solidFill>
              </a:rPr>
              <a:t>지식・이해</a:t>
            </a:r>
            <a:r>
              <a:rPr lang="en-US" altLang="ko-KR" dirty="0">
                <a:solidFill>
                  <a:schemeClr val="tx1"/>
                </a:solidFill>
              </a:rPr>
              <a:t>&gt; </a:t>
            </a:r>
            <a:r>
              <a:rPr lang="ko-KR" altLang="en-US" dirty="0">
                <a:solidFill>
                  <a:schemeClr val="tx1"/>
                </a:solidFill>
              </a:rPr>
              <a:t>하위 범주는 구성하지 않되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언어 사용자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화자 ・청자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필자</a:t>
            </a:r>
            <a:r>
              <a:rPr lang="en-US" altLang="ko-KR" dirty="0">
                <a:solidFill>
                  <a:schemeClr val="tx1"/>
                </a:solidFill>
              </a:rPr>
              <a:t>/</a:t>
            </a:r>
            <a:r>
              <a:rPr lang="ko-KR" altLang="en-US" dirty="0">
                <a:solidFill>
                  <a:schemeClr val="tx1"/>
                </a:solidFill>
              </a:rPr>
              <a:t>독자 등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와 태도</a:t>
            </a:r>
            <a:r>
              <a:rPr lang="en-US" altLang="ko-KR" dirty="0">
                <a:solidFill>
                  <a:schemeClr val="tx1"/>
                </a:solidFill>
              </a:rPr>
              <a:t>＇</a:t>
            </a:r>
            <a:r>
              <a:rPr lang="ko-KR" altLang="en-US" dirty="0">
                <a:solidFill>
                  <a:schemeClr val="tx1"/>
                </a:solidFill>
              </a:rPr>
              <a:t>의 학습 내용이 포함 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국어 교과의 특성을 반영하여 영역별로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범주</a:t>
            </a:r>
            <a:r>
              <a:rPr lang="en-US" altLang="ko-KR" dirty="0">
                <a:solidFill>
                  <a:schemeClr val="tx1"/>
                </a:solidFill>
              </a:rPr>
              <a:t>’</a:t>
            </a:r>
            <a:r>
              <a:rPr lang="ko-KR" altLang="en-US" dirty="0">
                <a:solidFill>
                  <a:schemeClr val="tx1"/>
                </a:solidFill>
              </a:rPr>
              <a:t>에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하위 범주</a:t>
            </a:r>
            <a:r>
              <a:rPr lang="en-US" altLang="ko-KR" b="1" dirty="0">
                <a:solidFill>
                  <a:schemeClr val="tx1"/>
                </a:solidFill>
              </a:rPr>
              <a:t>’</a:t>
            </a:r>
            <a:r>
              <a:rPr lang="ko-KR" altLang="en-US" b="1" dirty="0">
                <a:solidFill>
                  <a:schemeClr val="tx1"/>
                </a:solidFill>
              </a:rPr>
              <a:t>를 추가하여 설정</a:t>
            </a:r>
            <a:r>
              <a:rPr lang="ko-KR" altLang="en-US" dirty="0">
                <a:solidFill>
                  <a:schemeClr val="tx1"/>
                </a:solidFill>
              </a:rPr>
              <a:t>함 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출처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b="1" dirty="0">
                <a:solidFill>
                  <a:schemeClr val="tx1"/>
                </a:solidFill>
              </a:rPr>
              <a:t>노은희 외</a:t>
            </a:r>
            <a:r>
              <a:rPr lang="en-US" altLang="ko-KR" b="1" dirty="0">
                <a:solidFill>
                  <a:schemeClr val="tx1"/>
                </a:solidFill>
              </a:rPr>
              <a:t>(2022b: 54)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4705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내용 요소</a:t>
            </a:r>
            <a:r>
              <a:rPr lang="en-US" altLang="ko-KR" dirty="0">
                <a:solidFill>
                  <a:schemeClr val="tx1"/>
                </a:solidFill>
              </a:rPr>
              <a:t>＇</a:t>
            </a:r>
            <a:r>
              <a:rPr lang="ko-KR" altLang="en-US" dirty="0">
                <a:solidFill>
                  <a:schemeClr val="tx1"/>
                </a:solidFill>
              </a:rPr>
              <a:t>는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>
                <a:solidFill>
                  <a:schemeClr val="tx1"/>
                </a:solidFill>
              </a:rPr>
              <a:t>내용 체계</a:t>
            </a:r>
            <a:r>
              <a:rPr lang="en-US" altLang="ko-KR" dirty="0">
                <a:solidFill>
                  <a:schemeClr val="tx1"/>
                </a:solidFill>
              </a:rPr>
              <a:t>＇</a:t>
            </a:r>
            <a:r>
              <a:rPr lang="ko-KR" altLang="en-US" dirty="0">
                <a:solidFill>
                  <a:schemeClr val="tx1"/>
                </a:solidFill>
              </a:rPr>
              <a:t>의 각 </a:t>
            </a:r>
            <a:r>
              <a:rPr lang="ko-KR" altLang="en-US" b="1" dirty="0">
                <a:solidFill>
                  <a:schemeClr val="tx1"/>
                </a:solidFill>
              </a:rPr>
              <a:t>범 및 하위 범주의 성격에 부합</a:t>
            </a:r>
            <a:r>
              <a:rPr lang="ko-KR" altLang="en-US" dirty="0">
                <a:solidFill>
                  <a:schemeClr val="tx1"/>
                </a:solidFill>
              </a:rPr>
              <a:t>하면서도</a:t>
            </a:r>
            <a:r>
              <a:rPr lang="ko-KR" altLang="en-US" b="1" dirty="0">
                <a:solidFill>
                  <a:schemeClr val="tx1"/>
                </a:solidFill>
              </a:rPr>
              <a:t> 학년군별 학습자의 언어 발달 특성</a:t>
            </a:r>
            <a:r>
              <a:rPr lang="ko-KR" altLang="en-US" dirty="0">
                <a:solidFill>
                  <a:schemeClr val="tx1"/>
                </a:solidFill>
              </a:rPr>
              <a:t>을 고려하여 선정함</a:t>
            </a: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나선형 교육과정의 원리를 적용하여 계열화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위계화하여 체계적으로 보여줌 </a:t>
            </a:r>
            <a:endParaRPr lang="en-US" altLang="ko-KR" dirty="0">
              <a:solidFill>
                <a:schemeClr val="tx1"/>
              </a:solidFill>
            </a:endParaRPr>
          </a:p>
          <a:p>
            <a:pPr lvl="0" algn="l">
              <a:defRPr/>
            </a:pPr>
            <a:r>
              <a:rPr lang="en-US" altLang="ko-KR" dirty="0">
                <a:solidFill>
                  <a:schemeClr val="tx1"/>
                </a:solidFill>
              </a:rPr>
              <a:t>※ </a:t>
            </a:r>
            <a:r>
              <a:rPr lang="ko-KR" altLang="en-US" dirty="0">
                <a:solidFill>
                  <a:schemeClr val="tx1"/>
                </a:solidFill>
              </a:rPr>
              <a:t>위계화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교육 내용이 학년</a:t>
            </a:r>
            <a:r>
              <a:rPr lang="en-US" altLang="ko-KR" dirty="0">
                <a:solidFill>
                  <a:schemeClr val="tx1"/>
                </a:solidFill>
              </a:rPr>
              <a:t>/</a:t>
            </a:r>
            <a:r>
              <a:rPr lang="ko-KR" altLang="en-US" dirty="0">
                <a:solidFill>
                  <a:schemeClr val="tx1"/>
                </a:solidFill>
              </a:rPr>
              <a:t>학년군이 올라갈수록 그 내용을 통해 경험할 수 있는 폭과 깊이가 더해지도록 교육내용을 조직적으로 배치하는 교육 내용 구성의 수직적 조직 원리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3991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4138" lvl="0" indent="-84138" algn="l">
              <a:buFont typeface="Arial" panose="020B0604020202020204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/>
                </a:solidFill>
              </a:rPr>
              <a:t>‘</a:t>
            </a:r>
            <a:r>
              <a:rPr lang="ko-KR" altLang="en-US" sz="1200" b="1" dirty="0">
                <a:solidFill>
                  <a:schemeClr val="tx1"/>
                </a:solidFill>
              </a:rPr>
              <a:t>성취기준</a:t>
            </a:r>
            <a:r>
              <a:rPr lang="en-US" altLang="ko-KR" sz="1200" b="1" dirty="0">
                <a:solidFill>
                  <a:schemeClr val="tx1"/>
                </a:solidFill>
              </a:rPr>
              <a:t>’</a:t>
            </a:r>
            <a:r>
              <a:rPr lang="ko-KR" altLang="en-US" sz="1200" dirty="0">
                <a:solidFill>
                  <a:schemeClr val="tx1"/>
                </a:solidFill>
              </a:rPr>
              <a:t>은 국어 학습을 통해 학생들이 할 수 있어야 할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또는 할수 있기를 기대하는 결과 혹은 도달점임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pPr marL="84138" lvl="0" indent="-84138" algn="l"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</a:rPr>
              <a:t>성취기준의 진술은 학생의 성장과 발달에 따른 수준이 드러나도록 함으로써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성취기준이 </a:t>
            </a:r>
            <a:r>
              <a:rPr lang="en-US" altLang="ko-KR" sz="1200" dirty="0">
                <a:solidFill>
                  <a:schemeClr val="tx1"/>
                </a:solidFill>
              </a:rPr>
              <a:t>‘</a:t>
            </a:r>
            <a:r>
              <a:rPr lang="ko-KR" altLang="en-US" sz="1200" dirty="0">
                <a:solidFill>
                  <a:schemeClr val="tx1"/>
                </a:solidFill>
              </a:rPr>
              <a:t>내용 기준</a:t>
            </a:r>
            <a:r>
              <a:rPr lang="en-US" altLang="ko-KR" sz="1200" dirty="0">
                <a:solidFill>
                  <a:schemeClr val="tx1"/>
                </a:solidFill>
              </a:rPr>
              <a:t>‘ </a:t>
            </a:r>
            <a:r>
              <a:rPr lang="ko-KR" altLang="en-US" sz="1200" dirty="0">
                <a:solidFill>
                  <a:schemeClr val="tx1"/>
                </a:solidFill>
              </a:rPr>
              <a:t>및 </a:t>
            </a:r>
            <a:r>
              <a:rPr lang="en-US" altLang="ko-KR" sz="1200" dirty="0">
                <a:solidFill>
                  <a:schemeClr val="tx1"/>
                </a:solidFill>
              </a:rPr>
              <a:t>‘ </a:t>
            </a:r>
            <a:r>
              <a:rPr lang="ko-KR" altLang="en-US" sz="1200" dirty="0">
                <a:solidFill>
                  <a:schemeClr val="tx1"/>
                </a:solidFill>
              </a:rPr>
              <a:t>수행 기준</a:t>
            </a:r>
            <a:r>
              <a:rPr lang="en-US" altLang="ko-KR" sz="1200" dirty="0">
                <a:solidFill>
                  <a:schemeClr val="tx1"/>
                </a:solidFill>
              </a:rPr>
              <a:t>＇</a:t>
            </a:r>
            <a:r>
              <a:rPr lang="ko-KR" altLang="en-US" sz="1200" dirty="0">
                <a:solidFill>
                  <a:schemeClr val="tx1"/>
                </a:solidFill>
              </a:rPr>
              <a:t>으로서 작용할 수 있도록 함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84138" lvl="0" indent="-84138" algn="l"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</a:rPr>
              <a:t>구체적인 맥락 속에서 국어 활동을 수행할 수 있도록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성취 기준에서부터 지식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기능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태도를 결합하여 역량 함양을 지원하도록 함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pPr marL="84138" lvl="0" indent="-84138" algn="l"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tx1"/>
                </a:solidFill>
              </a:rPr>
              <a:t>2015 </a:t>
            </a:r>
            <a:r>
              <a:rPr lang="ko-KR" altLang="en-US" sz="1200" dirty="0">
                <a:solidFill>
                  <a:schemeClr val="tx1"/>
                </a:solidFill>
              </a:rPr>
              <a:t>개정 성취기준 </a:t>
            </a:r>
            <a:r>
              <a:rPr lang="en-US" altLang="ko-KR" sz="1200" dirty="0">
                <a:solidFill>
                  <a:schemeClr val="tx1"/>
                </a:solidFill>
              </a:rPr>
              <a:t>82</a:t>
            </a:r>
            <a:r>
              <a:rPr lang="ko-KR" altLang="en-US" sz="1200" dirty="0">
                <a:solidFill>
                  <a:schemeClr val="tx1"/>
                </a:solidFill>
              </a:rPr>
              <a:t>개</a:t>
            </a:r>
            <a:r>
              <a:rPr lang="en-US" altLang="ko-KR" sz="1200" dirty="0">
                <a:solidFill>
                  <a:schemeClr val="tx1"/>
                </a:solidFill>
              </a:rPr>
              <a:t>, 2022 </a:t>
            </a:r>
            <a:r>
              <a:rPr lang="ko-KR" altLang="en-US" sz="1200" dirty="0">
                <a:solidFill>
                  <a:schemeClr val="tx1"/>
                </a:solidFill>
              </a:rPr>
              <a:t>개정 교육과정은 </a:t>
            </a:r>
            <a:r>
              <a:rPr lang="en-US" altLang="ko-KR" sz="1200" dirty="0">
                <a:solidFill>
                  <a:schemeClr val="tx1"/>
                </a:solidFill>
              </a:rPr>
              <a:t>87</a:t>
            </a:r>
            <a:r>
              <a:rPr lang="ko-KR" altLang="en-US" sz="1200" dirty="0">
                <a:solidFill>
                  <a:schemeClr val="tx1"/>
                </a:solidFill>
              </a:rPr>
              <a:t>개로 매체 영역의 개설로 순증되었으나 다른 영역은 심화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확장의 방식으로 설계 및 선별하여 영역별 </a:t>
            </a:r>
            <a:r>
              <a:rPr lang="en-US" altLang="ko-KR" sz="1200" dirty="0">
                <a:solidFill>
                  <a:schemeClr val="tx1"/>
                </a:solidFill>
              </a:rPr>
              <a:t>2~3</a:t>
            </a:r>
            <a:r>
              <a:rPr lang="ko-KR" altLang="en-US" sz="1200" dirty="0">
                <a:solidFill>
                  <a:schemeClr val="tx1"/>
                </a:solidFill>
              </a:rPr>
              <a:t>개씩 줄어듦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endParaRPr lang="ko-KR" altLang="en-US" sz="1200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0710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4138" marR="0" indent="-84138" algn="just" fontAlgn="ctr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성취 기준 개발은 네 가지 유형을 활용하여 개발함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정혜승</a:t>
            </a:r>
            <a:r>
              <a:rPr lang="en-US" altLang="ko-KR" dirty="0">
                <a:solidFill>
                  <a:schemeClr val="tx1"/>
                </a:solidFill>
              </a:rPr>
              <a:t>, 2021).</a:t>
            </a:r>
          </a:p>
          <a:p>
            <a:pPr marR="0" algn="just" font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chemeClr val="tx1"/>
                </a:solidFill>
              </a:rPr>
              <a:t>-Ⅰ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: 1</a:t>
            </a:r>
            <a:r>
              <a:rPr lang="ko-KR" altLang="en-US" dirty="0">
                <a:solidFill>
                  <a:schemeClr val="tx1"/>
                </a:solidFill>
              </a:rPr>
              <a:t>개 범주</a:t>
            </a:r>
            <a:r>
              <a:rPr lang="en-US" altLang="ko-KR" dirty="0">
                <a:solidFill>
                  <a:schemeClr val="tx1"/>
                </a:solidFill>
              </a:rPr>
              <a:t>, 1</a:t>
            </a:r>
            <a:r>
              <a:rPr lang="ko-KR" altLang="en-US" dirty="0">
                <a:solidFill>
                  <a:schemeClr val="tx1"/>
                </a:solidFill>
              </a:rPr>
              <a:t>개 내용 요소</a:t>
            </a:r>
          </a:p>
          <a:p>
            <a:pPr marR="0" algn="just" font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chemeClr val="tx1"/>
                </a:solidFill>
              </a:rPr>
              <a:t>- Ⅱ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동일 범주</a:t>
            </a:r>
            <a:r>
              <a:rPr lang="en-US" altLang="ko-KR" dirty="0">
                <a:solidFill>
                  <a:schemeClr val="tx1"/>
                </a:solidFill>
              </a:rPr>
              <a:t>, 2</a:t>
            </a:r>
            <a:r>
              <a:rPr lang="ko-KR" altLang="en-US" dirty="0">
                <a:solidFill>
                  <a:schemeClr val="tx1"/>
                </a:solidFill>
              </a:rPr>
              <a:t>개 내용 요소</a:t>
            </a:r>
          </a:p>
          <a:p>
            <a:pPr marR="0" algn="just" font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chemeClr val="tx1"/>
                </a:solidFill>
              </a:rPr>
              <a:t>- Ⅲ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en-US" altLang="ko-KR" spc="-150" dirty="0">
                <a:solidFill>
                  <a:schemeClr val="tx1"/>
                </a:solidFill>
              </a:rPr>
              <a:t>2</a:t>
            </a:r>
            <a:r>
              <a:rPr lang="ko-KR" altLang="en-US" spc="-150" dirty="0">
                <a:solidFill>
                  <a:schemeClr val="tx1"/>
                </a:solidFill>
              </a:rPr>
              <a:t>개 범주</a:t>
            </a:r>
            <a:r>
              <a:rPr lang="en-US" altLang="ko-KR" spc="-150" dirty="0">
                <a:solidFill>
                  <a:schemeClr val="tx1"/>
                </a:solidFill>
              </a:rPr>
              <a:t>, </a:t>
            </a:r>
            <a:r>
              <a:rPr lang="ko-KR" altLang="en-US" spc="-150" dirty="0">
                <a:solidFill>
                  <a:schemeClr val="tx1"/>
                </a:solidFill>
              </a:rPr>
              <a:t>각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개 이상 </a:t>
            </a:r>
            <a:r>
              <a:rPr lang="ko-KR" altLang="en-US" spc="-150" dirty="0">
                <a:solidFill>
                  <a:schemeClr val="tx1"/>
                </a:solidFill>
              </a:rPr>
              <a:t>내용 요소</a:t>
            </a:r>
          </a:p>
          <a:p>
            <a:pPr marR="0" algn="just" font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chemeClr val="tx1"/>
                </a:solidFill>
              </a:rPr>
              <a:t>- Ⅳ</a:t>
            </a:r>
            <a:r>
              <a:rPr lang="ko-KR" altLang="en-US" dirty="0">
                <a:solidFill>
                  <a:schemeClr val="tx1"/>
                </a:solidFill>
              </a:rPr>
              <a:t>유형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en-US" altLang="ko-KR" spc="-150" dirty="0">
                <a:solidFill>
                  <a:schemeClr val="tx1"/>
                </a:solidFill>
              </a:rPr>
              <a:t>3</a:t>
            </a:r>
            <a:r>
              <a:rPr lang="ko-KR" altLang="en-US" spc="-150" dirty="0">
                <a:solidFill>
                  <a:schemeClr val="tx1"/>
                </a:solidFill>
              </a:rPr>
              <a:t>개 범주</a:t>
            </a:r>
            <a:r>
              <a:rPr lang="en-US" altLang="ko-KR" spc="-150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각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개 이상 </a:t>
            </a:r>
            <a:r>
              <a:rPr lang="ko-KR" altLang="en-US" spc="-150" dirty="0">
                <a:solidFill>
                  <a:schemeClr val="tx1"/>
                </a:solidFill>
              </a:rPr>
              <a:t>내용 요소</a:t>
            </a:r>
            <a:endParaRPr lang="en-US" altLang="ko-KR" spc="-150" dirty="0">
              <a:solidFill>
                <a:schemeClr val="tx1"/>
              </a:solidFill>
            </a:endParaRPr>
          </a:p>
          <a:p>
            <a:pPr marR="0" algn="just" font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pc="-150" dirty="0">
              <a:solidFill>
                <a:schemeClr val="tx1"/>
              </a:solidFill>
            </a:endParaRPr>
          </a:p>
          <a:p>
            <a:pPr marL="84138" marR="0" indent="-84138" algn="just" fontAlgn="ctr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각 영역의 성격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내용 요소의 특성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학년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군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의 발달 수준을 고려하여 </a:t>
            </a:r>
            <a:r>
              <a:rPr lang="ko-KR" altLang="en-US" b="1" dirty="0">
                <a:solidFill>
                  <a:schemeClr val="tx1"/>
                </a:solidFill>
              </a:rPr>
              <a:t>네 가지 유형을 유연하게 선택하여 개발함</a:t>
            </a:r>
            <a:r>
              <a:rPr lang="en-US" altLang="ko-KR" b="1" dirty="0">
                <a:solidFill>
                  <a:schemeClr val="tx1"/>
                </a:solidFill>
              </a:rPr>
              <a:t>.</a:t>
            </a:r>
            <a:endParaRPr lang="ko-KR" altLang="en-US" spc="-15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1233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 algn="l">
              <a:buFont typeface="Arial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최소한 두 범주 이상의 범주의 내용 요소를 결합</a:t>
            </a:r>
            <a:r>
              <a:rPr lang="ko-KR" altLang="en-US" dirty="0">
                <a:solidFill>
                  <a:schemeClr val="tx1"/>
                </a:solidFill>
              </a:rPr>
              <a:t>하여 성취기준을 개발함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이를 통해 내용 요소 간의 유기적 통합 및 성취기준의 순증으로 인한 학습량 증가를 방지하여 학습량의 유연성을 도모함 </a:t>
            </a:r>
          </a:p>
          <a:p>
            <a:pPr marL="228600" lvl="0" indent="-228600" algn="l">
              <a:buFont typeface="Arial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출처</a:t>
            </a:r>
            <a:r>
              <a:rPr lang="en-US" altLang="ko-KR" b="1" dirty="0">
                <a:solidFill>
                  <a:schemeClr val="tx1"/>
                </a:solidFill>
              </a:rPr>
              <a:t>:</a:t>
            </a:r>
            <a:r>
              <a:rPr lang="ko-KR" altLang="en-US" b="1" dirty="0">
                <a:solidFill>
                  <a:schemeClr val="tx1"/>
                </a:solidFill>
              </a:rPr>
              <a:t> 노은희 외</a:t>
            </a:r>
            <a:r>
              <a:rPr lang="en-US" altLang="ko-KR" b="1" dirty="0">
                <a:solidFill>
                  <a:schemeClr val="tx1"/>
                </a:solidFill>
              </a:rPr>
              <a:t>(2022b: 131)</a:t>
            </a:r>
            <a:endParaRPr lang="ko-KR" altLang="en-US" b="1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73545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영역에 따라 특정 범주의 내용 요소를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개 이상 결합한 경우도 있음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선택 중심 교육과정의 선택 과목의 경우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교육과정의 소통성과 간명성을 고려하여 각 범주별 내용 요소와 일대일로 대응하는 성취기준도 개발함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endParaRPr lang="ko-KR" altLang="en-US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endParaRPr lang="en-US" altLang="ko-KR" dirty="0">
              <a:solidFill>
                <a:schemeClr val="tx1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chemeClr val="tx1"/>
                </a:solidFill>
              </a:rPr>
              <a:t>출처</a:t>
            </a:r>
            <a:r>
              <a:rPr lang="en-US" altLang="ko-KR" dirty="0">
                <a:solidFill>
                  <a:schemeClr val="tx1"/>
                </a:solidFill>
              </a:rPr>
              <a:t>:</a:t>
            </a:r>
            <a:r>
              <a:rPr lang="ko-KR" altLang="en-US" dirty="0">
                <a:solidFill>
                  <a:schemeClr val="tx1"/>
                </a:solidFill>
              </a:rPr>
              <a:t> 노은희 외</a:t>
            </a:r>
            <a:r>
              <a:rPr lang="en-US" altLang="ko-KR" dirty="0">
                <a:solidFill>
                  <a:schemeClr val="tx1"/>
                </a:solidFill>
              </a:rPr>
              <a:t>(2022b: 198)</a:t>
            </a:r>
            <a:endParaRPr lang="ko-KR" altLang="en-US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46246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4138" indent="-84138" algn="l">
              <a:buFont typeface="Arial" panose="020B0604020202020204" pitchFamily="34" charset="0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성취기준 해설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성취기준의 </a:t>
            </a:r>
            <a:r>
              <a:rPr lang="en-US" altLang="ko-KR" dirty="0">
                <a:solidFill>
                  <a:schemeClr val="tx1"/>
                </a:solidFill>
              </a:rPr>
              <a:t>40~60% </a:t>
            </a:r>
            <a:r>
              <a:rPr lang="ko-KR" altLang="en-US" dirty="0">
                <a:solidFill>
                  <a:schemeClr val="tx1"/>
                </a:solidFill>
              </a:rPr>
              <a:t>해설 제시함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신설된 성취기준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학습 요소의 명세화가 필요한 경우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내용 요소가 추상적이어서 설명이 필요한 경우를 우선함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</a:p>
          <a:p>
            <a:pPr marL="90488" indent="-90488" algn="l">
              <a:buFont typeface="Arial" panose="020B0604020202020204" pitchFamily="34" charset="0"/>
              <a:buChar char="•"/>
              <a:defRPr/>
            </a:pPr>
            <a:r>
              <a:rPr lang="ko-KR" altLang="en-US" b="1" dirty="0">
                <a:solidFill>
                  <a:schemeClr val="tx1"/>
                </a:solidFill>
              </a:rPr>
              <a:t>성취기준 적용 시 고려사항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sz="900" dirty="0">
                <a:solidFill>
                  <a:schemeClr val="tx1"/>
                </a:solidFill>
              </a:rPr>
              <a:t>성취 기준 해설이 제공되지 않은 성취기준이나 특별히 교수･학습의 중점이 제공되어야 할 성취기준임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교수</a:t>
            </a:r>
            <a:r>
              <a:rPr lang="ko-KR" altLang="en-US" sz="900" b="0" kern="1200" spc="0" dirty="0">
                <a:solidFill>
                  <a:schemeClr val="dk1"/>
                </a:solidFill>
                <a:cs typeface="+mn-cs"/>
              </a:rPr>
              <a:t> ･ </a:t>
            </a:r>
            <a:r>
              <a:rPr lang="ko-KR" altLang="en-US" dirty="0">
                <a:solidFill>
                  <a:schemeClr val="tx1"/>
                </a:solidFill>
              </a:rPr>
              <a:t>학습 방향 및 유의점 외에도 특정 용어에 대한 설명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국가 사회적 요구 반영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성취기준의 계열성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등을 제시하기도 함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endParaRPr lang="en-US" altLang="ko-KR" sz="900" dirty="0">
              <a:solidFill>
                <a:schemeClr val="tx1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01220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dirty="0"/>
              <a:t>미래 사회에 대비하는 교수 </a:t>
            </a:r>
            <a:r>
              <a:rPr lang="en-US" altLang="ko-KR" dirty="0"/>
              <a:t>· </a:t>
            </a:r>
            <a:r>
              <a:rPr lang="ko-KR" altLang="en-US" dirty="0"/>
              <a:t>학습의 방향으로 일곱가지를 제시하였음</a:t>
            </a:r>
            <a:r>
              <a:rPr lang="en-US" altLang="ko-KR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dirty="0"/>
              <a:t>2022 </a:t>
            </a:r>
            <a:r>
              <a:rPr lang="ko-KR" altLang="en-US" dirty="0"/>
              <a:t>개정 국어과 교육과정에서는 </a:t>
            </a:r>
            <a:r>
              <a:rPr lang="en-US" altLang="ko-KR" dirty="0"/>
              <a:t>‘</a:t>
            </a:r>
            <a:r>
              <a:rPr lang="ko-KR" altLang="en-US" dirty="0"/>
              <a:t>교수 </a:t>
            </a:r>
            <a:r>
              <a:rPr lang="en-US" altLang="ko-KR" dirty="0"/>
              <a:t>· </a:t>
            </a:r>
            <a:r>
              <a:rPr lang="ko-KR" altLang="en-US" dirty="0"/>
              <a:t>학습</a:t>
            </a:r>
            <a:r>
              <a:rPr lang="en-US" altLang="ko-KR" dirty="0"/>
              <a:t>‘</a:t>
            </a:r>
            <a:r>
              <a:rPr lang="ko-KR" altLang="en-US" dirty="0"/>
              <a:t>과 관련하여 </a:t>
            </a:r>
            <a:r>
              <a:rPr lang="en-US" altLang="ko-KR" dirty="0"/>
              <a:t>‘</a:t>
            </a:r>
            <a:r>
              <a:rPr lang="ko-KR" altLang="en-US" dirty="0"/>
              <a:t>교수 </a:t>
            </a:r>
            <a:r>
              <a:rPr lang="en-US" altLang="ko-KR" dirty="0"/>
              <a:t>· </a:t>
            </a:r>
            <a:r>
              <a:rPr lang="ko-KR" altLang="en-US" dirty="0"/>
              <a:t>학습의 방향</a:t>
            </a:r>
            <a:r>
              <a:rPr lang="en-US" altLang="ko-KR" dirty="0"/>
              <a:t>＇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교수 </a:t>
            </a:r>
            <a:r>
              <a:rPr lang="en-US" altLang="ko-KR" dirty="0"/>
              <a:t>· </a:t>
            </a:r>
            <a:r>
              <a:rPr lang="ko-KR" altLang="en-US" dirty="0"/>
              <a:t>학습</a:t>
            </a:r>
            <a:r>
              <a:rPr lang="en-US" altLang="ko-KR" dirty="0"/>
              <a:t> </a:t>
            </a:r>
            <a:r>
              <a:rPr lang="ko-KR" altLang="en-US" dirty="0"/>
              <a:t>방법</a:t>
            </a:r>
            <a:r>
              <a:rPr lang="en-US" altLang="ko-KR" dirty="0"/>
              <a:t>‘ </a:t>
            </a:r>
            <a:r>
              <a:rPr lang="ko-KR" altLang="en-US" dirty="0"/>
              <a:t>관련 내용을 구분하여 개발하였음</a:t>
            </a:r>
            <a:r>
              <a:rPr lang="en-US" altLang="ko-KR" dirty="0"/>
              <a:t>.</a:t>
            </a:r>
          </a:p>
          <a:p>
            <a:pPr algn="just"/>
            <a:endParaRPr lang="en-US" altLang="ko-KR" sz="1000" b="0" i="0" dirty="0">
              <a:solidFill>
                <a:srgbClr val="444444"/>
              </a:solidFill>
              <a:effectLst/>
              <a:latin typeface="엘리스 DX널리체  Medium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49633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교수</a:t>
            </a:r>
            <a:r>
              <a:rPr lang="en-US" altLang="ko-KR" dirty="0"/>
              <a:t>·</a:t>
            </a:r>
            <a:r>
              <a:rPr lang="ko-KR" altLang="en-US" dirty="0"/>
              <a:t>학습 방향은 국어과 역량 계발</a:t>
            </a:r>
            <a:r>
              <a:rPr lang="en-US" altLang="ko-KR" dirty="0"/>
              <a:t>, </a:t>
            </a:r>
            <a:r>
              <a:rPr lang="ko-KR" altLang="en-US" dirty="0"/>
              <a:t>학습자의 성장과 발달을 지원한다는 기본적 방향성에 더하여 디지털 소양과 진로 탐색을 강조하였고</a:t>
            </a:r>
            <a:r>
              <a:rPr lang="en-US" altLang="ko-KR" dirty="0"/>
              <a:t>, ‘</a:t>
            </a:r>
            <a:r>
              <a:rPr lang="ko-KR" altLang="en-US" dirty="0"/>
              <a:t>한 학기 한 권 읽기</a:t>
            </a:r>
            <a:r>
              <a:rPr lang="en-US" altLang="ko-KR" dirty="0"/>
              <a:t>‘ </a:t>
            </a:r>
            <a:r>
              <a:rPr lang="ko-KR" altLang="en-US" dirty="0"/>
              <a:t>관련 내용을 유지</a:t>
            </a:r>
            <a:r>
              <a:rPr lang="en-US" altLang="ko-KR" dirty="0"/>
              <a:t> ·</a:t>
            </a:r>
            <a:r>
              <a:rPr lang="ko-KR" altLang="en-US" dirty="0"/>
              <a:t>강화하였음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501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dirty="0"/>
          </a:p>
          <a:p>
            <a:pPr marL="228600" indent="-228600" algn="just">
              <a:buAutoNum type="arabicPeriod"/>
            </a:pPr>
            <a:r>
              <a:rPr lang="ko-KR" altLang="en-US" dirty="0"/>
              <a:t>학습자 주도 개별화 수업</a:t>
            </a:r>
            <a:endParaRPr lang="en-US" altLang="ko-KR" dirty="0"/>
          </a:p>
          <a:p>
            <a:pPr algn="just"/>
            <a:r>
              <a:rPr lang="ko-KR" altLang="en-US" dirty="0"/>
              <a:t>자기주도적 학습이 가능하도록 학습자가 학습 계획을 수립하고 학습 상황을 점검</a:t>
            </a:r>
            <a:r>
              <a:rPr lang="en-US" altLang="ko-KR" dirty="0"/>
              <a:t>, </a:t>
            </a:r>
            <a:r>
              <a:rPr lang="ko-KR" altLang="en-US" dirty="0"/>
              <a:t>조정하는 개별화 수업 활용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67551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실생활 연계 프로젝트</a:t>
            </a:r>
            <a:endParaRPr lang="en-US" altLang="ko-KR" dirty="0"/>
          </a:p>
          <a:p>
            <a:r>
              <a:rPr lang="ko-KR" altLang="en-US" dirty="0"/>
              <a:t>실생활과 연계된 학습 경험이 가능하고 </a:t>
            </a:r>
            <a:endParaRPr lang="en-US" altLang="ko-KR" dirty="0"/>
          </a:p>
          <a:p>
            <a:r>
              <a:rPr lang="ko-KR" altLang="en-US" dirty="0"/>
              <a:t>학습자가 주도적으로 학습에 참여하는 프로젝트 기반의 수업 활용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97170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문제 해결 토의노론 및 협동 수업</a:t>
            </a:r>
            <a:endParaRPr lang="en-US" altLang="ko-KR" dirty="0"/>
          </a:p>
          <a:p>
            <a:r>
              <a:rPr lang="ko-KR" altLang="en-US" dirty="0"/>
              <a:t>문제 해결 능력을 신장하고 학습자가 적극적으로 참여하고 상호 작용하는 토의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엘리스 DX널리체  Medium" panose="020B0600000101010101" pitchFamily="50" charset="-127"/>
              </a:rPr>
              <a:t>· </a:t>
            </a:r>
            <a:r>
              <a:rPr lang="ko-KR" altLang="en-US" dirty="0"/>
              <a:t>토론 및 협동 수업 활용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823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실제적 언어 환경 온오프라인 연계 수업</a:t>
            </a:r>
            <a:endParaRPr lang="en-US" altLang="ko-KR" dirty="0"/>
          </a:p>
          <a:p>
            <a:r>
              <a:rPr lang="ko-KR" altLang="en-US" dirty="0"/>
              <a:t>온오프라인 연계 수업 및 디지털 기반의 의사소통 도구의 적극적 활용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11861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최소 성취 수준 기초 학력 보장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기초학력을 보장하고</a:t>
            </a:r>
            <a:endParaRPr lang="en-US" altLang="ko-KR" dirty="0"/>
          </a:p>
          <a:p>
            <a:r>
              <a:rPr lang="ko-KR" altLang="en-US" dirty="0"/>
              <a:t>타 교과 학습의</a:t>
            </a:r>
            <a:endParaRPr lang="en-US" altLang="ko-KR" dirty="0"/>
          </a:p>
          <a:p>
            <a:r>
              <a:rPr lang="ko-KR" altLang="en-US" dirty="0"/>
              <a:t>기본이 되는</a:t>
            </a:r>
            <a:endParaRPr lang="en-US" altLang="ko-KR" dirty="0"/>
          </a:p>
          <a:p>
            <a:r>
              <a:rPr lang="ko-KR" altLang="en-US" dirty="0"/>
              <a:t>국어 능력을 갖출 수 있도록 지도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262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깊이 있는 학습을 위한 영역별 교수학습</a:t>
            </a:r>
            <a:endParaRPr lang="en-US" altLang="ko-KR" dirty="0"/>
          </a:p>
          <a:p>
            <a:r>
              <a:rPr lang="ko-KR" altLang="en-US" dirty="0"/>
              <a:t>영역별 특성을 고려하여 국어과 역량을 기를 수 있는 교수</a:t>
            </a:r>
            <a:r>
              <a:rPr lang="ko-KR" altLang="en-US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엘리스 DX널리체  Medium" panose="020B0600000101010101" pitchFamily="50" charset="-127"/>
              </a:rPr>
              <a:t>· </a:t>
            </a:r>
            <a:r>
              <a:rPr lang="ko-KR" altLang="en-US" dirty="0"/>
              <a:t>학습의 계획과 운용</a:t>
            </a:r>
            <a:endParaRPr lang="en-US" altLang="ko-KR" dirty="0"/>
          </a:p>
          <a:p>
            <a:r>
              <a:rPr lang="ko-KR" altLang="en-US" dirty="0"/>
              <a:t>한 학기 한 권 읽기 유지</a:t>
            </a:r>
            <a:r>
              <a:rPr lang="en-US" altLang="ko-KR" dirty="0"/>
              <a:t>, </a:t>
            </a:r>
            <a:r>
              <a:rPr lang="ko-KR" altLang="en-US" dirty="0"/>
              <a:t>강화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1737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dirty="0"/>
              <a:t>2022 </a:t>
            </a:r>
            <a:r>
              <a:rPr lang="ko-KR" altLang="en-US" sz="1200" dirty="0"/>
              <a:t>개정 국어과 교육과정에서는 </a:t>
            </a:r>
            <a:r>
              <a:rPr lang="en-US" altLang="ko-KR" sz="1200" dirty="0"/>
              <a:t>‘</a:t>
            </a:r>
            <a:r>
              <a:rPr lang="ko-KR" altLang="en-US" sz="1200" dirty="0"/>
              <a:t>평가</a:t>
            </a:r>
            <a:r>
              <a:rPr lang="en-US" altLang="ko-KR" sz="1200" dirty="0"/>
              <a:t>‘</a:t>
            </a:r>
            <a:r>
              <a:rPr lang="ko-KR" altLang="en-US" sz="1200" dirty="0"/>
              <a:t>와 관련하여 </a:t>
            </a:r>
            <a:r>
              <a:rPr lang="en-US" altLang="ko-KR" sz="1200" dirty="0"/>
              <a:t>‘</a:t>
            </a:r>
            <a:r>
              <a:rPr lang="ko-KR" altLang="en-US" sz="1200" dirty="0"/>
              <a:t>평가의 방향</a:t>
            </a:r>
            <a:r>
              <a:rPr lang="en-US" altLang="ko-KR" sz="1200" dirty="0"/>
              <a:t>＇</a:t>
            </a:r>
            <a:r>
              <a:rPr lang="ko-KR" altLang="en-US" sz="1200" dirty="0"/>
              <a:t>과 </a:t>
            </a:r>
            <a:r>
              <a:rPr lang="en-US" altLang="ko-KR" sz="1200" dirty="0"/>
              <a:t>‘</a:t>
            </a:r>
            <a:r>
              <a:rPr lang="ko-KR" altLang="en-US" sz="1200" dirty="0"/>
              <a:t>평가 방법</a:t>
            </a:r>
            <a:r>
              <a:rPr lang="en-US" altLang="ko-KR" sz="1200" dirty="0"/>
              <a:t>‘ </a:t>
            </a:r>
            <a:r>
              <a:rPr lang="ko-KR" altLang="en-US" sz="1200" dirty="0"/>
              <a:t>관련 내용을 구분하여 개발하였음</a:t>
            </a:r>
            <a:r>
              <a:rPr lang="en-US" altLang="ko-KR" sz="12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/>
              <a:t>과정중심평가</a:t>
            </a:r>
            <a:r>
              <a:rPr lang="en-US" altLang="ko-KR" sz="1200" dirty="0"/>
              <a:t>: </a:t>
            </a:r>
            <a:r>
              <a:rPr lang="ko-KR" altLang="en-US" sz="1200" dirty="0"/>
              <a:t>학습의 과정을 중시하여 교수</a:t>
            </a:r>
            <a:r>
              <a:rPr lang="en-US" altLang="ko-KR" sz="1200" dirty="0"/>
              <a:t>‧</a:t>
            </a:r>
            <a:r>
              <a:rPr lang="ko-KR" altLang="en-US" sz="1200" dirty="0"/>
              <a:t>학습과 통합적으로 연계되어 학생의 학습을 지원하는 평가임</a:t>
            </a:r>
            <a:r>
              <a:rPr lang="en-US" altLang="ko-KR" sz="12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/>
              <a:t>과정중심평가의 특징</a:t>
            </a:r>
            <a:r>
              <a:rPr lang="en-US" altLang="ko-KR" sz="1200" dirty="0"/>
              <a:t>:</a:t>
            </a:r>
            <a:r>
              <a:rPr lang="ko-KR" altLang="en-US" sz="1200" dirty="0"/>
              <a:t> ‘성취기준에 기반한 평가</a:t>
            </a:r>
            <a:r>
              <a:rPr lang="en-US" altLang="ko-KR" sz="1200" dirty="0"/>
              <a:t>(</a:t>
            </a:r>
            <a:r>
              <a:rPr lang="ko-KR" altLang="en-US" sz="1200" dirty="0"/>
              <a:t>평가내용 측면</a:t>
            </a:r>
            <a:r>
              <a:rPr lang="en-US" altLang="ko-KR" sz="1200" dirty="0"/>
              <a:t>), </a:t>
            </a:r>
            <a:r>
              <a:rPr lang="ko-KR" altLang="en-US" sz="1200" dirty="0"/>
              <a:t>역량 중심 평가</a:t>
            </a:r>
            <a:r>
              <a:rPr lang="en-US" altLang="ko-KR" sz="1200" dirty="0"/>
              <a:t>(</a:t>
            </a:r>
            <a:r>
              <a:rPr lang="ko-KR" altLang="en-US" sz="1200" dirty="0"/>
              <a:t>평가영역 측면</a:t>
            </a:r>
            <a:r>
              <a:rPr lang="en-US" altLang="ko-KR" sz="1200" dirty="0"/>
              <a:t>), </a:t>
            </a:r>
            <a:r>
              <a:rPr lang="ko-KR" altLang="en-US" sz="1200" dirty="0"/>
              <a:t>수업 중에 평가</a:t>
            </a:r>
            <a:r>
              <a:rPr lang="en-US" altLang="ko-KR" sz="1200" dirty="0"/>
              <a:t>(</a:t>
            </a:r>
            <a:r>
              <a:rPr lang="ko-KR" altLang="en-US" sz="1200" dirty="0"/>
              <a:t>평가 시기 측면</a:t>
            </a:r>
            <a:r>
              <a:rPr lang="en-US" altLang="ko-KR" sz="1200" dirty="0"/>
              <a:t>), </a:t>
            </a:r>
            <a:r>
              <a:rPr lang="ko-KR" altLang="en-US" sz="1200" dirty="0"/>
              <a:t>성취나 도달 과정의 평가</a:t>
            </a:r>
            <a:r>
              <a:rPr lang="en-US" altLang="ko-KR" sz="1200" dirty="0"/>
              <a:t>(</a:t>
            </a:r>
            <a:r>
              <a:rPr lang="ko-KR" altLang="en-US" sz="1200" dirty="0"/>
              <a:t>학업성취과정 측면</a:t>
            </a:r>
            <a:r>
              <a:rPr lang="en-US" altLang="ko-KR" sz="1200" dirty="0"/>
              <a:t>), </a:t>
            </a:r>
            <a:r>
              <a:rPr lang="ko-KR" altLang="en-US" sz="1200" dirty="0"/>
              <a:t>학습 능력에 대한 정보 제공</a:t>
            </a:r>
            <a:r>
              <a:rPr lang="en-US" altLang="ko-KR" sz="1200" dirty="0"/>
              <a:t>(</a:t>
            </a:r>
            <a:r>
              <a:rPr lang="ko-KR" altLang="en-US" sz="1200" dirty="0"/>
              <a:t>피드백 측면</a:t>
            </a:r>
            <a:r>
              <a:rPr lang="en-US" altLang="ko-KR" sz="1200" dirty="0"/>
              <a:t>)’</a:t>
            </a:r>
            <a:r>
              <a:rPr lang="ko-KR" altLang="en-US" sz="1200" dirty="0"/>
              <a:t>이 있음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algn="just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39534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평가의 방향은 지식과 기능의 통합</a:t>
            </a:r>
            <a:r>
              <a:rPr lang="en-US" altLang="ko-KR" dirty="0"/>
              <a:t>, </a:t>
            </a:r>
            <a:r>
              <a:rPr lang="ko-KR" altLang="en-US" dirty="0"/>
              <a:t>인지와 정의가 균형 잡힌 실제적 역량 평가</a:t>
            </a:r>
            <a:r>
              <a:rPr lang="en-US" altLang="ko-KR" dirty="0"/>
              <a:t>, </a:t>
            </a:r>
            <a:r>
              <a:rPr lang="ko-KR" altLang="en-US" dirty="0"/>
              <a:t>학습자가 자기주도적으로 자신의 학습 상태를 점검할 수 있도록 하는 평가</a:t>
            </a:r>
            <a:r>
              <a:rPr lang="en-US" altLang="ko-KR" dirty="0"/>
              <a:t>, </a:t>
            </a:r>
            <a:r>
              <a:rPr lang="ko-KR" altLang="en-US" dirty="0"/>
              <a:t>다양한 디지털 도구를 활용한 평가 등을 중심으로 구체적으로 제시하고 있음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23771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buAutoNum type="arabicPeriod"/>
            </a:pPr>
            <a:r>
              <a:rPr lang="ko-KR" altLang="en-US" dirty="0"/>
              <a:t>역량 평가를 위한 다양한 방식의 수행평가</a:t>
            </a:r>
            <a:r>
              <a:rPr lang="en-US" altLang="ko-KR" dirty="0"/>
              <a:t>: </a:t>
            </a:r>
            <a:r>
              <a:rPr lang="ko-KR" altLang="en-US" dirty="0"/>
              <a:t>학습 내용을 실제 적용하는 역량을 평가하기 위해 다양한 방식의 수행평가 활용</a:t>
            </a:r>
            <a:endParaRPr lang="en-US" altLang="ko-KR" dirty="0"/>
          </a:p>
          <a:p>
            <a:pPr algn="just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53512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2. </a:t>
            </a:r>
            <a:r>
              <a:rPr lang="ko-KR" altLang="en-US" dirty="0"/>
              <a:t>탐구 능력 평가를 위한 서</a:t>
            </a:r>
            <a:r>
              <a:rPr lang="en-US" altLang="ko-KR" dirty="0"/>
              <a:t>.</a:t>
            </a:r>
            <a:r>
              <a:rPr lang="ko-KR" altLang="en-US" dirty="0"/>
              <a:t>논술형 평가</a:t>
            </a:r>
            <a:r>
              <a:rPr lang="en-US" altLang="ko-KR" dirty="0"/>
              <a:t>: </a:t>
            </a:r>
            <a:r>
              <a:rPr lang="ko-KR" altLang="en-US" dirty="0"/>
              <a:t>학습 내용을 깊이 있게 이해하고 탐구하는 능력을 평가하기 위해 서</a:t>
            </a:r>
            <a:r>
              <a:rPr lang="en-US" altLang="ko-KR" dirty="0"/>
              <a:t>.</a:t>
            </a:r>
            <a:r>
              <a:rPr lang="ko-KR" altLang="en-US" dirty="0"/>
              <a:t>논술형 평가 활용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91833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3. </a:t>
            </a:r>
            <a:r>
              <a:rPr lang="ko-KR" altLang="en-US" dirty="0"/>
              <a:t>자기 평가와 동료 평가 및 인지적</a:t>
            </a:r>
            <a:r>
              <a:rPr lang="en-US" altLang="ko-KR" dirty="0"/>
              <a:t>, </a:t>
            </a:r>
            <a:r>
              <a:rPr lang="ko-KR" altLang="en-US" dirty="0"/>
              <a:t>정의적 평가의 조화</a:t>
            </a:r>
            <a:r>
              <a:rPr lang="en-US" altLang="ko-KR" dirty="0"/>
              <a:t>: </a:t>
            </a:r>
            <a:r>
              <a:rPr lang="ko-KR" altLang="en-US" dirty="0"/>
              <a:t>학습자가 평가의 주체가 되는 자기 평가</a:t>
            </a:r>
            <a:r>
              <a:rPr lang="en-US" altLang="ko-KR" dirty="0"/>
              <a:t>, </a:t>
            </a:r>
            <a:r>
              <a:rPr lang="ko-KR" altLang="en-US" dirty="0"/>
              <a:t>동료 평가의 활용과 인지적</a:t>
            </a:r>
            <a:r>
              <a:rPr lang="en-US" altLang="ko-KR" dirty="0"/>
              <a:t>, </a:t>
            </a:r>
            <a:r>
              <a:rPr lang="ko-KR" altLang="en-US" dirty="0"/>
              <a:t>정의적 영역이 조화를 이룰 수 있는 평가 방법 활용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68125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4. </a:t>
            </a:r>
            <a:r>
              <a:rPr lang="ko-KR" altLang="en-US" dirty="0"/>
              <a:t>기초 학력 보장을 위한 충분한 피드백 제공</a:t>
            </a:r>
            <a:r>
              <a:rPr lang="en-US" altLang="ko-KR" dirty="0"/>
              <a:t>: </a:t>
            </a:r>
            <a:r>
              <a:rPr lang="ko-KR" altLang="en-US" dirty="0"/>
              <a:t>상시적</a:t>
            </a:r>
            <a:r>
              <a:rPr lang="en-US" altLang="ko-KR" dirty="0"/>
              <a:t>, </a:t>
            </a:r>
            <a:r>
              <a:rPr lang="ko-KR" altLang="en-US" dirty="0"/>
              <a:t>누적적 평가를 통해 기초학력 미달 학생의 사전 파악 및 적시 지원</a:t>
            </a:r>
            <a:r>
              <a:rPr lang="en-US" altLang="ko-KR" dirty="0"/>
              <a:t>, </a:t>
            </a:r>
            <a:r>
              <a:rPr lang="ko-KR" altLang="en-US" dirty="0"/>
              <a:t>평가의 과정과 결과에 대한 피드백 제공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2300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영역별 특성을 고려하여 국어과 역량을 기를 수 있는 평가의 계획과 운용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영역 간 긴밀한 통합을 고려하여 다양한 평가 과제 구성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06602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담화 상황 및 담화 유형에 관한 세부적인 진술을 통해 성취기준을 상세화하고</a:t>
            </a:r>
            <a:r>
              <a:rPr lang="en-US" altLang="ko-KR" dirty="0"/>
              <a:t>, </a:t>
            </a:r>
            <a:r>
              <a:rPr lang="ko-KR" altLang="en-US" dirty="0"/>
              <a:t>새로운 성취기준의 신설을 통해 담화의 맥락을 고려하여 표면적으로 드러나지 않은 요소에 대한 추론적 듣기에 대해 강조하였다</a:t>
            </a:r>
            <a:r>
              <a:rPr lang="en-US" altLang="ko-KR" dirty="0"/>
              <a:t>. </a:t>
            </a:r>
            <a:r>
              <a:rPr lang="ko-KR" altLang="en-US" dirty="0"/>
              <a:t>이와 함께 담화 상대와의 관계를 고려하여 언어 활동에 대한 성찰적 태도를 강조하였다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00341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읽기를 통한 사회적 참여와 문화 형성을 중시함에 따라 관련 성취기준이 신설되었다</a:t>
            </a:r>
            <a:r>
              <a:rPr lang="en-US" altLang="ko-KR" dirty="0"/>
              <a:t>. </a:t>
            </a:r>
            <a:r>
              <a:rPr lang="ko-KR" altLang="en-US" dirty="0"/>
              <a:t>이와 함께 주제 통합적 읽기 및 진로 연계의 독서가 강조됨에 따라 일부 성취기준이 수정보완되고</a:t>
            </a:r>
            <a:r>
              <a:rPr lang="en-US" altLang="ko-KR" dirty="0"/>
              <a:t>, </a:t>
            </a:r>
            <a:r>
              <a:rPr lang="ko-KR" altLang="en-US" dirty="0"/>
              <a:t>통합되었다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81566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시대적 변화의 흐름에 따라 복합양식 자료를 활용한 쓰기가 강조되면서 관련 성취기준이 신설되었다</a:t>
            </a:r>
            <a:r>
              <a:rPr lang="en-US" altLang="ko-KR" dirty="0"/>
              <a:t>. </a:t>
            </a:r>
            <a:r>
              <a:rPr lang="ko-KR" altLang="en-US" dirty="0"/>
              <a:t>이와 함께 중학교 학습자의 경우</a:t>
            </a:r>
            <a:r>
              <a:rPr lang="en-US" altLang="ko-KR" dirty="0"/>
              <a:t>, </a:t>
            </a:r>
            <a:r>
              <a:rPr lang="ko-KR" altLang="en-US" dirty="0"/>
              <a:t>배경지식에 의존하여 글을 쓰는 경험보다 정보를 수집하고 분석하며 선별하는 과정을 거쳐 글을 쓰는 경험을 제공할 필요가 있다는 점에 주목하여 관련 성취기준이 신설되었다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62998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‘</a:t>
            </a:r>
            <a:r>
              <a:rPr lang="ko-KR" altLang="en-US" dirty="0"/>
              <a:t>어휘의 양상</a:t>
            </a:r>
            <a:r>
              <a:rPr lang="en-US" altLang="ko-KR" dirty="0"/>
              <a:t>(</a:t>
            </a:r>
            <a:r>
              <a:rPr lang="ko-KR" altLang="en-US" dirty="0"/>
              <a:t>사회 방언</a:t>
            </a:r>
            <a:r>
              <a:rPr lang="en-US" altLang="ko-KR" dirty="0"/>
              <a:t>)’</a:t>
            </a:r>
            <a:r>
              <a:rPr lang="ko-KR" altLang="en-US" dirty="0"/>
              <a:t>에 대한 지식의 교육적 의미를 제고하고자</a:t>
            </a:r>
            <a:r>
              <a:rPr lang="en-US" altLang="ko-KR" dirty="0"/>
              <a:t>, </a:t>
            </a:r>
            <a:r>
              <a:rPr lang="ko-KR" altLang="en-US" dirty="0"/>
              <a:t>다양한 세대</a:t>
            </a:r>
            <a:r>
              <a:rPr lang="en-US" altLang="ko-KR" dirty="0"/>
              <a:t>·</a:t>
            </a:r>
            <a:r>
              <a:rPr lang="ko-KR" altLang="en-US" dirty="0"/>
              <a:t>분야</a:t>
            </a:r>
            <a:r>
              <a:rPr lang="en-US" altLang="ko-KR" dirty="0"/>
              <a:t>·</a:t>
            </a:r>
            <a:r>
              <a:rPr lang="ko-KR" altLang="en-US" dirty="0"/>
              <a:t>매체에 따른 어휘의 팽창과 분화를 </a:t>
            </a:r>
            <a:r>
              <a:rPr lang="en-US" altLang="ko-KR" dirty="0"/>
              <a:t>‘</a:t>
            </a:r>
            <a:r>
              <a:rPr lang="ko-KR" altLang="en-US" dirty="0"/>
              <a:t>다양한 집단</a:t>
            </a:r>
            <a:r>
              <a:rPr lang="en-US" altLang="ko-KR" dirty="0"/>
              <a:t>·</a:t>
            </a:r>
            <a:r>
              <a:rPr lang="ko-KR" altLang="en-US" dirty="0"/>
              <a:t>사회의 언어에 대한 관용적 태도</a:t>
            </a:r>
            <a:r>
              <a:rPr lang="en-US" altLang="ko-KR" dirty="0"/>
              <a:t>’</a:t>
            </a:r>
            <a:r>
              <a:rPr lang="ko-KR" altLang="en-US" dirty="0"/>
              <a:t>와 연계하여 성취기준을 수정보완하였다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언어 주체의 정체성 형성을 강조하기 위한 성취기준이 신설되었다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6622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감상 및 창작 활동의 주체로서의 학습자 역할에 대해 강조하기 위해 기존 성취기준을 수정보완하였다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이와 함께 타자에 대한 이해와 공동체 문제에 대한 참여 태도를 강조하기 위해 관련 성취기준이 신설되었다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5060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새롭게 신설된 매체 영역에서는 권리와 책임에 따른 성숙한 매체 소통 참여 태도를 강조하고</a:t>
            </a:r>
            <a:r>
              <a:rPr lang="en-US" altLang="ko-KR" dirty="0"/>
              <a:t>, </a:t>
            </a:r>
            <a:r>
              <a:rPr lang="ko-KR" altLang="en-US" dirty="0"/>
              <a:t>매체 자료를 공정성 측면에서 비판적으로 이해하는 능력을 강조하기 위해 관련 성취기준이 신설되었다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556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F775D2B1-C171-9CDD-5721-DFE29462D510}"/>
              </a:ext>
            </a:extLst>
          </p:cNvPr>
          <p:cNvSpPr>
            <a:spLocks noGrp="1"/>
          </p:cNvSpPr>
          <p:nvPr userDrawn="1"/>
        </p:nvSpPr>
        <p:spPr>
          <a:xfrm>
            <a:off x="4379354" y="6405311"/>
            <a:ext cx="385292" cy="222783"/>
          </a:xfrm>
          <a:prstGeom prst="rect">
            <a:avLst/>
          </a:prstGeom>
        </p:spPr>
        <p:txBody>
          <a:bodyPr vert="horz" wrap="none" lIns="98708" tIns="49354" rIns="98708" bIns="49354" rtlCol="0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800" b="0" i="0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rPr>
              <a:pPr algn="ctr"/>
              <a:t>‹#›</a:t>
            </a:fld>
            <a:endParaRPr lang="ko-KR" altLang="en-US" sz="800" b="0" i="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25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845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pos="295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9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8202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800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0" r:id="rId3"/>
    <p:sldLayoutId id="2147483711" r:id="rId4"/>
    <p:sldLayoutId id="2147483712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49457;&#52712;&#44592;&#51456;%20&#48320;&#54868;&#54364;_&#52488;&#51473;&#44256;%20&#49688;&#54633;_&#51473;&#54617;&#44368;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2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6.sv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945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F058AA8-8F16-9B23-3563-158E035E3BB1}"/>
              </a:ext>
            </a:extLst>
          </p:cNvPr>
          <p:cNvGrpSpPr/>
          <p:nvPr/>
        </p:nvGrpSpPr>
        <p:grpSpPr>
          <a:xfrm>
            <a:off x="683568" y="980728"/>
            <a:ext cx="5118389" cy="1908214"/>
            <a:chOff x="683568" y="980728"/>
            <a:chExt cx="5118389" cy="1908214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74DBDC5-62F5-B637-A1FD-189357843492}"/>
                </a:ext>
              </a:extLst>
            </p:cNvPr>
            <p:cNvGrpSpPr/>
            <p:nvPr/>
          </p:nvGrpSpPr>
          <p:grpSpPr>
            <a:xfrm>
              <a:off x="683568" y="980728"/>
              <a:ext cx="1161003" cy="392771"/>
              <a:chOff x="898469" y="1124744"/>
              <a:chExt cx="1161003" cy="392771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62B261C4-3773-3F6B-405B-961A96FA7284}"/>
                  </a:ext>
                </a:extLst>
              </p:cNvPr>
              <p:cNvSpPr/>
              <p:nvPr/>
            </p:nvSpPr>
            <p:spPr>
              <a:xfrm>
                <a:off x="898469" y="1124744"/>
                <a:ext cx="1161003" cy="39277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58627F-C3B1-081C-C55A-7F9667F684AA}"/>
                  </a:ext>
                </a:extLst>
              </p:cNvPr>
              <p:cNvSpPr txBox="1"/>
              <p:nvPr/>
            </p:nvSpPr>
            <p:spPr>
              <a:xfrm>
                <a:off x="1151958" y="1182630"/>
                <a:ext cx="6540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11209E-30FE-568A-BD74-CBC63ACE3758}"/>
                </a:ext>
              </a:extLst>
            </p:cNvPr>
            <p:cNvSpPr txBox="1"/>
            <p:nvPr/>
          </p:nvSpPr>
          <p:spPr>
            <a:xfrm>
              <a:off x="683568" y="1534725"/>
              <a:ext cx="5118389" cy="13542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4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교육과정</a:t>
              </a:r>
              <a:endParaRPr lang="en-US" altLang="ko-KR" sz="4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r>
                <a:rPr lang="ko-KR" altLang="en-US" sz="4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교원연수자료</a:t>
              </a:r>
              <a:endParaRPr lang="en-US" altLang="ko-KR" sz="4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8DAF6D7-CE88-DAF2-1CDD-AE5FAAD10599}"/>
              </a:ext>
            </a:extLst>
          </p:cNvPr>
          <p:cNvSpPr txBox="1"/>
          <p:nvPr/>
        </p:nvSpPr>
        <p:spPr>
          <a:xfrm>
            <a:off x="7214312" y="172284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개정 교육과정 연수자료</a:t>
            </a:r>
            <a:endParaRPr lang="en-US" altLang="ko-KR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엘리스 DX널리체  Light" panose="020B0600000101010101" pitchFamily="50" charset="-127"/>
              <a:ea typeface="엘리스 DX널리체 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686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CE220C3C-8244-1809-9DFE-E38761CEE10A}"/>
              </a:ext>
            </a:extLst>
          </p:cNvPr>
          <p:cNvGrpSpPr/>
          <p:nvPr/>
        </p:nvGrpSpPr>
        <p:grpSpPr>
          <a:xfrm>
            <a:off x="4218807" y="2926545"/>
            <a:ext cx="4274953" cy="319097"/>
            <a:chOff x="4747127" y="2354657"/>
            <a:chExt cx="4274953" cy="30971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5857C330-8149-E1BF-09ED-62A604E6B386}"/>
                </a:ext>
              </a:extLst>
            </p:cNvPr>
            <p:cNvSpPr/>
            <p:nvPr/>
          </p:nvSpPr>
          <p:spPr>
            <a:xfrm>
              <a:off x="4747127" y="2354657"/>
              <a:ext cx="4274953" cy="309713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22225">
              <a:solidFill>
                <a:srgbClr val="276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76DB5"/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106CDA3A-E1EE-71D6-AF80-6790FB2C4750}"/>
                </a:ext>
              </a:extLst>
            </p:cNvPr>
            <p:cNvSpPr/>
            <p:nvPr/>
          </p:nvSpPr>
          <p:spPr>
            <a:xfrm>
              <a:off x="4747127" y="2354657"/>
              <a:ext cx="896501" cy="3097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2225">
              <a:solidFill>
                <a:srgbClr val="276D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0EBCDE-C2EC-E173-C4A3-41FBF15F5D7B}"/>
                </a:ext>
              </a:extLst>
            </p:cNvPr>
            <p:cNvSpPr txBox="1"/>
            <p:nvPr/>
          </p:nvSpPr>
          <p:spPr>
            <a:xfrm>
              <a:off x="4922065" y="2408414"/>
              <a:ext cx="546625" cy="224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5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</a:t>
              </a: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학교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276DB5"/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591462-6672-6C5F-B8DA-541EB88CB3ED}"/>
                </a:ext>
              </a:extLst>
            </p:cNvPr>
            <p:cNvSpPr txBox="1"/>
            <p:nvPr/>
          </p:nvSpPr>
          <p:spPr>
            <a:xfrm>
              <a:off x="5708138" y="2408414"/>
              <a:ext cx="2324354" cy="224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kumimoji="0" lang="ko-KR" altLang="en-US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국어과 교육과정</a:t>
              </a:r>
              <a:endParaRPr kumimoji="0" lang="en-US" altLang="ko-KR" sz="1500" b="0" i="0" u="none" strike="noStrike" kern="120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2C0C34-6F70-F2F9-F645-284D36A85FF7}"/>
              </a:ext>
            </a:extLst>
          </p:cNvPr>
          <p:cNvGrpSpPr/>
          <p:nvPr/>
        </p:nvGrpSpPr>
        <p:grpSpPr>
          <a:xfrm>
            <a:off x="4389824" y="3475569"/>
            <a:ext cx="3952193" cy="2578150"/>
            <a:chOff x="4389824" y="3475569"/>
            <a:chExt cx="3952193" cy="2578150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85689CB2-6BB6-38CE-9166-3E284528E1B6}"/>
                </a:ext>
              </a:extLst>
            </p:cNvPr>
            <p:cNvGrpSpPr/>
            <p:nvPr/>
          </p:nvGrpSpPr>
          <p:grpSpPr>
            <a:xfrm>
              <a:off x="4389824" y="3475569"/>
              <a:ext cx="2873373" cy="322630"/>
              <a:chOff x="4910524" y="2959949"/>
              <a:chExt cx="2873373" cy="322630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8FEB14AB-A049-CC8A-4C07-D48FBF948E43}"/>
                  </a:ext>
                </a:extLst>
              </p:cNvPr>
              <p:cNvGrpSpPr/>
              <p:nvPr/>
            </p:nvGrpSpPr>
            <p:grpSpPr>
              <a:xfrm>
                <a:off x="4910524" y="2959949"/>
                <a:ext cx="322630" cy="322630"/>
                <a:chOff x="4894383" y="2946988"/>
                <a:chExt cx="354892" cy="354892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30B953EF-4F7A-4CE1-09BF-D10863CB446F}"/>
                    </a:ext>
                  </a:extLst>
                </p:cNvPr>
                <p:cNvSpPr/>
                <p:nvPr/>
              </p:nvSpPr>
              <p:spPr>
                <a:xfrm>
                  <a:off x="4894383" y="2946988"/>
                  <a:ext cx="354892" cy="3548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DA7D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D7C9A67-1B60-4F45-97E9-5BFA9804EAF2}"/>
                    </a:ext>
                  </a:extLst>
                </p:cNvPr>
                <p:cNvSpPr txBox="1"/>
                <p:nvPr/>
              </p:nvSpPr>
              <p:spPr>
                <a:xfrm>
                  <a:off x="5046707" y="2989013"/>
                  <a:ext cx="67005" cy="270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Ⅰ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EEC75B1-E462-32CE-CF10-C25C7EA45248}"/>
                  </a:ext>
                </a:extLst>
              </p:cNvPr>
              <p:cNvSpPr txBox="1"/>
              <p:nvPr/>
            </p:nvSpPr>
            <p:spPr>
              <a:xfrm>
                <a:off x="5355347" y="3005768"/>
                <a:ext cx="24285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교육과정의 개정 배경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(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총론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AD30CC8-E679-ECDD-40DB-257F9AB5970E}"/>
                </a:ext>
              </a:extLst>
            </p:cNvPr>
            <p:cNvGrpSpPr/>
            <p:nvPr/>
          </p:nvGrpSpPr>
          <p:grpSpPr>
            <a:xfrm>
              <a:off x="4389824" y="4039449"/>
              <a:ext cx="3952193" cy="322630"/>
              <a:chOff x="4910524" y="2959949"/>
              <a:chExt cx="3952193" cy="322630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11A07CD4-E88B-ED98-2206-809C2D5024C8}"/>
                  </a:ext>
                </a:extLst>
              </p:cNvPr>
              <p:cNvGrpSpPr/>
              <p:nvPr/>
            </p:nvGrpSpPr>
            <p:grpSpPr>
              <a:xfrm>
                <a:off x="4910524" y="2959949"/>
                <a:ext cx="322630" cy="322630"/>
                <a:chOff x="4894383" y="2946988"/>
                <a:chExt cx="354892" cy="354892"/>
              </a:xfrm>
            </p:grpSpPr>
            <p:sp>
              <p:nvSpPr>
                <p:cNvPr id="33" name="사각형: 둥근 모서리 32">
                  <a:extLst>
                    <a:ext uri="{FF2B5EF4-FFF2-40B4-BE49-F238E27FC236}">
                      <a16:creationId xmlns:a16="http://schemas.microsoft.com/office/drawing/2014/main" id="{9B43666D-F09A-A602-9902-30B51B408AA1}"/>
                    </a:ext>
                  </a:extLst>
                </p:cNvPr>
                <p:cNvSpPr/>
                <p:nvPr/>
              </p:nvSpPr>
              <p:spPr>
                <a:xfrm>
                  <a:off x="4894383" y="2946988"/>
                  <a:ext cx="354892" cy="3548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DA7D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C5BB0C4-B21C-D90F-1700-71857EB2BA85}"/>
                    </a:ext>
                  </a:extLst>
                </p:cNvPr>
                <p:cNvSpPr txBox="1"/>
                <p:nvPr/>
              </p:nvSpPr>
              <p:spPr>
                <a:xfrm>
                  <a:off x="5008610" y="2989013"/>
                  <a:ext cx="128721" cy="270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Ⅱ</a:t>
                  </a: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AB3A09D-C4B4-9F3B-4923-8F433F68DC8E}"/>
                  </a:ext>
                </a:extLst>
              </p:cNvPr>
              <p:cNvSpPr txBox="1"/>
              <p:nvPr/>
            </p:nvSpPr>
            <p:spPr>
              <a:xfrm>
                <a:off x="5355347" y="3005768"/>
                <a:ext cx="35073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7665961D-B93E-C580-E3E8-A76296D5C7B2}"/>
                </a:ext>
              </a:extLst>
            </p:cNvPr>
            <p:cNvGrpSpPr/>
            <p:nvPr/>
          </p:nvGrpSpPr>
          <p:grpSpPr>
            <a:xfrm>
              <a:off x="4389824" y="4603329"/>
              <a:ext cx="2902227" cy="322630"/>
              <a:chOff x="4910524" y="2959949"/>
              <a:chExt cx="2902227" cy="322630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9C4A5E67-2C7E-9CC9-D98D-56E19204DB09}"/>
                  </a:ext>
                </a:extLst>
              </p:cNvPr>
              <p:cNvGrpSpPr/>
              <p:nvPr/>
            </p:nvGrpSpPr>
            <p:grpSpPr>
              <a:xfrm>
                <a:off x="4910524" y="2959949"/>
                <a:ext cx="322630" cy="322630"/>
                <a:chOff x="4894383" y="2946988"/>
                <a:chExt cx="354892" cy="354892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93AC5549-F20C-AAAF-ED5F-11DC4B720308}"/>
                    </a:ext>
                  </a:extLst>
                </p:cNvPr>
                <p:cNvSpPr/>
                <p:nvPr/>
              </p:nvSpPr>
              <p:spPr>
                <a:xfrm>
                  <a:off x="4894383" y="2946988"/>
                  <a:ext cx="354892" cy="3548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DA7D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5CD025F-C7FC-48DC-EA6C-EFC0F1222B61}"/>
                    </a:ext>
                  </a:extLst>
                </p:cNvPr>
                <p:cNvSpPr txBox="1"/>
                <p:nvPr/>
              </p:nvSpPr>
              <p:spPr>
                <a:xfrm>
                  <a:off x="4981900" y="3002983"/>
                  <a:ext cx="179856" cy="270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Ⅲ</a:t>
                  </a: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E752C7C-8C32-EF4D-887B-1CFFE2F11842}"/>
                  </a:ext>
                </a:extLst>
              </p:cNvPr>
              <p:cNvSpPr txBox="1"/>
              <p:nvPr/>
            </p:nvSpPr>
            <p:spPr>
              <a:xfrm>
                <a:off x="5355347" y="3005768"/>
                <a:ext cx="2457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  <a:endParaRPr kumimoji="0" lang="en-US" altLang="ko-KR" sz="1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671C2D9-4492-8F74-7D2B-3687978D42B6}"/>
                </a:ext>
              </a:extLst>
            </p:cNvPr>
            <p:cNvGrpSpPr/>
            <p:nvPr/>
          </p:nvGrpSpPr>
          <p:grpSpPr>
            <a:xfrm>
              <a:off x="4389824" y="5167209"/>
              <a:ext cx="3025658" cy="322630"/>
              <a:chOff x="4910524" y="2959949"/>
              <a:chExt cx="3025658" cy="322630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EF6B7EF2-D5BA-ACEF-47B9-F016A6E40F03}"/>
                  </a:ext>
                </a:extLst>
              </p:cNvPr>
              <p:cNvGrpSpPr/>
              <p:nvPr/>
            </p:nvGrpSpPr>
            <p:grpSpPr>
              <a:xfrm>
                <a:off x="4910524" y="2959949"/>
                <a:ext cx="322630" cy="322630"/>
                <a:chOff x="4894383" y="2946988"/>
                <a:chExt cx="354892" cy="354892"/>
              </a:xfrm>
            </p:grpSpPr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DA8B33B2-8836-3B27-0366-8FCEF4804F53}"/>
                    </a:ext>
                  </a:extLst>
                </p:cNvPr>
                <p:cNvSpPr/>
                <p:nvPr/>
              </p:nvSpPr>
              <p:spPr>
                <a:xfrm>
                  <a:off x="4894383" y="2946988"/>
                  <a:ext cx="354892" cy="3548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DA7D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7B242BF-E7D1-0D10-2857-C083553E6031}"/>
                    </a:ext>
                  </a:extLst>
                </p:cNvPr>
                <p:cNvSpPr txBox="1"/>
                <p:nvPr/>
              </p:nvSpPr>
              <p:spPr>
                <a:xfrm>
                  <a:off x="4969383" y="3002983"/>
                  <a:ext cx="223940" cy="270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Ⅳ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5581336-FBDC-7DF6-4078-32DFAAA0B1ED}"/>
                  </a:ext>
                </a:extLst>
              </p:cNvPr>
              <p:cNvSpPr txBox="1"/>
              <p:nvPr/>
            </p:nvSpPr>
            <p:spPr>
              <a:xfrm>
                <a:off x="5355347" y="3005768"/>
                <a:ext cx="25808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kumimoji="0" lang="en-US" altLang="ko-KR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  <a:endParaRPr kumimoji="0" lang="en-US" altLang="ko-KR" sz="1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C284F09-6B31-E86C-4BEA-8C600DD4388D}"/>
                </a:ext>
              </a:extLst>
            </p:cNvPr>
            <p:cNvGrpSpPr/>
            <p:nvPr/>
          </p:nvGrpSpPr>
          <p:grpSpPr>
            <a:xfrm>
              <a:off x="4389824" y="5731089"/>
              <a:ext cx="3089778" cy="322630"/>
              <a:chOff x="4910524" y="2959949"/>
              <a:chExt cx="3089778" cy="322630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7CB3CFF7-A339-8637-9669-BA99505FFA7D}"/>
                  </a:ext>
                </a:extLst>
              </p:cNvPr>
              <p:cNvGrpSpPr/>
              <p:nvPr/>
            </p:nvGrpSpPr>
            <p:grpSpPr>
              <a:xfrm>
                <a:off x="4910524" y="2959949"/>
                <a:ext cx="322630" cy="322630"/>
                <a:chOff x="4894383" y="2946988"/>
                <a:chExt cx="354892" cy="354892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8E5DB613-897A-29CF-89BC-6C6AAC8B3B66}"/>
                    </a:ext>
                  </a:extLst>
                </p:cNvPr>
                <p:cNvSpPr/>
                <p:nvPr/>
              </p:nvSpPr>
              <p:spPr>
                <a:xfrm>
                  <a:off x="4894383" y="2946988"/>
                  <a:ext cx="354892" cy="3548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DA7D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41776C9-E45D-2A5A-71F7-5CBE99D7F7E5}"/>
                    </a:ext>
                  </a:extLst>
                </p:cNvPr>
                <p:cNvSpPr txBox="1"/>
                <p:nvPr/>
              </p:nvSpPr>
              <p:spPr>
                <a:xfrm>
                  <a:off x="4984477" y="3007584"/>
                  <a:ext cx="188674" cy="270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1200" cap="none" spc="0" normalizeH="0" baseline="0" noProof="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Ⅴ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E68A25-448B-31E2-E50A-D208B37753F3}"/>
                  </a:ext>
                </a:extLst>
              </p:cNvPr>
              <p:cNvSpPr txBox="1"/>
              <p:nvPr/>
            </p:nvSpPr>
            <p:spPr>
              <a:xfrm>
                <a:off x="5355347" y="3005768"/>
                <a:ext cx="26449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  <a:endParaRPr kumimoji="0" lang="en-US" altLang="ko-KR" sz="1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A7C6330-2A1E-5704-EDB8-DE00C35FBAEA}"/>
              </a:ext>
            </a:extLst>
          </p:cNvPr>
          <p:cNvSpPr txBox="1"/>
          <p:nvPr/>
        </p:nvSpPr>
        <p:spPr>
          <a:xfrm>
            <a:off x="7214312" y="172284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개정 교육과정 연수자료</a:t>
            </a:r>
            <a:endParaRPr lang="en-US" altLang="ko-KR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엘리스 DX널리체  Light" panose="020B0600000101010101" pitchFamily="50" charset="-127"/>
              <a:ea typeface="엘리스 DX널리체 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229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7315534-F083-E93B-C36F-6FC01D2E6735}"/>
              </a:ext>
            </a:extLst>
          </p:cNvPr>
          <p:cNvSpPr txBox="1"/>
          <p:nvPr/>
        </p:nvSpPr>
        <p:spPr>
          <a:xfrm>
            <a:off x="243260" y="224042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연수자료</a:t>
            </a:r>
            <a:endParaRPr lang="en-US" altLang="ko-KR" dirty="0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727FA2F-D6DC-EC76-F9D1-57F82B886A43}"/>
              </a:ext>
            </a:extLst>
          </p:cNvPr>
          <p:cNvGrpSpPr/>
          <p:nvPr/>
        </p:nvGrpSpPr>
        <p:grpSpPr>
          <a:xfrm>
            <a:off x="535807" y="3284984"/>
            <a:ext cx="4274953" cy="1760826"/>
            <a:chOff x="535807" y="3284984"/>
            <a:chExt cx="4274953" cy="176082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8465876-55A5-F9D0-BF6D-B8FD3B44A588}"/>
                </a:ext>
              </a:extLst>
            </p:cNvPr>
            <p:cNvGrpSpPr/>
            <p:nvPr/>
          </p:nvGrpSpPr>
          <p:grpSpPr>
            <a:xfrm>
              <a:off x="627247" y="3763893"/>
              <a:ext cx="778931" cy="778931"/>
              <a:chOff x="4894383" y="2946988"/>
              <a:chExt cx="354892" cy="354892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F17B7437-4848-EAD7-3D0C-338C8D1FD551}"/>
                  </a:ext>
                </a:extLst>
              </p:cNvPr>
              <p:cNvSpPr/>
              <p:nvPr/>
            </p:nvSpPr>
            <p:spPr>
              <a:xfrm>
                <a:off x="4894383" y="2946988"/>
                <a:ext cx="354892" cy="3548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E475E7-02F2-B32F-542B-1E2C132F9133}"/>
                  </a:ext>
                </a:extLst>
              </p:cNvPr>
              <p:cNvSpPr txBox="1"/>
              <p:nvPr/>
            </p:nvSpPr>
            <p:spPr>
              <a:xfrm>
                <a:off x="5040789" y="2998230"/>
                <a:ext cx="62080" cy="2524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Ⅰ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2FC30C-A03A-CDD3-545E-2FF0E22443E0}"/>
                </a:ext>
              </a:extLst>
            </p:cNvPr>
            <p:cNvSpPr txBox="1"/>
            <p:nvPr/>
          </p:nvSpPr>
          <p:spPr>
            <a:xfrm>
              <a:off x="1574380" y="3899342"/>
              <a:ext cx="3148298" cy="114646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교육과정의</a:t>
              </a:r>
              <a:endParaRPr kumimoji="0" lang="en-US" altLang="ko-KR" sz="3600" b="0" i="0" u="none" strike="noStrike" kern="120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배경</a:t>
              </a:r>
              <a:r>
                <a:rPr kumimoji="0" lang="en-US" altLang="ko-KR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총론</a:t>
              </a:r>
              <a:r>
                <a:rPr kumimoji="0" lang="en-US" altLang="ko-KR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36C1B73-EC47-2687-1CD3-55E1A5893722}"/>
                </a:ext>
              </a:extLst>
            </p:cNvPr>
            <p:cNvGrpSpPr/>
            <p:nvPr/>
          </p:nvGrpSpPr>
          <p:grpSpPr>
            <a:xfrm>
              <a:off x="535807" y="3284984"/>
              <a:ext cx="4274953" cy="319097"/>
              <a:chOff x="4747127" y="2354657"/>
              <a:chExt cx="4274953" cy="309713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E7C04A23-2296-BD94-D354-AD172584BDB6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4274953" cy="3097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2C93DD25-BBF8-158C-C142-722E912C6FF9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896501" cy="3097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6533E7-3E85-39DE-89CE-31E618092816}"/>
                  </a:ext>
                </a:extLst>
              </p:cNvPr>
              <p:cNvSpPr txBox="1"/>
              <p:nvPr/>
            </p:nvSpPr>
            <p:spPr>
              <a:xfrm>
                <a:off x="4922065" y="2408414"/>
                <a:ext cx="546625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5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학교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48EEAB-634A-C297-6945-F3385CF5BDAD}"/>
                  </a:ext>
                </a:extLst>
              </p:cNvPr>
              <p:cNvSpPr txBox="1"/>
              <p:nvPr/>
            </p:nvSpPr>
            <p:spPr>
              <a:xfrm>
                <a:off x="5708138" y="2408414"/>
                <a:ext cx="2324354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국어과 교육과정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65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그룹 76">
            <a:extLst>
              <a:ext uri="{FF2B5EF4-FFF2-40B4-BE49-F238E27FC236}">
                <a16:creationId xmlns:a16="http://schemas.microsoft.com/office/drawing/2014/main" id="{5F83A47F-222B-3088-05DA-F846A0E36EAA}"/>
              </a:ext>
            </a:extLst>
          </p:cNvPr>
          <p:cNvGrpSpPr/>
          <p:nvPr/>
        </p:nvGrpSpPr>
        <p:grpSpPr>
          <a:xfrm>
            <a:off x="334405" y="209704"/>
            <a:ext cx="3503941" cy="716668"/>
            <a:chOff x="334405" y="209704"/>
            <a:chExt cx="3503941" cy="7166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05783FA-FA36-CDA9-C993-64AB00D33C9F}"/>
                </a:ext>
              </a:extLst>
            </p:cNvPr>
            <p:cNvSpPr txBox="1"/>
            <p:nvPr/>
          </p:nvSpPr>
          <p:spPr>
            <a:xfrm>
              <a:off x="1087593" y="501878"/>
              <a:ext cx="275075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교육과정의 개정 배경</a:t>
              </a: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B22A2B7E-CF6E-2C09-E920-26210E96AE89}"/>
                </a:ext>
              </a:extLst>
            </p:cNvPr>
            <p:cNvGrpSpPr/>
            <p:nvPr/>
          </p:nvGrpSpPr>
          <p:grpSpPr>
            <a:xfrm>
              <a:off x="1119981" y="209704"/>
              <a:ext cx="1936283" cy="204788"/>
              <a:chOff x="1119981" y="209704"/>
              <a:chExt cx="1936283" cy="204788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AE895E9-1082-E5E8-BE4F-C164FB0F3B0D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591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교육과정의 개정 배경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총론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E69B7620-3C02-027B-E8CE-A6EB6FFC7C7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83" name="타원 82">
                  <a:extLst>
                    <a:ext uri="{FF2B5EF4-FFF2-40B4-BE49-F238E27FC236}">
                      <a16:creationId xmlns:a16="http://schemas.microsoft.com/office/drawing/2014/main" id="{CDB69C64-B9F2-2E25-7D71-2F4EC1D0C737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4C0B69A-21DE-44AF-C778-D21A713F2BA4}"/>
                    </a:ext>
                  </a:extLst>
                </p:cNvPr>
                <p:cNvSpPr txBox="1"/>
                <p:nvPr/>
              </p:nvSpPr>
              <p:spPr>
                <a:xfrm>
                  <a:off x="1187233" y="251899"/>
                  <a:ext cx="448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</a:t>
                  </a:r>
                </a:p>
              </p:txBody>
            </p:sp>
          </p:grp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1E4216-99E7-1CFE-3352-E0BB04E8CC5F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9636EEC-085D-728B-917D-72D8925FA815}"/>
              </a:ext>
            </a:extLst>
          </p:cNvPr>
          <p:cNvGrpSpPr/>
          <p:nvPr/>
        </p:nvGrpSpPr>
        <p:grpSpPr>
          <a:xfrm>
            <a:off x="477740" y="1345547"/>
            <a:ext cx="2447503" cy="4828181"/>
            <a:chOff x="477740" y="1345547"/>
            <a:chExt cx="2447503" cy="4828181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03FFCE77-58B7-8EF9-530B-0BF8AC824C0E}"/>
                </a:ext>
              </a:extLst>
            </p:cNvPr>
            <p:cNvSpPr/>
            <p:nvPr/>
          </p:nvSpPr>
          <p:spPr>
            <a:xfrm>
              <a:off x="477740" y="1345547"/>
              <a:ext cx="2447503" cy="4828181"/>
            </a:xfrm>
            <a:prstGeom prst="roundRect">
              <a:avLst>
                <a:gd name="adj" fmla="val 3413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37AE83-CD21-9EC5-39A2-9608D4B446FE}"/>
                </a:ext>
              </a:extLst>
            </p:cNvPr>
            <p:cNvSpPr txBox="1"/>
            <p:nvPr/>
          </p:nvSpPr>
          <p:spPr>
            <a:xfrm>
              <a:off x="1127615" y="1484283"/>
              <a:ext cx="1147750" cy="5334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100"/>
                </a:spcAft>
              </a:pP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2015 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</a:t>
              </a:r>
              <a:endPara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100"/>
                </a:spcAft>
              </a:pP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1EA5E0CF-A60C-BA89-E40F-42E2E949F46A}"/>
                </a:ext>
              </a:extLst>
            </p:cNvPr>
            <p:cNvGrpSpPr/>
            <p:nvPr/>
          </p:nvGrpSpPr>
          <p:grpSpPr>
            <a:xfrm>
              <a:off x="552298" y="4293288"/>
              <a:ext cx="2298387" cy="1814756"/>
              <a:chOff x="552298" y="2084084"/>
              <a:chExt cx="2298387" cy="934210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6442F11C-9418-0D2B-2519-4C690247F947}"/>
                  </a:ext>
                </a:extLst>
              </p:cNvPr>
              <p:cNvGrpSpPr/>
              <p:nvPr/>
            </p:nvGrpSpPr>
            <p:grpSpPr>
              <a:xfrm>
                <a:off x="552298" y="2084084"/>
                <a:ext cx="2298387" cy="445439"/>
                <a:chOff x="574941" y="2057451"/>
                <a:chExt cx="2253100" cy="445439"/>
              </a:xfrm>
            </p:grpSpPr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0F295285-C9D1-733D-C206-B68BCE758011}"/>
                    </a:ext>
                  </a:extLst>
                </p:cNvPr>
                <p:cNvSpPr/>
                <p:nvPr/>
              </p:nvSpPr>
              <p:spPr>
                <a:xfrm>
                  <a:off x="574941" y="2057451"/>
                  <a:ext cx="2253100" cy="445439"/>
                </a:xfrm>
                <a:prstGeom prst="roundRect">
                  <a:avLst>
                    <a:gd name="adj" fmla="val 972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BF86861-207F-3EB2-FB22-174433B741C9}"/>
                    </a:ext>
                  </a:extLst>
                </p:cNvPr>
                <p:cNvSpPr txBox="1"/>
                <p:nvPr/>
              </p:nvSpPr>
              <p:spPr>
                <a:xfrm>
                  <a:off x="835641" y="2224714"/>
                  <a:ext cx="1731702" cy="1109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문이과 통합형 교육과정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2A42878C-5FA6-A938-2607-0E815A40658B}"/>
                  </a:ext>
                </a:extLst>
              </p:cNvPr>
              <p:cNvGrpSpPr/>
              <p:nvPr/>
            </p:nvGrpSpPr>
            <p:grpSpPr>
              <a:xfrm>
                <a:off x="552298" y="2572855"/>
                <a:ext cx="2298387" cy="445439"/>
                <a:chOff x="574941" y="2040195"/>
                <a:chExt cx="2253100" cy="445439"/>
              </a:xfrm>
            </p:grpSpPr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581B1F97-8EB2-1B8E-3E97-AC3841F554EF}"/>
                    </a:ext>
                  </a:extLst>
                </p:cNvPr>
                <p:cNvSpPr/>
                <p:nvPr/>
              </p:nvSpPr>
              <p:spPr>
                <a:xfrm>
                  <a:off x="574941" y="2040195"/>
                  <a:ext cx="2253100" cy="445439"/>
                </a:xfrm>
                <a:prstGeom prst="roundRect">
                  <a:avLst>
                    <a:gd name="adj" fmla="val 740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2230B5C6-4A48-B591-5B3A-1CA15D3D9AEB}"/>
                    </a:ext>
                  </a:extLst>
                </p:cNvPr>
                <p:cNvSpPr txBox="1"/>
                <p:nvPr/>
              </p:nvSpPr>
              <p:spPr>
                <a:xfrm>
                  <a:off x="973925" y="2207460"/>
                  <a:ext cx="1455133" cy="1109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DeSeCo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프로젝트</a:t>
                  </a:r>
                </a:p>
              </p:txBody>
            </p:sp>
          </p:grpSp>
        </p:grp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A446BF48-3F8F-400C-7C3A-7AA03C50B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277" y="2398033"/>
              <a:ext cx="2258477" cy="1606880"/>
            </a:xfrm>
            <a:prstGeom prst="rect">
              <a:avLst/>
            </a:prstGeom>
          </p:spPr>
        </p:pic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9BCC12B-9719-C95F-F72F-84476E75AD06}"/>
              </a:ext>
            </a:extLst>
          </p:cNvPr>
          <p:cNvGrpSpPr/>
          <p:nvPr/>
        </p:nvGrpSpPr>
        <p:grpSpPr>
          <a:xfrm>
            <a:off x="6224873" y="1345547"/>
            <a:ext cx="2450815" cy="4828181"/>
            <a:chOff x="6224873" y="1345547"/>
            <a:chExt cx="2450815" cy="4828181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FDFFB1E9-9787-08FD-AE22-4A0C9D3730CF}"/>
                </a:ext>
              </a:extLst>
            </p:cNvPr>
            <p:cNvSpPr/>
            <p:nvPr/>
          </p:nvSpPr>
          <p:spPr>
            <a:xfrm>
              <a:off x="6224873" y="1345547"/>
              <a:ext cx="2450815" cy="4828181"/>
            </a:xfrm>
            <a:prstGeom prst="roundRect">
              <a:avLst>
                <a:gd name="adj" fmla="val 3413"/>
              </a:avLst>
            </a:prstGeom>
            <a:solidFill>
              <a:srgbClr val="CBDC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CFFAE3-5314-D5B5-0AF9-F2697D679F64}"/>
                </a:ext>
              </a:extLst>
            </p:cNvPr>
            <p:cNvSpPr txBox="1"/>
            <p:nvPr/>
          </p:nvSpPr>
          <p:spPr>
            <a:xfrm>
              <a:off x="6862780" y="1461199"/>
              <a:ext cx="1175002" cy="5334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100"/>
                </a:spcAft>
              </a:pP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</a:t>
              </a:r>
              <a:endPara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100"/>
                </a:spcAft>
              </a:pP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</a:t>
              </a:r>
            </a:p>
          </p:txBody>
        </p:sp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765C19CA-2337-7C8C-6BA5-750ED26EA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1801" y="2213217"/>
              <a:ext cx="2141097" cy="1819601"/>
            </a:xfrm>
            <a:prstGeom prst="rect">
              <a:avLst/>
            </a:prstGeom>
          </p:spPr>
        </p:pic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E412A342-63EA-7B68-9CB8-A7BF9551BAB1}"/>
                </a:ext>
              </a:extLst>
            </p:cNvPr>
            <p:cNvGrpSpPr/>
            <p:nvPr/>
          </p:nvGrpSpPr>
          <p:grpSpPr>
            <a:xfrm>
              <a:off x="6301087" y="4293288"/>
              <a:ext cx="2298387" cy="1814756"/>
              <a:chOff x="552298" y="2084084"/>
              <a:chExt cx="2298387" cy="934210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00AA95D5-887B-02EB-D164-B7DCD9A05279}"/>
                  </a:ext>
                </a:extLst>
              </p:cNvPr>
              <p:cNvGrpSpPr/>
              <p:nvPr/>
            </p:nvGrpSpPr>
            <p:grpSpPr>
              <a:xfrm>
                <a:off x="552298" y="2084084"/>
                <a:ext cx="2298387" cy="445439"/>
                <a:chOff x="574941" y="2057451"/>
                <a:chExt cx="2253100" cy="445439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F9A4E481-BDB1-38EE-2AD6-787410A699BB}"/>
                    </a:ext>
                  </a:extLst>
                </p:cNvPr>
                <p:cNvSpPr/>
                <p:nvPr/>
              </p:nvSpPr>
              <p:spPr>
                <a:xfrm>
                  <a:off x="574941" y="2057451"/>
                  <a:ext cx="2253100" cy="445439"/>
                </a:xfrm>
                <a:prstGeom prst="roundRect">
                  <a:avLst>
                    <a:gd name="adj" fmla="val 972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7433170-C007-851D-74DF-469557FC8F49}"/>
                    </a:ext>
                  </a:extLst>
                </p:cNvPr>
                <p:cNvSpPr txBox="1"/>
                <p:nvPr/>
              </p:nvSpPr>
              <p:spPr>
                <a:xfrm>
                  <a:off x="1286637" y="2224714"/>
                  <a:ext cx="829709" cy="1109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고교학점제</a:t>
                  </a: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A594873A-BE88-D8FA-D544-86A728349710}"/>
                  </a:ext>
                </a:extLst>
              </p:cNvPr>
              <p:cNvGrpSpPr/>
              <p:nvPr/>
            </p:nvGrpSpPr>
            <p:grpSpPr>
              <a:xfrm>
                <a:off x="552298" y="2572855"/>
                <a:ext cx="2298387" cy="445439"/>
                <a:chOff x="574941" y="2040195"/>
                <a:chExt cx="2253100" cy="445439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D020EADB-D311-8BEB-6E6E-9AD6F96531A9}"/>
                    </a:ext>
                  </a:extLst>
                </p:cNvPr>
                <p:cNvSpPr/>
                <p:nvPr/>
              </p:nvSpPr>
              <p:spPr>
                <a:xfrm>
                  <a:off x="574941" y="2040195"/>
                  <a:ext cx="2253100" cy="445439"/>
                </a:xfrm>
                <a:prstGeom prst="roundRect">
                  <a:avLst>
                    <a:gd name="adj" fmla="val 740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CA97F0C-D798-AD7C-A893-AC775160D668}"/>
                    </a:ext>
                  </a:extLst>
                </p:cNvPr>
                <p:cNvSpPr txBox="1"/>
                <p:nvPr/>
              </p:nvSpPr>
              <p:spPr>
                <a:xfrm>
                  <a:off x="934640" y="2207460"/>
                  <a:ext cx="1533704" cy="1109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Education 2030</a:t>
                  </a:r>
                </a:p>
              </p:txBody>
            </p:sp>
          </p:grpSp>
        </p:grp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C9970BA-ED4F-9E76-B495-664471A23270}"/>
              </a:ext>
            </a:extLst>
          </p:cNvPr>
          <p:cNvGrpSpPr/>
          <p:nvPr/>
        </p:nvGrpSpPr>
        <p:grpSpPr>
          <a:xfrm>
            <a:off x="2962044" y="1379775"/>
            <a:ext cx="3219912" cy="4793954"/>
            <a:chOff x="2962044" y="1379775"/>
            <a:chExt cx="3219912" cy="4793954"/>
          </a:xfrm>
        </p:grpSpPr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ACEDF7C0-F1BE-402C-B64C-33C623F0A3C7}"/>
                </a:ext>
              </a:extLst>
            </p:cNvPr>
            <p:cNvSpPr/>
            <p:nvPr/>
          </p:nvSpPr>
          <p:spPr>
            <a:xfrm>
              <a:off x="2962044" y="1457073"/>
              <a:ext cx="3219912" cy="4716656"/>
            </a:xfrm>
            <a:custGeom>
              <a:avLst/>
              <a:gdLst>
                <a:gd name="connsiteX0" fmla="*/ 0 w 3201325"/>
                <a:gd name="connsiteY0" fmla="*/ 0 h 4433900"/>
                <a:gd name="connsiteX1" fmla="*/ 198290 w 3201325"/>
                <a:gd name="connsiteY1" fmla="*/ 198290 h 4433900"/>
                <a:gd name="connsiteX2" fmla="*/ 3003035 w 3201325"/>
                <a:gd name="connsiteY2" fmla="*/ 198290 h 4433900"/>
                <a:gd name="connsiteX3" fmla="*/ 3201325 w 3201325"/>
                <a:gd name="connsiteY3" fmla="*/ 0 h 4433900"/>
                <a:gd name="connsiteX4" fmla="*/ 3201325 w 3201325"/>
                <a:gd name="connsiteY4" fmla="*/ 4342406 h 4433900"/>
                <a:gd name="connsiteX5" fmla="*/ 3109831 w 3201325"/>
                <a:gd name="connsiteY5" fmla="*/ 4433900 h 4433900"/>
                <a:gd name="connsiteX6" fmla="*/ 91494 w 3201325"/>
                <a:gd name="connsiteY6" fmla="*/ 4433900 h 4433900"/>
                <a:gd name="connsiteX7" fmla="*/ 0 w 3201325"/>
                <a:gd name="connsiteY7" fmla="*/ 4342406 h 4433900"/>
                <a:gd name="connsiteX8" fmla="*/ 0 w 3201325"/>
                <a:gd name="connsiteY8" fmla="*/ 0 h 443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325" h="4433900">
                  <a:moveTo>
                    <a:pt x="0" y="0"/>
                  </a:moveTo>
                  <a:cubicBezTo>
                    <a:pt x="0" y="109513"/>
                    <a:pt x="88777" y="198290"/>
                    <a:pt x="198290" y="198290"/>
                  </a:cubicBezTo>
                  <a:lnTo>
                    <a:pt x="3003035" y="198290"/>
                  </a:lnTo>
                  <a:cubicBezTo>
                    <a:pt x="3112548" y="198290"/>
                    <a:pt x="3201325" y="109513"/>
                    <a:pt x="3201325" y="0"/>
                  </a:cubicBezTo>
                  <a:lnTo>
                    <a:pt x="3201325" y="4342406"/>
                  </a:lnTo>
                  <a:cubicBezTo>
                    <a:pt x="3201325" y="4392937"/>
                    <a:pt x="3160362" y="4433900"/>
                    <a:pt x="3109831" y="4433900"/>
                  </a:cubicBezTo>
                  <a:lnTo>
                    <a:pt x="91494" y="4433900"/>
                  </a:lnTo>
                  <a:cubicBezTo>
                    <a:pt x="40963" y="4433900"/>
                    <a:pt x="0" y="4392937"/>
                    <a:pt x="0" y="43424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76DB5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A1415B-2C35-D22C-9D6A-3FBB33C27FF5}"/>
                </a:ext>
              </a:extLst>
            </p:cNvPr>
            <p:cNvSpPr txBox="1"/>
            <p:nvPr/>
          </p:nvSpPr>
          <p:spPr>
            <a:xfrm>
              <a:off x="3773704" y="1379775"/>
              <a:ext cx="159659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 개정 배경</a:t>
              </a: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C959ED20-CEA6-53AF-5ECA-8E6C07D17D2B}"/>
                </a:ext>
              </a:extLst>
            </p:cNvPr>
            <p:cNvGrpSpPr/>
            <p:nvPr/>
          </p:nvGrpSpPr>
          <p:grpSpPr>
            <a:xfrm>
              <a:off x="3043036" y="1755296"/>
              <a:ext cx="3057929" cy="4321653"/>
              <a:chOff x="3043036" y="2031522"/>
              <a:chExt cx="3057929" cy="3190567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C82E0B75-48B2-45FC-B196-A528F54801BC}"/>
                  </a:ext>
                </a:extLst>
              </p:cNvPr>
              <p:cNvGrpSpPr/>
              <p:nvPr/>
            </p:nvGrpSpPr>
            <p:grpSpPr>
              <a:xfrm>
                <a:off x="3043036" y="2031522"/>
                <a:ext cx="3057929" cy="615007"/>
                <a:chOff x="6451831" y="4241322"/>
                <a:chExt cx="3057929" cy="615007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1FC03BDB-08FB-721D-DACA-235F98DC2C72}"/>
                    </a:ext>
                  </a:extLst>
                </p:cNvPr>
                <p:cNvSpPr/>
                <p:nvPr/>
              </p:nvSpPr>
              <p:spPr>
                <a:xfrm>
                  <a:off x="6451831" y="4241322"/>
                  <a:ext cx="3057929" cy="615007"/>
                </a:xfrm>
                <a:prstGeom prst="roundRect">
                  <a:avLst>
                    <a:gd name="adj" fmla="val 7912"/>
                  </a:avLst>
                </a:prstGeom>
                <a:solidFill>
                  <a:srgbClr val="7DA7D3"/>
                </a:solidFill>
                <a:ln w="19050">
                  <a:noFill/>
                </a:ln>
                <a:effectLst>
                  <a:outerShdw blurRad="381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86D8D0A-C809-5E07-4A3A-2B946A6F0E99}"/>
                    </a:ext>
                  </a:extLst>
                </p:cNvPr>
                <p:cNvSpPr txBox="1"/>
                <p:nvPr/>
              </p:nvSpPr>
              <p:spPr>
                <a:xfrm>
                  <a:off x="7053459" y="4389769"/>
                  <a:ext cx="1854675" cy="31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예측할 수 없는 변화에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대응할 수 있는 교육 혁신</a:t>
                  </a: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57A6B492-7BC2-DCEC-1B7E-A7A040A3039A}"/>
                  </a:ext>
                </a:extLst>
              </p:cNvPr>
              <p:cNvGrpSpPr/>
              <p:nvPr/>
            </p:nvGrpSpPr>
            <p:grpSpPr>
              <a:xfrm>
                <a:off x="3043036" y="2724942"/>
                <a:ext cx="3057929" cy="615007"/>
                <a:chOff x="6451831" y="4241322"/>
                <a:chExt cx="3057929" cy="615007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DD439A43-207C-ADDF-D4FF-FFE1570AA7CC}"/>
                    </a:ext>
                  </a:extLst>
                </p:cNvPr>
                <p:cNvSpPr/>
                <p:nvPr/>
              </p:nvSpPr>
              <p:spPr>
                <a:xfrm>
                  <a:off x="6451831" y="4241322"/>
                  <a:ext cx="3057929" cy="615007"/>
                </a:xfrm>
                <a:prstGeom prst="roundRect">
                  <a:avLst>
                    <a:gd name="adj" fmla="val 8947"/>
                  </a:avLst>
                </a:prstGeom>
                <a:solidFill>
                  <a:srgbClr val="7DA7D3"/>
                </a:solidFill>
                <a:ln w="19050">
                  <a:noFill/>
                </a:ln>
                <a:effectLst>
                  <a:outerShdw blurRad="381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AB819861-F5D4-FFAB-F896-DC2A55DB8513}"/>
                    </a:ext>
                  </a:extLst>
                </p:cNvPr>
                <p:cNvSpPr txBox="1"/>
                <p:nvPr/>
              </p:nvSpPr>
              <p:spPr>
                <a:xfrm>
                  <a:off x="6692784" y="4389769"/>
                  <a:ext cx="2576026" cy="31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학령인구 감소 및 학습자 성향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변화에 따른 맞춤형 교육 기반 마련</a:t>
                  </a: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38998969-4A9D-33A8-ADA4-A9689830CE1F}"/>
                  </a:ext>
                </a:extLst>
              </p:cNvPr>
              <p:cNvGrpSpPr/>
              <p:nvPr/>
            </p:nvGrpSpPr>
            <p:grpSpPr>
              <a:xfrm>
                <a:off x="3043036" y="3913662"/>
                <a:ext cx="3057929" cy="615007"/>
                <a:chOff x="6451831" y="4241322"/>
                <a:chExt cx="3057929" cy="615007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563DB9FE-FE66-AB3A-B716-5BC7D728E230}"/>
                    </a:ext>
                  </a:extLst>
                </p:cNvPr>
                <p:cNvSpPr/>
                <p:nvPr/>
              </p:nvSpPr>
              <p:spPr>
                <a:xfrm>
                  <a:off x="6451831" y="4241322"/>
                  <a:ext cx="3057929" cy="615007"/>
                </a:xfrm>
                <a:prstGeom prst="roundRect">
                  <a:avLst>
                    <a:gd name="adj" fmla="val 8947"/>
                  </a:avLst>
                </a:prstGeom>
                <a:solidFill>
                  <a:srgbClr val="7DA7D3"/>
                </a:solidFill>
                <a:ln w="19050">
                  <a:noFill/>
                </a:ln>
                <a:effectLst>
                  <a:outerShdw blurRad="381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B1A8204-DDD6-7C59-B11C-766BDDA43E0E}"/>
                    </a:ext>
                  </a:extLst>
                </p:cNvPr>
                <p:cNvSpPr txBox="1"/>
                <p:nvPr/>
              </p:nvSpPr>
              <p:spPr>
                <a:xfrm>
                  <a:off x="6797781" y="4389769"/>
                  <a:ext cx="2366032" cy="31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새로운 교육 환경 변화에 적합한</a:t>
                  </a: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역량 함양 교육</a:t>
                  </a: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28DE8E27-C68B-EB1F-8431-741D85A681DA}"/>
                  </a:ext>
                </a:extLst>
              </p:cNvPr>
              <p:cNvGrpSpPr/>
              <p:nvPr/>
            </p:nvGrpSpPr>
            <p:grpSpPr>
              <a:xfrm>
                <a:off x="3043036" y="4607082"/>
                <a:ext cx="3057929" cy="615007"/>
                <a:chOff x="6451831" y="4241322"/>
                <a:chExt cx="3057929" cy="615007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347ECC01-60CC-57DB-9233-E4E0C3D15BA3}"/>
                    </a:ext>
                  </a:extLst>
                </p:cNvPr>
                <p:cNvSpPr/>
                <p:nvPr/>
              </p:nvSpPr>
              <p:spPr>
                <a:xfrm>
                  <a:off x="6451831" y="4241322"/>
                  <a:ext cx="3057929" cy="615007"/>
                </a:xfrm>
                <a:prstGeom prst="roundRect">
                  <a:avLst>
                    <a:gd name="adj" fmla="val 7912"/>
                  </a:avLst>
                </a:prstGeom>
                <a:solidFill>
                  <a:srgbClr val="7DA7D3"/>
                </a:solidFill>
                <a:ln w="19050">
                  <a:noFill/>
                </a:ln>
                <a:effectLst>
                  <a:outerShdw blurRad="381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F884268-BDC5-D8A7-7FFC-2077C5275EE5}"/>
                    </a:ext>
                  </a:extLst>
                </p:cNvPr>
                <p:cNvSpPr txBox="1"/>
                <p:nvPr/>
              </p:nvSpPr>
              <p:spPr>
                <a:xfrm>
                  <a:off x="6713623" y="4389769"/>
                  <a:ext cx="2534348" cy="31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현장 수용성 높은 교육과정에 대한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요구 반영</a:t>
                  </a:r>
                </a:p>
              </p:txBody>
            </p:sp>
          </p:grp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224F701-7EEB-B7F2-08FE-11D9DC6983E5}"/>
              </a:ext>
            </a:extLst>
          </p:cNvPr>
          <p:cNvGrpSpPr/>
          <p:nvPr/>
        </p:nvGrpSpPr>
        <p:grpSpPr>
          <a:xfrm>
            <a:off x="2952796" y="3657872"/>
            <a:ext cx="386208" cy="493592"/>
            <a:chOff x="3150603" y="3723868"/>
            <a:chExt cx="386208" cy="493592"/>
          </a:xfrm>
        </p:grpSpPr>
        <p:sp>
          <p:nvSpPr>
            <p:cNvPr id="62" name="화살표: 아래쪽 61">
              <a:extLst>
                <a:ext uri="{FF2B5EF4-FFF2-40B4-BE49-F238E27FC236}">
                  <a16:creationId xmlns:a16="http://schemas.microsoft.com/office/drawing/2014/main" id="{4677F367-798C-F956-5C32-81EB9693DCAC}"/>
                </a:ext>
              </a:extLst>
            </p:cNvPr>
            <p:cNvSpPr/>
            <p:nvPr/>
          </p:nvSpPr>
          <p:spPr>
            <a:xfrm rot="16200000">
              <a:off x="3109384" y="3777506"/>
              <a:ext cx="468645" cy="386208"/>
            </a:xfrm>
            <a:prstGeom prst="downArrow">
              <a:avLst>
                <a:gd name="adj1" fmla="val 69324"/>
                <a:gd name="adj2" fmla="val 62921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2B4EF240-442B-247C-46C3-602FE8BBB9A0}"/>
                </a:ext>
              </a:extLst>
            </p:cNvPr>
            <p:cNvSpPr/>
            <p:nvPr/>
          </p:nvSpPr>
          <p:spPr>
            <a:xfrm>
              <a:off x="3155156" y="3723868"/>
              <a:ext cx="88372" cy="88372"/>
            </a:xfrm>
            <a:custGeom>
              <a:avLst/>
              <a:gdLst>
                <a:gd name="connsiteX0" fmla="*/ 0 w 88372"/>
                <a:gd name="connsiteY0" fmla="*/ 0 h 88372"/>
                <a:gd name="connsiteX1" fmla="*/ 88372 w 88372"/>
                <a:gd name="connsiteY1" fmla="*/ 88372 h 88372"/>
                <a:gd name="connsiteX2" fmla="*/ 0 w 88372"/>
                <a:gd name="connsiteY2" fmla="*/ 88372 h 88372"/>
                <a:gd name="connsiteX3" fmla="*/ 0 w 88372"/>
                <a:gd name="connsiteY3" fmla="*/ 0 h 8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72" h="88372">
                  <a:moveTo>
                    <a:pt x="0" y="0"/>
                  </a:moveTo>
                  <a:cubicBezTo>
                    <a:pt x="0" y="48807"/>
                    <a:pt x="39565" y="88372"/>
                    <a:pt x="88372" y="88372"/>
                  </a:cubicBezTo>
                  <a:lnTo>
                    <a:pt x="0" y="88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600" dirty="0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6680CFCE-1C2A-D573-F30A-C5AC0BC47FFA}"/>
                </a:ext>
              </a:extLst>
            </p:cNvPr>
            <p:cNvSpPr/>
            <p:nvPr/>
          </p:nvSpPr>
          <p:spPr>
            <a:xfrm flipV="1">
              <a:off x="3155156" y="4129088"/>
              <a:ext cx="88372" cy="88372"/>
            </a:xfrm>
            <a:custGeom>
              <a:avLst/>
              <a:gdLst>
                <a:gd name="connsiteX0" fmla="*/ 0 w 88372"/>
                <a:gd name="connsiteY0" fmla="*/ 0 h 88372"/>
                <a:gd name="connsiteX1" fmla="*/ 88372 w 88372"/>
                <a:gd name="connsiteY1" fmla="*/ 88372 h 88372"/>
                <a:gd name="connsiteX2" fmla="*/ 0 w 88372"/>
                <a:gd name="connsiteY2" fmla="*/ 88372 h 88372"/>
                <a:gd name="connsiteX3" fmla="*/ 0 w 88372"/>
                <a:gd name="connsiteY3" fmla="*/ 0 h 8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72" h="88372">
                  <a:moveTo>
                    <a:pt x="0" y="0"/>
                  </a:moveTo>
                  <a:cubicBezTo>
                    <a:pt x="0" y="48807"/>
                    <a:pt x="39565" y="88372"/>
                    <a:pt x="88372" y="88372"/>
                  </a:cubicBezTo>
                  <a:lnTo>
                    <a:pt x="0" y="88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FEAE32F2-02F3-8259-9169-D60787C804A0}"/>
              </a:ext>
            </a:extLst>
          </p:cNvPr>
          <p:cNvGrpSpPr/>
          <p:nvPr/>
        </p:nvGrpSpPr>
        <p:grpSpPr>
          <a:xfrm>
            <a:off x="6174336" y="3657872"/>
            <a:ext cx="386208" cy="493592"/>
            <a:chOff x="3150603" y="3723868"/>
            <a:chExt cx="386208" cy="493592"/>
          </a:xfrm>
        </p:grpSpPr>
        <p:sp>
          <p:nvSpPr>
            <p:cNvPr id="66" name="화살표: 아래쪽 65">
              <a:extLst>
                <a:ext uri="{FF2B5EF4-FFF2-40B4-BE49-F238E27FC236}">
                  <a16:creationId xmlns:a16="http://schemas.microsoft.com/office/drawing/2014/main" id="{4D95CEFB-2C5D-CACF-7945-0D0A1B472C29}"/>
                </a:ext>
              </a:extLst>
            </p:cNvPr>
            <p:cNvSpPr/>
            <p:nvPr/>
          </p:nvSpPr>
          <p:spPr>
            <a:xfrm rot="16200000">
              <a:off x="3109384" y="3777506"/>
              <a:ext cx="468645" cy="386208"/>
            </a:xfrm>
            <a:prstGeom prst="downArrow">
              <a:avLst>
                <a:gd name="adj1" fmla="val 69324"/>
                <a:gd name="adj2" fmla="val 62921"/>
              </a:avLst>
            </a:prstGeom>
            <a:solidFill>
              <a:srgbClr val="276DB5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170039C4-0791-15ED-DFE6-7732B21CC3D2}"/>
                </a:ext>
              </a:extLst>
            </p:cNvPr>
            <p:cNvSpPr/>
            <p:nvPr/>
          </p:nvSpPr>
          <p:spPr>
            <a:xfrm>
              <a:off x="3155156" y="3723868"/>
              <a:ext cx="88372" cy="88372"/>
            </a:xfrm>
            <a:custGeom>
              <a:avLst/>
              <a:gdLst>
                <a:gd name="connsiteX0" fmla="*/ 0 w 88372"/>
                <a:gd name="connsiteY0" fmla="*/ 0 h 88372"/>
                <a:gd name="connsiteX1" fmla="*/ 88372 w 88372"/>
                <a:gd name="connsiteY1" fmla="*/ 88372 h 88372"/>
                <a:gd name="connsiteX2" fmla="*/ 0 w 88372"/>
                <a:gd name="connsiteY2" fmla="*/ 88372 h 88372"/>
                <a:gd name="connsiteX3" fmla="*/ 0 w 88372"/>
                <a:gd name="connsiteY3" fmla="*/ 0 h 8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72" h="88372">
                  <a:moveTo>
                    <a:pt x="0" y="0"/>
                  </a:moveTo>
                  <a:cubicBezTo>
                    <a:pt x="0" y="48807"/>
                    <a:pt x="39565" y="88372"/>
                    <a:pt x="88372" y="88372"/>
                  </a:cubicBezTo>
                  <a:lnTo>
                    <a:pt x="0" y="88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6DB5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3B1C530E-1CD7-D415-5D22-F9985CF28697}"/>
                </a:ext>
              </a:extLst>
            </p:cNvPr>
            <p:cNvSpPr/>
            <p:nvPr/>
          </p:nvSpPr>
          <p:spPr>
            <a:xfrm flipV="1">
              <a:off x="3155156" y="4129088"/>
              <a:ext cx="88372" cy="88372"/>
            </a:xfrm>
            <a:custGeom>
              <a:avLst/>
              <a:gdLst>
                <a:gd name="connsiteX0" fmla="*/ 0 w 88372"/>
                <a:gd name="connsiteY0" fmla="*/ 0 h 88372"/>
                <a:gd name="connsiteX1" fmla="*/ 88372 w 88372"/>
                <a:gd name="connsiteY1" fmla="*/ 88372 h 88372"/>
                <a:gd name="connsiteX2" fmla="*/ 0 w 88372"/>
                <a:gd name="connsiteY2" fmla="*/ 88372 h 88372"/>
                <a:gd name="connsiteX3" fmla="*/ 0 w 88372"/>
                <a:gd name="connsiteY3" fmla="*/ 0 h 8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72" h="88372">
                  <a:moveTo>
                    <a:pt x="0" y="0"/>
                  </a:moveTo>
                  <a:cubicBezTo>
                    <a:pt x="0" y="48807"/>
                    <a:pt x="39565" y="88372"/>
                    <a:pt x="88372" y="88372"/>
                  </a:cubicBezTo>
                  <a:lnTo>
                    <a:pt x="0" y="88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6DB5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6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640FC4D8-CFCE-1DFD-E18F-953BE1A7BAE6}"/>
              </a:ext>
            </a:extLst>
          </p:cNvPr>
          <p:cNvGrpSpPr/>
          <p:nvPr/>
        </p:nvGrpSpPr>
        <p:grpSpPr>
          <a:xfrm>
            <a:off x="301543" y="209704"/>
            <a:ext cx="5276062" cy="716668"/>
            <a:chOff x="301543" y="209704"/>
            <a:chExt cx="5276062" cy="716668"/>
          </a:xfrm>
        </p:grpSpPr>
        <p:sp>
          <p:nvSpPr>
            <p:cNvPr id="1126" name="TextBox 1125">
              <a:extLst>
                <a:ext uri="{FF2B5EF4-FFF2-40B4-BE49-F238E27FC236}">
                  <a16:creationId xmlns:a16="http://schemas.microsoft.com/office/drawing/2014/main" id="{062835F4-2F77-D941-EA60-FB3882C6AE59}"/>
                </a:ext>
              </a:extLst>
            </p:cNvPr>
            <p:cNvSpPr txBox="1"/>
            <p:nvPr/>
          </p:nvSpPr>
          <p:spPr>
            <a:xfrm>
              <a:off x="1087593" y="501878"/>
              <a:ext cx="449001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OECD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2030 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미래 교육의 방향</a:t>
              </a:r>
            </a:p>
          </p:txBody>
        </p:sp>
        <p:sp>
          <p:nvSpPr>
            <p:cNvPr id="1128" name="TextBox 1127">
              <a:extLst>
                <a:ext uri="{FF2B5EF4-FFF2-40B4-BE49-F238E27FC236}">
                  <a16:creationId xmlns:a16="http://schemas.microsoft.com/office/drawing/2014/main" id="{5C94801E-770C-8C2C-45B7-81BA654A73AB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DA1E1BD-8775-068A-4D68-1F2785DE2CA4}"/>
                </a:ext>
              </a:extLst>
            </p:cNvPr>
            <p:cNvGrpSpPr/>
            <p:nvPr/>
          </p:nvGrpSpPr>
          <p:grpSpPr>
            <a:xfrm>
              <a:off x="1119981" y="209704"/>
              <a:ext cx="1936283" cy="204788"/>
              <a:chOff x="1119981" y="209704"/>
              <a:chExt cx="1936283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445BD6-4F2C-F85A-B5A4-45489CD55358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591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교육과정의 개정 배경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총론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BD9059CA-A14C-0FF7-D964-953301AE08A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6450CF99-E3B1-A69E-84B7-AB6AAA001AF7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09C00E6-655D-F8A7-0BF9-CC8E9C599A0E}"/>
                    </a:ext>
                  </a:extLst>
                </p:cNvPr>
                <p:cNvSpPr txBox="1"/>
                <p:nvPr/>
              </p:nvSpPr>
              <p:spPr>
                <a:xfrm>
                  <a:off x="1187233" y="251899"/>
                  <a:ext cx="448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746CF4-660E-D28B-6420-D9DD1DA9DEEC}"/>
              </a:ext>
            </a:extLst>
          </p:cNvPr>
          <p:cNvGrpSpPr/>
          <p:nvPr/>
        </p:nvGrpSpPr>
        <p:grpSpPr>
          <a:xfrm>
            <a:off x="630158" y="1593187"/>
            <a:ext cx="7856617" cy="3995371"/>
            <a:chOff x="630158" y="1593187"/>
            <a:chExt cx="7856617" cy="3995371"/>
          </a:xfrm>
        </p:grpSpPr>
        <p:grpSp>
          <p:nvGrpSpPr>
            <p:cNvPr id="1308" name="그룹 1307">
              <a:extLst>
                <a:ext uri="{FF2B5EF4-FFF2-40B4-BE49-F238E27FC236}">
                  <a16:creationId xmlns:a16="http://schemas.microsoft.com/office/drawing/2014/main" id="{CC58F98D-5C9F-7F4C-EFA6-726DEF2ECA13}"/>
                </a:ext>
              </a:extLst>
            </p:cNvPr>
            <p:cNvGrpSpPr/>
            <p:nvPr/>
          </p:nvGrpSpPr>
          <p:grpSpPr>
            <a:xfrm>
              <a:off x="630158" y="1643662"/>
              <a:ext cx="7856617" cy="3939319"/>
              <a:chOff x="630158" y="1643662"/>
              <a:chExt cx="7856617" cy="3939319"/>
            </a:xfrm>
          </p:grpSpPr>
          <p:pic>
            <p:nvPicPr>
              <p:cNvPr id="1309" name="그림 1308">
                <a:extLst>
                  <a:ext uri="{FF2B5EF4-FFF2-40B4-BE49-F238E27FC236}">
                    <a16:creationId xmlns:a16="http://schemas.microsoft.com/office/drawing/2014/main" id="{5CB9520F-2219-05AB-18FA-D46C2469DD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1948" y="1659825"/>
                <a:ext cx="1986755" cy="692418"/>
              </a:xfrm>
              <a:prstGeom prst="rect">
                <a:avLst/>
              </a:prstGeom>
            </p:spPr>
          </p:pic>
          <p:pic>
            <p:nvPicPr>
              <p:cNvPr id="1310" name="그림 1309">
                <a:extLst>
                  <a:ext uri="{FF2B5EF4-FFF2-40B4-BE49-F238E27FC236}">
                    <a16:creationId xmlns:a16="http://schemas.microsoft.com/office/drawing/2014/main" id="{AA746103-E377-E59C-70C9-1A82F85CB1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6556" y="1643662"/>
                <a:ext cx="2237590" cy="689802"/>
              </a:xfrm>
              <a:prstGeom prst="rect">
                <a:avLst/>
              </a:prstGeom>
            </p:spPr>
          </p:pic>
          <p:pic>
            <p:nvPicPr>
              <p:cNvPr id="1311" name="그림 1310">
                <a:extLst>
                  <a:ext uri="{FF2B5EF4-FFF2-40B4-BE49-F238E27FC236}">
                    <a16:creationId xmlns:a16="http://schemas.microsoft.com/office/drawing/2014/main" id="{7B2ADF7A-3E07-CCB8-AA6B-3E28CBEFD8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6907"/>
              <a:stretch/>
            </p:blipFill>
            <p:spPr>
              <a:xfrm>
                <a:off x="6210738" y="4408790"/>
                <a:ext cx="2066487" cy="392825"/>
              </a:xfrm>
              <a:prstGeom prst="rect">
                <a:avLst/>
              </a:prstGeom>
            </p:spPr>
          </p:pic>
          <p:grpSp>
            <p:nvGrpSpPr>
              <p:cNvPr id="1312" name="그룹 1311">
                <a:extLst>
                  <a:ext uri="{FF2B5EF4-FFF2-40B4-BE49-F238E27FC236}">
                    <a16:creationId xmlns:a16="http://schemas.microsoft.com/office/drawing/2014/main" id="{6F77B1BE-EE80-FA2D-E413-BFBDA97013E6}"/>
                  </a:ext>
                </a:extLst>
              </p:cNvPr>
              <p:cNvGrpSpPr/>
              <p:nvPr/>
            </p:nvGrpSpPr>
            <p:grpSpPr>
              <a:xfrm>
                <a:off x="630158" y="2353664"/>
                <a:ext cx="7856617" cy="3229317"/>
                <a:chOff x="630158" y="2353664"/>
                <a:chExt cx="7856617" cy="3229317"/>
              </a:xfrm>
            </p:grpSpPr>
            <p:grpSp>
              <p:nvGrpSpPr>
                <p:cNvPr id="1313" name="그룹 1312">
                  <a:extLst>
                    <a:ext uri="{FF2B5EF4-FFF2-40B4-BE49-F238E27FC236}">
                      <a16:creationId xmlns:a16="http://schemas.microsoft.com/office/drawing/2014/main" id="{E1830C48-BACB-F350-C8C5-4F93D740CB56}"/>
                    </a:ext>
                  </a:extLst>
                </p:cNvPr>
                <p:cNvGrpSpPr/>
                <p:nvPr/>
              </p:nvGrpSpPr>
              <p:grpSpPr>
                <a:xfrm>
                  <a:off x="5632953" y="4831158"/>
                  <a:ext cx="2853822" cy="751823"/>
                  <a:chOff x="5613903" y="4831158"/>
                  <a:chExt cx="2853822" cy="751823"/>
                </a:xfrm>
              </p:grpSpPr>
              <p:sp>
                <p:nvSpPr>
                  <p:cNvPr id="2178" name="사각형: 둥근 모서리 2177">
                    <a:extLst>
                      <a:ext uri="{FF2B5EF4-FFF2-40B4-BE49-F238E27FC236}">
                        <a16:creationId xmlns:a16="http://schemas.microsoft.com/office/drawing/2014/main" id="{5A79676E-11E1-EF3A-3DF0-3CE0583AFDB9}"/>
                      </a:ext>
                    </a:extLst>
                  </p:cNvPr>
                  <p:cNvSpPr/>
                  <p:nvPr/>
                </p:nvSpPr>
                <p:spPr>
                  <a:xfrm>
                    <a:off x="5613903" y="4831158"/>
                    <a:ext cx="2853822" cy="30971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5C95B8">
                      <a:alpha val="50000"/>
                    </a:srgb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179" name="TextBox 2178">
                    <a:extLst>
                      <a:ext uri="{FF2B5EF4-FFF2-40B4-BE49-F238E27FC236}">
                        <a16:creationId xmlns:a16="http://schemas.microsoft.com/office/drawing/2014/main" id="{6DDD1287-29DD-9249-00F5-36C573AD85CE}"/>
                      </a:ext>
                    </a:extLst>
                  </p:cNvPr>
                  <p:cNvSpPr txBox="1"/>
                  <p:nvPr/>
                </p:nvSpPr>
                <p:spPr>
                  <a:xfrm>
                    <a:off x="7227120" y="4862899"/>
                    <a:ext cx="101309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r"/>
                    <a:r>
                      <a: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학생 주도성</a:t>
                    </a:r>
                  </a:p>
                </p:txBody>
              </p:sp>
              <p:sp>
                <p:nvSpPr>
                  <p:cNvPr id="2180" name="TextBox 2179">
                    <a:extLst>
                      <a:ext uri="{FF2B5EF4-FFF2-40B4-BE49-F238E27FC236}">
                        <a16:creationId xmlns:a16="http://schemas.microsoft.com/office/drawing/2014/main" id="{29BD2876-321E-8712-6C17-1528F29B0A54}"/>
                      </a:ext>
                    </a:extLst>
                  </p:cNvPr>
                  <p:cNvSpPr txBox="1"/>
                  <p:nvPr/>
                </p:nvSpPr>
                <p:spPr>
                  <a:xfrm>
                    <a:off x="6076164" y="5213649"/>
                    <a:ext cx="216405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교육 및 학습의 능동적 주체로</a:t>
                    </a: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성장하기 위한 학생의 주도성 강조</a:t>
                    </a:r>
                  </a:p>
                </p:txBody>
              </p:sp>
            </p:grpSp>
            <p:grpSp>
              <p:nvGrpSpPr>
                <p:cNvPr id="1314" name="그룹 1313">
                  <a:extLst>
                    <a:ext uri="{FF2B5EF4-FFF2-40B4-BE49-F238E27FC236}">
                      <a16:creationId xmlns:a16="http://schemas.microsoft.com/office/drawing/2014/main" id="{9CCFD3F7-6496-F5F3-478A-E7D500F0C0B0}"/>
                    </a:ext>
                  </a:extLst>
                </p:cNvPr>
                <p:cNvGrpSpPr/>
                <p:nvPr/>
              </p:nvGrpSpPr>
              <p:grpSpPr>
                <a:xfrm>
                  <a:off x="5632953" y="2353664"/>
                  <a:ext cx="2853822" cy="751823"/>
                  <a:chOff x="5613903" y="2353664"/>
                  <a:chExt cx="2853822" cy="751823"/>
                </a:xfrm>
              </p:grpSpPr>
              <p:sp>
                <p:nvSpPr>
                  <p:cNvPr id="2181" name="사각형: 둥근 모서리 2180">
                    <a:extLst>
                      <a:ext uri="{FF2B5EF4-FFF2-40B4-BE49-F238E27FC236}">
                        <a16:creationId xmlns:a16="http://schemas.microsoft.com/office/drawing/2014/main" id="{CDBA0FFA-86CA-79C7-3682-E0A95D62E33B}"/>
                      </a:ext>
                    </a:extLst>
                  </p:cNvPr>
                  <p:cNvSpPr/>
                  <p:nvPr/>
                </p:nvSpPr>
                <p:spPr>
                  <a:xfrm>
                    <a:off x="5613903" y="2353664"/>
                    <a:ext cx="2853822" cy="30971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B0C01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2182" name="TextBox 2181">
                    <a:extLst>
                      <a:ext uri="{FF2B5EF4-FFF2-40B4-BE49-F238E27FC236}">
                        <a16:creationId xmlns:a16="http://schemas.microsoft.com/office/drawing/2014/main" id="{D65A8A46-1B5C-B5FE-FEC7-D63165F4E785}"/>
                      </a:ext>
                    </a:extLst>
                  </p:cNvPr>
                  <p:cNvSpPr txBox="1"/>
                  <p:nvPr/>
                </p:nvSpPr>
                <p:spPr>
                  <a:xfrm>
                    <a:off x="7166206" y="2385405"/>
                    <a:ext cx="107401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r"/>
                    <a:r>
                      <a: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웰빙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2030</a:t>
                    </a:r>
                  </a:p>
                </p:txBody>
              </p:sp>
              <p:sp>
                <p:nvSpPr>
                  <p:cNvPr id="2183" name="TextBox 2182">
                    <a:extLst>
                      <a:ext uri="{FF2B5EF4-FFF2-40B4-BE49-F238E27FC236}">
                        <a16:creationId xmlns:a16="http://schemas.microsoft.com/office/drawing/2014/main" id="{D30865D8-D676-5C0A-84A2-710F0FD278D5}"/>
                      </a:ext>
                    </a:extLst>
                  </p:cNvPr>
                  <p:cNvSpPr txBox="1"/>
                  <p:nvPr/>
                </p:nvSpPr>
                <p:spPr>
                  <a:xfrm>
                    <a:off x="6541036" y="2736155"/>
                    <a:ext cx="169918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교육혁신의 궁극적 목적</a:t>
                    </a: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개인과 사회의 웰빙과 번영</a:t>
                    </a:r>
                  </a:p>
                </p:txBody>
              </p:sp>
            </p:grpSp>
            <p:grpSp>
              <p:nvGrpSpPr>
                <p:cNvPr id="1315" name="그룹 1314">
                  <a:extLst>
                    <a:ext uri="{FF2B5EF4-FFF2-40B4-BE49-F238E27FC236}">
                      <a16:creationId xmlns:a16="http://schemas.microsoft.com/office/drawing/2014/main" id="{402BD882-A955-47C8-91EE-A06D0E5061E3}"/>
                    </a:ext>
                  </a:extLst>
                </p:cNvPr>
                <p:cNvGrpSpPr/>
                <p:nvPr/>
              </p:nvGrpSpPr>
              <p:grpSpPr>
                <a:xfrm>
                  <a:off x="630158" y="2372043"/>
                  <a:ext cx="2850365" cy="751823"/>
                  <a:chOff x="630158" y="2372043"/>
                  <a:chExt cx="2850365" cy="751823"/>
                </a:xfrm>
              </p:grpSpPr>
              <p:sp>
                <p:nvSpPr>
                  <p:cNvPr id="135" name="사각형: 둥근 모서리 134">
                    <a:extLst>
                      <a:ext uri="{FF2B5EF4-FFF2-40B4-BE49-F238E27FC236}">
                        <a16:creationId xmlns:a16="http://schemas.microsoft.com/office/drawing/2014/main" id="{B6E183E9-F3E7-7150-FAEA-4995D506A685}"/>
                      </a:ext>
                    </a:extLst>
                  </p:cNvPr>
                  <p:cNvSpPr/>
                  <p:nvPr/>
                </p:nvSpPr>
                <p:spPr>
                  <a:xfrm>
                    <a:off x="630158" y="2372043"/>
                    <a:ext cx="2850365" cy="30971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36E4D">
                      <a:alpha val="50000"/>
                    </a:srgb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4A3E8E1E-5075-C85E-4C06-24E0ECB17D2F}"/>
                      </a:ext>
                    </a:extLst>
                  </p:cNvPr>
                  <p:cNvSpPr txBox="1"/>
                  <p:nvPr/>
                </p:nvSpPr>
                <p:spPr>
                  <a:xfrm>
                    <a:off x="821980" y="2403784"/>
                    <a:ext cx="1200650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협력적 주도성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2EDCC8AA-8EE6-0CD4-4596-D6546961AAFF}"/>
                      </a:ext>
                    </a:extLst>
                  </p:cNvPr>
                  <p:cNvSpPr txBox="1"/>
                  <p:nvPr/>
                </p:nvSpPr>
                <p:spPr>
                  <a:xfrm>
                    <a:off x="842820" y="2754534"/>
                    <a:ext cx="169597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주변 사람과 상호 협조적인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관계를 구축하는 역량 강조</a:t>
                    </a:r>
                  </a:p>
                </p:txBody>
              </p:sp>
            </p:grpSp>
          </p:grpSp>
        </p:grpSp>
        <p:grpSp>
          <p:nvGrpSpPr>
            <p:cNvPr id="1295" name="그룹 1294">
              <a:extLst>
                <a:ext uri="{FF2B5EF4-FFF2-40B4-BE49-F238E27FC236}">
                  <a16:creationId xmlns:a16="http://schemas.microsoft.com/office/drawing/2014/main" id="{07F76F09-7305-C98B-3595-91899C414F07}"/>
                </a:ext>
              </a:extLst>
            </p:cNvPr>
            <p:cNvGrpSpPr/>
            <p:nvPr/>
          </p:nvGrpSpPr>
          <p:grpSpPr>
            <a:xfrm>
              <a:off x="751656" y="5001387"/>
              <a:ext cx="1697581" cy="587171"/>
              <a:chOff x="824232" y="5406534"/>
              <a:chExt cx="1697581" cy="587171"/>
            </a:xfrm>
          </p:grpSpPr>
          <p:pic>
            <p:nvPicPr>
              <p:cNvPr id="1296" name="Picture 2">
                <a:extLst>
                  <a:ext uri="{FF2B5EF4-FFF2-40B4-BE49-F238E27FC236}">
                    <a16:creationId xmlns:a16="http://schemas.microsoft.com/office/drawing/2014/main" id="{F25B7142-EF60-8676-0877-556510722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232" y="5406534"/>
                <a:ext cx="1090293" cy="278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97" name="TextBox 1296">
                <a:extLst>
                  <a:ext uri="{FF2B5EF4-FFF2-40B4-BE49-F238E27FC236}">
                    <a16:creationId xmlns:a16="http://schemas.microsoft.com/office/drawing/2014/main" id="{6FAD5655-F3C4-6890-3B52-6E3A38E997CD}"/>
                  </a:ext>
                </a:extLst>
              </p:cNvPr>
              <p:cNvSpPr txBox="1"/>
              <p:nvPr/>
            </p:nvSpPr>
            <p:spPr>
              <a:xfrm>
                <a:off x="824232" y="5747484"/>
                <a:ext cx="16975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2030 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학습나침반 </a:t>
                </a:r>
                <a:endPara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ACE83E0-5776-8604-43E6-4F715B1161C9}"/>
                </a:ext>
              </a:extLst>
            </p:cNvPr>
            <p:cNvGrpSpPr/>
            <p:nvPr/>
          </p:nvGrpSpPr>
          <p:grpSpPr>
            <a:xfrm>
              <a:off x="2445143" y="1593187"/>
              <a:ext cx="4222512" cy="3902230"/>
              <a:chOff x="2445143" y="1593187"/>
              <a:chExt cx="4222512" cy="3902230"/>
            </a:xfrm>
          </p:grpSpPr>
          <p:grpSp>
            <p:nvGrpSpPr>
              <p:cNvPr id="1231" name="그룹 1230">
                <a:extLst>
                  <a:ext uri="{FF2B5EF4-FFF2-40B4-BE49-F238E27FC236}">
                    <a16:creationId xmlns:a16="http://schemas.microsoft.com/office/drawing/2014/main" id="{2A82E245-239A-8714-A114-AD0ABA9E9635}"/>
                  </a:ext>
                </a:extLst>
              </p:cNvPr>
              <p:cNvGrpSpPr/>
              <p:nvPr/>
            </p:nvGrpSpPr>
            <p:grpSpPr>
              <a:xfrm>
                <a:off x="2445143" y="1593187"/>
                <a:ext cx="4222512" cy="3902230"/>
                <a:chOff x="2445143" y="1593187"/>
                <a:chExt cx="4222512" cy="3902230"/>
              </a:xfrm>
            </p:grpSpPr>
            <p:grpSp>
              <p:nvGrpSpPr>
                <p:cNvPr id="1235" name="그룹 1234">
                  <a:extLst>
                    <a:ext uri="{FF2B5EF4-FFF2-40B4-BE49-F238E27FC236}">
                      <a16:creationId xmlns:a16="http://schemas.microsoft.com/office/drawing/2014/main" id="{9965EC1F-6DC5-187C-52A8-CF9E9681FF76}"/>
                    </a:ext>
                  </a:extLst>
                </p:cNvPr>
                <p:cNvGrpSpPr/>
                <p:nvPr/>
              </p:nvGrpSpPr>
              <p:grpSpPr>
                <a:xfrm>
                  <a:off x="2834609" y="1860300"/>
                  <a:ext cx="3663696" cy="3635117"/>
                  <a:chOff x="2834609" y="1860300"/>
                  <a:chExt cx="3663696" cy="3635117"/>
                </a:xfrm>
              </p:grpSpPr>
              <p:grpSp>
                <p:nvGrpSpPr>
                  <p:cNvPr id="1286" name="그룹 1285">
                    <a:extLst>
                      <a:ext uri="{FF2B5EF4-FFF2-40B4-BE49-F238E27FC236}">
                        <a16:creationId xmlns:a16="http://schemas.microsoft.com/office/drawing/2014/main" id="{6D8B40DF-83F1-57AD-6D06-3733C3B86268}"/>
                      </a:ext>
                    </a:extLst>
                  </p:cNvPr>
                  <p:cNvGrpSpPr/>
                  <p:nvPr/>
                </p:nvGrpSpPr>
                <p:grpSpPr>
                  <a:xfrm>
                    <a:off x="2871113" y="1860300"/>
                    <a:ext cx="3401776" cy="3534243"/>
                    <a:chOff x="2871113" y="2000000"/>
                    <a:chExt cx="3401776" cy="3534243"/>
                  </a:xfrm>
                </p:grpSpPr>
                <p:sp>
                  <p:nvSpPr>
                    <p:cNvPr id="1293" name="원호 1292">
                      <a:extLst>
                        <a:ext uri="{FF2B5EF4-FFF2-40B4-BE49-F238E27FC236}">
                          <a16:creationId xmlns:a16="http://schemas.microsoft.com/office/drawing/2014/main" id="{6BBCED92-5E72-2F2B-8298-0FA8229BE6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2871113" y="2166151"/>
                      <a:ext cx="3401776" cy="3368092"/>
                    </a:xfrm>
                    <a:prstGeom prst="arc">
                      <a:avLst>
                        <a:gd name="adj1" fmla="val 10798471"/>
                        <a:gd name="adj2" fmla="val 14735095"/>
                      </a:avLst>
                    </a:prstGeom>
                    <a:grpFill/>
                    <a:ln w="307975" cap="rnd">
                      <a:solidFill>
                        <a:srgbClr val="E8E8E8"/>
                      </a:solidFill>
                      <a:beve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n cap="rnd">
                          <a:noFill/>
                        </a:ln>
                        <a:noFill/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94" name="이등변 삼각형 1293">
                      <a:extLst>
                        <a:ext uri="{FF2B5EF4-FFF2-40B4-BE49-F238E27FC236}">
                          <a16:creationId xmlns:a16="http://schemas.microsoft.com/office/drawing/2014/main" id="{8D585058-2B27-683F-DF7A-503A31A0E592}"/>
                        </a:ext>
                      </a:extLst>
                    </p:cNvPr>
                    <p:cNvSpPr/>
                    <p:nvPr/>
                  </p:nvSpPr>
                  <p:spPr>
                    <a:xfrm rot="5140761">
                      <a:off x="3834828" y="2045983"/>
                      <a:ext cx="666756" cy="574790"/>
                    </a:xfrm>
                    <a:prstGeom prst="triangle">
                      <a:avLst/>
                    </a:prstGeom>
                    <a:solidFill>
                      <a:srgbClr val="E8E8E8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87" name="그룹 1286">
                    <a:extLst>
                      <a:ext uri="{FF2B5EF4-FFF2-40B4-BE49-F238E27FC236}">
                        <a16:creationId xmlns:a16="http://schemas.microsoft.com/office/drawing/2014/main" id="{629645EA-945B-DA17-335A-E83C9F0CDD51}"/>
                      </a:ext>
                    </a:extLst>
                  </p:cNvPr>
                  <p:cNvGrpSpPr/>
                  <p:nvPr/>
                </p:nvGrpSpPr>
                <p:grpSpPr>
                  <a:xfrm rot="7471306" flipH="1">
                    <a:off x="2792049" y="2060623"/>
                    <a:ext cx="3501497" cy="3368092"/>
                    <a:chOff x="2771392" y="2166151"/>
                    <a:chExt cx="3501497" cy="3368092"/>
                  </a:xfrm>
                </p:grpSpPr>
                <p:sp>
                  <p:nvSpPr>
                    <p:cNvPr id="1291" name="원호 1290">
                      <a:extLst>
                        <a:ext uri="{FF2B5EF4-FFF2-40B4-BE49-F238E27FC236}">
                          <a16:creationId xmlns:a16="http://schemas.microsoft.com/office/drawing/2014/main" id="{D5E1C12C-5E33-C556-38BA-74B15D2F304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2871113" y="2166151"/>
                      <a:ext cx="3401776" cy="3368092"/>
                    </a:xfrm>
                    <a:prstGeom prst="arc">
                      <a:avLst>
                        <a:gd name="adj1" fmla="val 9774585"/>
                        <a:gd name="adj2" fmla="val 16770179"/>
                      </a:avLst>
                    </a:prstGeom>
                    <a:grpFill/>
                    <a:ln w="307975" cap="rnd">
                      <a:solidFill>
                        <a:srgbClr val="E8E8E8"/>
                      </a:solidFill>
                      <a:beve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r>
                        <a:rPr lang="en-US" altLang="ko-KR" sz="2000" dirty="0">
                          <a:ln cap="rnd">
                            <a:noFill/>
                          </a:ln>
                          <a:noFill/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^</a:t>
                      </a:r>
                      <a:endParaRPr lang="ko-KR" altLang="en-US" sz="2000" dirty="0">
                        <a:ln cap="rnd">
                          <a:noFill/>
                        </a:ln>
                        <a:noFill/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92" name="이등변 삼각형 1291">
                      <a:extLst>
                        <a:ext uri="{FF2B5EF4-FFF2-40B4-BE49-F238E27FC236}">
                          <a16:creationId xmlns:a16="http://schemas.microsoft.com/office/drawing/2014/main" id="{F61AA2C5-2E65-19E7-42EE-67CDB9E00FF2}"/>
                        </a:ext>
                      </a:extLst>
                    </p:cNvPr>
                    <p:cNvSpPr/>
                    <p:nvPr/>
                  </p:nvSpPr>
                  <p:spPr>
                    <a:xfrm rot="8737348">
                      <a:off x="2771392" y="4227243"/>
                      <a:ext cx="666756" cy="574790"/>
                    </a:xfrm>
                    <a:prstGeom prst="triangle">
                      <a:avLst/>
                    </a:prstGeom>
                    <a:solidFill>
                      <a:srgbClr val="E8E8E8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88" name="그룹 1287">
                    <a:extLst>
                      <a:ext uri="{FF2B5EF4-FFF2-40B4-BE49-F238E27FC236}">
                        <a16:creationId xmlns:a16="http://schemas.microsoft.com/office/drawing/2014/main" id="{1AFAE9D9-DA80-EF5C-3B62-3D2B134BE06B}"/>
                      </a:ext>
                    </a:extLst>
                  </p:cNvPr>
                  <p:cNvGrpSpPr/>
                  <p:nvPr/>
                </p:nvGrpSpPr>
                <p:grpSpPr>
                  <a:xfrm rot="20639270">
                    <a:off x="2834609" y="2019397"/>
                    <a:ext cx="3663696" cy="3368092"/>
                    <a:chOff x="2835601" y="2166151"/>
                    <a:chExt cx="3663696" cy="3368092"/>
                  </a:xfrm>
                  <a:solidFill>
                    <a:srgbClr val="D4ECEB"/>
                  </a:solidFill>
                </p:grpSpPr>
                <p:sp>
                  <p:nvSpPr>
                    <p:cNvPr id="1289" name="원호 1288">
                      <a:extLst>
                        <a:ext uri="{FF2B5EF4-FFF2-40B4-BE49-F238E27FC236}">
                          <a16:creationId xmlns:a16="http://schemas.microsoft.com/office/drawing/2014/main" id="{E6C7C76D-604D-1643-FDEE-BEE758B2352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flipH="1">
                      <a:off x="2835601" y="2166151"/>
                      <a:ext cx="3401776" cy="3368092"/>
                    </a:xfrm>
                    <a:prstGeom prst="arc">
                      <a:avLst>
                        <a:gd name="adj1" fmla="val 10818711"/>
                        <a:gd name="adj2" fmla="val 14581804"/>
                      </a:avLst>
                    </a:prstGeom>
                    <a:grpFill/>
                    <a:ln w="307975" cap="rnd">
                      <a:solidFill>
                        <a:srgbClr val="E8E8E8"/>
                      </a:solidFill>
                      <a:beve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n cap="rnd">
                          <a:noFill/>
                        </a:ln>
                        <a:noFill/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90" name="이등변 삼각형 1289">
                      <a:extLst>
                        <a:ext uri="{FF2B5EF4-FFF2-40B4-BE49-F238E27FC236}">
                          <a16:creationId xmlns:a16="http://schemas.microsoft.com/office/drawing/2014/main" id="{643DBD82-BF2F-B5F6-035A-C286EC5814F0}"/>
                        </a:ext>
                      </a:extLst>
                    </p:cNvPr>
                    <p:cNvSpPr/>
                    <p:nvPr/>
                  </p:nvSpPr>
                  <p:spPr>
                    <a:xfrm rot="11975145" flipH="1">
                      <a:off x="5832541" y="3794564"/>
                      <a:ext cx="666756" cy="574790"/>
                    </a:xfrm>
                    <a:prstGeom prst="triangle">
                      <a:avLst/>
                    </a:prstGeom>
                    <a:solidFill>
                      <a:srgbClr val="E8E8E8"/>
                    </a:solidFill>
                    <a:ln w="28575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sp>
              <p:nvSpPr>
                <p:cNvPr id="1236" name="타원 1235">
                  <a:extLst>
                    <a:ext uri="{FF2B5EF4-FFF2-40B4-BE49-F238E27FC236}">
                      <a16:creationId xmlns:a16="http://schemas.microsoft.com/office/drawing/2014/main" id="{E20F38A4-33E8-F07E-8AFE-C9D8430EFE6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003206" y="2149327"/>
                  <a:ext cx="3137586" cy="3137589"/>
                </a:xfrm>
                <a:prstGeom prst="ellipse">
                  <a:avLst/>
                </a:prstGeom>
                <a:solidFill>
                  <a:srgbClr val="CBDCEF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1237" name="그룹 1236">
                  <a:extLst>
                    <a:ext uri="{FF2B5EF4-FFF2-40B4-BE49-F238E27FC236}">
                      <a16:creationId xmlns:a16="http://schemas.microsoft.com/office/drawing/2014/main" id="{DAEC0455-6CD0-5870-2EC1-BAA5AA9A23D2}"/>
                    </a:ext>
                  </a:extLst>
                </p:cNvPr>
                <p:cNvGrpSpPr/>
                <p:nvPr/>
              </p:nvGrpSpPr>
              <p:grpSpPr>
                <a:xfrm>
                  <a:off x="2445143" y="1593187"/>
                  <a:ext cx="4222512" cy="2767129"/>
                  <a:chOff x="2445143" y="1593187"/>
                  <a:chExt cx="4222512" cy="2767129"/>
                </a:xfrm>
              </p:grpSpPr>
              <p:grpSp>
                <p:nvGrpSpPr>
                  <p:cNvPr id="1277" name="그룹 1276">
                    <a:extLst>
                      <a:ext uri="{FF2B5EF4-FFF2-40B4-BE49-F238E27FC236}">
                        <a16:creationId xmlns:a16="http://schemas.microsoft.com/office/drawing/2014/main" id="{AD545766-F64B-4120-858F-90FBCE64E525}"/>
                      </a:ext>
                    </a:extLst>
                  </p:cNvPr>
                  <p:cNvGrpSpPr/>
                  <p:nvPr/>
                </p:nvGrpSpPr>
                <p:grpSpPr>
                  <a:xfrm>
                    <a:off x="4411698" y="1593187"/>
                    <a:ext cx="320601" cy="293112"/>
                    <a:chOff x="6722115" y="1230082"/>
                    <a:chExt cx="264960" cy="242241"/>
                  </a:xfrm>
                </p:grpSpPr>
                <p:sp>
                  <p:nvSpPr>
                    <p:cNvPr id="1284" name="TextBox 1283">
                      <a:extLst>
                        <a:ext uri="{FF2B5EF4-FFF2-40B4-BE49-F238E27FC236}">
                          <a16:creationId xmlns:a16="http://schemas.microsoft.com/office/drawing/2014/main" id="{DEF2E801-4BC1-96E6-4FC6-47329F71B2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43976" y="1230082"/>
                      <a:ext cx="221242" cy="139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실행</a:t>
                      </a:r>
                    </a:p>
                  </p:txBody>
                </p:sp>
                <p:sp>
                  <p:nvSpPr>
                    <p:cNvPr id="1285" name="TextBox 1284">
                      <a:extLst>
                        <a:ext uri="{FF2B5EF4-FFF2-40B4-BE49-F238E27FC236}">
                          <a16:creationId xmlns:a16="http://schemas.microsoft.com/office/drawing/2014/main" id="{DB326FB7-56E0-30C7-4100-64E2EB9815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2115" y="1383296"/>
                      <a:ext cx="264960" cy="89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Action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78" name="그룹 1277">
                    <a:extLst>
                      <a:ext uri="{FF2B5EF4-FFF2-40B4-BE49-F238E27FC236}">
                        <a16:creationId xmlns:a16="http://schemas.microsoft.com/office/drawing/2014/main" id="{86C17C6E-D586-0126-B892-4B1BCA87C09C}"/>
                      </a:ext>
                    </a:extLst>
                  </p:cNvPr>
                  <p:cNvGrpSpPr/>
                  <p:nvPr/>
                </p:nvGrpSpPr>
                <p:grpSpPr>
                  <a:xfrm>
                    <a:off x="6165915" y="3855812"/>
                    <a:ext cx="501740" cy="293108"/>
                    <a:chOff x="7009821" y="521919"/>
                    <a:chExt cx="414661" cy="242238"/>
                  </a:xfrm>
                </p:grpSpPr>
                <p:sp>
                  <p:nvSpPr>
                    <p:cNvPr id="1282" name="TextBox 1281">
                      <a:extLst>
                        <a:ext uri="{FF2B5EF4-FFF2-40B4-BE49-F238E27FC236}">
                          <a16:creationId xmlns:a16="http://schemas.microsoft.com/office/drawing/2014/main" id="{45C19741-920F-E65F-C21C-D0CFB39F31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07194" y="521919"/>
                      <a:ext cx="219917" cy="139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반성</a:t>
                      </a:r>
                    </a:p>
                  </p:txBody>
                </p:sp>
                <p:sp>
                  <p:nvSpPr>
                    <p:cNvPr id="1283" name="TextBox 1282">
                      <a:extLst>
                        <a:ext uri="{FF2B5EF4-FFF2-40B4-BE49-F238E27FC236}">
                          <a16:creationId xmlns:a16="http://schemas.microsoft.com/office/drawing/2014/main" id="{3DE67ABF-28B7-E8D2-D0A8-EFEC0E36C0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09821" y="675131"/>
                      <a:ext cx="414661" cy="8902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Reflection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79" name="그룹 1278">
                    <a:extLst>
                      <a:ext uri="{FF2B5EF4-FFF2-40B4-BE49-F238E27FC236}">
                        <a16:creationId xmlns:a16="http://schemas.microsoft.com/office/drawing/2014/main" id="{0DF425F7-D5EC-2C7D-654D-BFD702885285}"/>
                      </a:ext>
                    </a:extLst>
                  </p:cNvPr>
                  <p:cNvGrpSpPr/>
                  <p:nvPr/>
                </p:nvGrpSpPr>
                <p:grpSpPr>
                  <a:xfrm>
                    <a:off x="2445143" y="4067205"/>
                    <a:ext cx="594715" cy="293111"/>
                    <a:chOff x="6246188" y="696623"/>
                    <a:chExt cx="491499" cy="242240"/>
                  </a:xfrm>
                </p:grpSpPr>
                <p:sp>
                  <p:nvSpPr>
                    <p:cNvPr id="1280" name="TextBox 1279">
                      <a:extLst>
                        <a:ext uri="{FF2B5EF4-FFF2-40B4-BE49-F238E27FC236}">
                          <a16:creationId xmlns:a16="http://schemas.microsoft.com/office/drawing/2014/main" id="{62456138-4AC4-7375-FD88-373B0F6AED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80652" y="696623"/>
                      <a:ext cx="222567" cy="139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예측</a:t>
                      </a:r>
                    </a:p>
                  </p:txBody>
                </p:sp>
                <p:sp>
                  <p:nvSpPr>
                    <p:cNvPr id="1281" name="TextBox 1280">
                      <a:extLst>
                        <a:ext uri="{FF2B5EF4-FFF2-40B4-BE49-F238E27FC236}">
                          <a16:creationId xmlns:a16="http://schemas.microsoft.com/office/drawing/2014/main" id="{F2F813C1-E16F-AE59-B6BF-7E38FEC743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46188" y="849837"/>
                      <a:ext cx="491499" cy="8902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Anticipation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239" name="그룹 1238">
                  <a:extLst>
                    <a:ext uri="{FF2B5EF4-FFF2-40B4-BE49-F238E27FC236}">
                      <a16:creationId xmlns:a16="http://schemas.microsoft.com/office/drawing/2014/main" id="{52166EBA-75CE-3FDB-BF5E-CA1E997B3104}"/>
                    </a:ext>
                  </a:extLst>
                </p:cNvPr>
                <p:cNvGrpSpPr/>
                <p:nvPr/>
              </p:nvGrpSpPr>
              <p:grpSpPr>
                <a:xfrm>
                  <a:off x="3413373" y="2570968"/>
                  <a:ext cx="2317251" cy="2294310"/>
                  <a:chOff x="3413373" y="2570968"/>
                  <a:chExt cx="2317251" cy="2294310"/>
                </a:xfrm>
              </p:grpSpPr>
              <p:sp>
                <p:nvSpPr>
                  <p:cNvPr id="1263" name="타원 1262">
                    <a:extLst>
                      <a:ext uri="{FF2B5EF4-FFF2-40B4-BE49-F238E27FC236}">
                        <a16:creationId xmlns:a16="http://schemas.microsoft.com/office/drawing/2014/main" id="{F4D2309A-3C34-E1D2-C109-6B681FA132D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413373" y="2570968"/>
                    <a:ext cx="2317251" cy="229431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grpSp>
                <p:nvGrpSpPr>
                  <p:cNvPr id="1264" name="그룹 1263">
                    <a:extLst>
                      <a:ext uri="{FF2B5EF4-FFF2-40B4-BE49-F238E27FC236}">
                        <a16:creationId xmlns:a16="http://schemas.microsoft.com/office/drawing/2014/main" id="{A227F5EC-8012-195A-F6D5-60C669A99DB3}"/>
                      </a:ext>
                    </a:extLst>
                  </p:cNvPr>
                  <p:cNvGrpSpPr/>
                  <p:nvPr/>
                </p:nvGrpSpPr>
                <p:grpSpPr>
                  <a:xfrm>
                    <a:off x="3480523" y="2637451"/>
                    <a:ext cx="2182954" cy="2161341"/>
                    <a:chOff x="3480523" y="2637451"/>
                    <a:chExt cx="2182954" cy="2161341"/>
                  </a:xfrm>
                </p:grpSpPr>
                <p:sp>
                  <p:nvSpPr>
                    <p:cNvPr id="1265" name="타원 1264">
                      <a:extLst>
                        <a:ext uri="{FF2B5EF4-FFF2-40B4-BE49-F238E27FC236}">
                          <a16:creationId xmlns:a16="http://schemas.microsoft.com/office/drawing/2014/main" id="{A2598311-8862-C6A0-2AC5-713056552E2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3480523" y="2637451"/>
                      <a:ext cx="2182954" cy="2161341"/>
                    </a:xfrm>
                    <a:prstGeom prst="ellipse">
                      <a:avLst/>
                    </a:prstGeom>
                    <a:solidFill>
                      <a:srgbClr val="6C9CCD"/>
                    </a:solidFill>
                    <a:ln w="2222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grpSp>
                  <p:nvGrpSpPr>
                    <p:cNvPr id="1266" name="그룹 1265">
                      <a:extLst>
                        <a:ext uri="{FF2B5EF4-FFF2-40B4-BE49-F238E27FC236}">
                          <a16:creationId xmlns:a16="http://schemas.microsoft.com/office/drawing/2014/main" id="{05539CC0-3D3E-989B-35FA-D4C71BD3496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60987" y="2903095"/>
                      <a:ext cx="609141" cy="217213"/>
                      <a:chOff x="3901741" y="2982936"/>
                      <a:chExt cx="503422" cy="179515"/>
                    </a:xfrm>
                  </p:grpSpPr>
                  <p:sp>
                    <p:nvSpPr>
                      <p:cNvPr id="1267" name="TextBox 1266">
                        <a:extLst>
                          <a:ext uri="{FF2B5EF4-FFF2-40B4-BE49-F238E27FC236}">
                            <a16:creationId xmlns:a16="http://schemas.microsoft.com/office/drawing/2014/main" id="{D7703988-53B4-34C7-44B1-E9041B1A3774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4020971" y="2982936"/>
                        <a:ext cx="384192" cy="11446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핵심 기초</a:t>
                        </a:r>
                      </a:p>
                    </p:txBody>
                  </p:sp>
                  <p:sp>
                    <p:nvSpPr>
                      <p:cNvPr id="1268" name="TextBox 1267">
                        <a:extLst>
                          <a:ext uri="{FF2B5EF4-FFF2-40B4-BE49-F238E27FC236}">
                            <a16:creationId xmlns:a16="http://schemas.microsoft.com/office/drawing/2014/main" id="{9D4C88A5-36F9-4D4D-8B11-9E46D696E6A6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3901741" y="3098861"/>
                        <a:ext cx="503422" cy="635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5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defRPr>
                        </a:lvl1pPr>
                      </a:lstStyle>
                      <a:p>
                        <a:r>
                          <a:rPr lang="en-US" altLang="ko-KR" b="0" dirty="0"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Core foundations</a:t>
                        </a:r>
                        <a:endParaRPr lang="ko-KR" altLang="en-US" b="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240" name="그룹 1239">
                  <a:extLst>
                    <a:ext uri="{FF2B5EF4-FFF2-40B4-BE49-F238E27FC236}">
                      <a16:creationId xmlns:a16="http://schemas.microsoft.com/office/drawing/2014/main" id="{2CC85EF0-CEC9-9A72-85B2-5B0339DDF186}"/>
                    </a:ext>
                  </a:extLst>
                </p:cNvPr>
                <p:cNvGrpSpPr/>
                <p:nvPr/>
              </p:nvGrpSpPr>
              <p:grpSpPr>
                <a:xfrm>
                  <a:off x="2936673" y="2068689"/>
                  <a:ext cx="3270652" cy="3270655"/>
                  <a:chOff x="2936673" y="2068689"/>
                  <a:chExt cx="3270652" cy="3270655"/>
                </a:xfrm>
              </p:grpSpPr>
              <p:sp>
                <p:nvSpPr>
                  <p:cNvPr id="1241" name="타원 1240">
                    <a:extLst>
                      <a:ext uri="{FF2B5EF4-FFF2-40B4-BE49-F238E27FC236}">
                        <a16:creationId xmlns:a16="http://schemas.microsoft.com/office/drawing/2014/main" id="{3A2A9849-017A-639A-716C-CF27E2385BA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977465" y="3123588"/>
                    <a:ext cx="1189066" cy="1189067"/>
                  </a:xfrm>
                  <a:prstGeom prst="ellipse">
                    <a:avLst/>
                  </a:prstGeom>
                  <a:solidFill>
                    <a:srgbClr val="276DB5"/>
                  </a:solidFill>
                  <a:ln w="254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grpSp>
                <p:nvGrpSpPr>
                  <p:cNvPr id="1242" name="그룹 1241">
                    <a:extLst>
                      <a:ext uri="{FF2B5EF4-FFF2-40B4-BE49-F238E27FC236}">
                        <a16:creationId xmlns:a16="http://schemas.microsoft.com/office/drawing/2014/main" id="{92FD78B5-9322-BADC-9E24-09F88D7FD081}"/>
                      </a:ext>
                    </a:extLst>
                  </p:cNvPr>
                  <p:cNvGrpSpPr/>
                  <p:nvPr/>
                </p:nvGrpSpPr>
                <p:grpSpPr>
                  <a:xfrm rot="18900000">
                    <a:off x="3858652" y="2963285"/>
                    <a:ext cx="1426691" cy="1426692"/>
                    <a:chOff x="3778150" y="2418963"/>
                    <a:chExt cx="2406498" cy="2406498"/>
                  </a:xfrm>
                </p:grpSpPr>
                <p:sp>
                  <p:nvSpPr>
                    <p:cNvPr id="1261" name="순서도: 판단 1260">
                      <a:extLst>
                        <a:ext uri="{FF2B5EF4-FFF2-40B4-BE49-F238E27FC236}">
                          <a16:creationId xmlns:a16="http://schemas.microsoft.com/office/drawing/2014/main" id="{268444D7-DB78-839B-C5DF-4A32C9409F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1238" y="2418963"/>
                      <a:ext cx="540317" cy="2406498"/>
                    </a:xfrm>
                    <a:prstGeom prst="flowChartDecision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62" name="순서도: 판단 1261">
                      <a:extLst>
                        <a:ext uri="{FF2B5EF4-FFF2-40B4-BE49-F238E27FC236}">
                          <a16:creationId xmlns:a16="http://schemas.microsoft.com/office/drawing/2014/main" id="{9C4C3CE3-7892-BC13-1937-2DADCBE3714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727216" y="2418963"/>
                      <a:ext cx="508366" cy="2406498"/>
                    </a:xfrm>
                    <a:prstGeom prst="flowChartDecision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243" name="그룹 1242">
                    <a:extLst>
                      <a:ext uri="{FF2B5EF4-FFF2-40B4-BE49-F238E27FC236}">
                        <a16:creationId xmlns:a16="http://schemas.microsoft.com/office/drawing/2014/main" id="{8C05C341-CE27-8D42-DFC4-07F043E8FAA3}"/>
                      </a:ext>
                    </a:extLst>
                  </p:cNvPr>
                  <p:cNvGrpSpPr/>
                  <p:nvPr/>
                </p:nvGrpSpPr>
                <p:grpSpPr>
                  <a:xfrm>
                    <a:off x="2936673" y="2068689"/>
                    <a:ext cx="3270652" cy="3270655"/>
                    <a:chOff x="3220491" y="2293336"/>
                    <a:chExt cx="2703020" cy="2703020"/>
                  </a:xfrm>
                </p:grpSpPr>
                <p:grpSp>
                  <p:nvGrpSpPr>
                    <p:cNvPr id="1244" name="그룹 1243">
                      <a:extLst>
                        <a:ext uri="{FF2B5EF4-FFF2-40B4-BE49-F238E27FC236}">
                          <a16:creationId xmlns:a16="http://schemas.microsoft.com/office/drawing/2014/main" id="{447825F7-961E-513D-6292-40100259034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4395979" y="2293336"/>
                      <a:ext cx="352044" cy="2703020"/>
                      <a:chOff x="6149340" y="2552700"/>
                      <a:chExt cx="320040" cy="2457291"/>
                    </a:xfrm>
                  </p:grpSpPr>
                  <p:sp>
                    <p:nvSpPr>
                      <p:cNvPr id="1259" name="이등변 삼각형 1258">
                        <a:extLst>
                          <a:ext uri="{FF2B5EF4-FFF2-40B4-BE49-F238E27FC236}">
                            <a16:creationId xmlns:a16="http://schemas.microsoft.com/office/drawing/2014/main" id="{AEF904CE-F521-27A5-78A0-76A902953E0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6149340" y="2552700"/>
                        <a:ext cx="320040" cy="1044867"/>
                      </a:xfrm>
                      <a:prstGeom prst="triangle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260" name="이등변 삼각형 1259">
                        <a:extLst>
                          <a:ext uri="{FF2B5EF4-FFF2-40B4-BE49-F238E27FC236}">
                            <a16:creationId xmlns:a16="http://schemas.microsoft.com/office/drawing/2014/main" id="{8185AAD7-8B92-1749-1A76-645E9CA6021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 flipV="1">
                        <a:off x="6149340" y="3965124"/>
                        <a:ext cx="320040" cy="1044867"/>
                      </a:xfrm>
                      <a:prstGeom prst="triangle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245" name="그룹 1244">
                      <a:extLst>
                        <a:ext uri="{FF2B5EF4-FFF2-40B4-BE49-F238E27FC236}">
                          <a16:creationId xmlns:a16="http://schemas.microsoft.com/office/drawing/2014/main" id="{9849ECAE-39E2-18BF-101F-5B47839830B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 rot="5400000">
                      <a:off x="4395979" y="2293336"/>
                      <a:ext cx="352044" cy="2703020"/>
                      <a:chOff x="6149340" y="2552700"/>
                      <a:chExt cx="320040" cy="2457291"/>
                    </a:xfrm>
                  </p:grpSpPr>
                  <p:sp>
                    <p:nvSpPr>
                      <p:cNvPr id="1257" name="이등변 삼각형 1256">
                        <a:extLst>
                          <a:ext uri="{FF2B5EF4-FFF2-40B4-BE49-F238E27FC236}">
                            <a16:creationId xmlns:a16="http://schemas.microsoft.com/office/drawing/2014/main" id="{68DFA998-1130-9394-C544-B88A39E4D69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6149340" y="2552700"/>
                        <a:ext cx="320040" cy="1044867"/>
                      </a:xfrm>
                      <a:prstGeom prst="triangle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258" name="이등변 삼각형 1257">
                        <a:extLst>
                          <a:ext uri="{FF2B5EF4-FFF2-40B4-BE49-F238E27FC236}">
                            <a16:creationId xmlns:a16="http://schemas.microsoft.com/office/drawing/2014/main" id="{7B473F17-D572-1950-FB22-4C3A751E774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 flipV="1">
                        <a:off x="6149340" y="3965124"/>
                        <a:ext cx="320040" cy="1044867"/>
                      </a:xfrm>
                      <a:prstGeom prst="triangle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1246" name="타원 1245">
                      <a:extLst>
                        <a:ext uri="{FF2B5EF4-FFF2-40B4-BE49-F238E27FC236}">
                          <a16:creationId xmlns:a16="http://schemas.microsoft.com/office/drawing/2014/main" id="{35885BAE-E155-66D0-01D1-FDDBE6E1D1E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4285258" y="3369761"/>
                      <a:ext cx="573486" cy="573486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solidFill>
                        <a:schemeClr val="bg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47" name="TextBox 1246">
                      <a:extLst>
                        <a:ext uri="{FF2B5EF4-FFF2-40B4-BE49-F238E27FC236}">
                          <a16:creationId xmlns:a16="http://schemas.microsoft.com/office/drawing/2014/main" id="{A53F6FCE-4F24-7704-C80C-6A475C91E549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452768" y="3530438"/>
                      <a:ext cx="238464" cy="15261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역량</a:t>
                      </a:r>
                    </a:p>
                  </p:txBody>
                </p:sp>
                <p:sp>
                  <p:nvSpPr>
                    <p:cNvPr id="1248" name="TextBox 1247">
                      <a:extLst>
                        <a:ext uri="{FF2B5EF4-FFF2-40B4-BE49-F238E27FC236}">
                          <a16:creationId xmlns:a16="http://schemas.microsoft.com/office/drawing/2014/main" id="{AC2D31E8-024B-F796-C2F9-39D0A9C4FB2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481914" y="4021954"/>
                      <a:ext cx="180173" cy="114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기능</a:t>
                      </a:r>
                    </a:p>
                  </p:txBody>
                </p:sp>
                <p:sp>
                  <p:nvSpPr>
                    <p:cNvPr id="1249" name="TextBox 1248">
                      <a:extLst>
                        <a:ext uri="{FF2B5EF4-FFF2-40B4-BE49-F238E27FC236}">
                          <a16:creationId xmlns:a16="http://schemas.microsoft.com/office/drawing/2014/main" id="{4C0F9088-538B-1696-B3D3-054AC23A512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481914" y="3136129"/>
                      <a:ext cx="180173" cy="114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지식</a:t>
                      </a:r>
                    </a:p>
                  </p:txBody>
                </p:sp>
                <p:sp>
                  <p:nvSpPr>
                    <p:cNvPr id="1250" name="TextBox 1249">
                      <a:extLst>
                        <a:ext uri="{FF2B5EF4-FFF2-40B4-BE49-F238E27FC236}">
                          <a16:creationId xmlns:a16="http://schemas.microsoft.com/office/drawing/2014/main" id="{D5B6DB03-2D46-1262-B007-D14DCECD9345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048488" y="3599273"/>
                      <a:ext cx="181498" cy="114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태도</a:t>
                      </a:r>
                    </a:p>
                  </p:txBody>
                </p:sp>
                <p:sp>
                  <p:nvSpPr>
                    <p:cNvPr id="1251" name="TextBox 1250">
                      <a:extLst>
                        <a:ext uri="{FF2B5EF4-FFF2-40B4-BE49-F238E27FC236}">
                          <a16:creationId xmlns:a16="http://schemas.microsoft.com/office/drawing/2014/main" id="{D89103AF-6AF3-B41E-D29E-87ECD4B9633F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918779" y="3599273"/>
                      <a:ext cx="180172" cy="11446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가치</a:t>
                      </a:r>
                    </a:p>
                  </p:txBody>
                </p:sp>
                <p:sp>
                  <p:nvSpPr>
                    <p:cNvPr id="1252" name="TextBox 1251">
                      <a:extLst>
                        <a:ext uri="{FF2B5EF4-FFF2-40B4-BE49-F238E27FC236}">
                          <a16:creationId xmlns:a16="http://schemas.microsoft.com/office/drawing/2014/main" id="{6C392CC7-375B-376E-7025-EB7DC3FDCB93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5118804" y="3618348"/>
                      <a:ext cx="229190" cy="763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6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Values</a:t>
                      </a:r>
                      <a:endParaRPr lang="ko-KR" altLang="en-US" sz="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53" name="TextBox 1252">
                      <a:extLst>
                        <a:ext uri="{FF2B5EF4-FFF2-40B4-BE49-F238E27FC236}">
                          <a16:creationId xmlns:a16="http://schemas.microsoft.com/office/drawing/2014/main" id="{C5E4464A-072B-0605-1498-40ACD56929CF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413028" y="3255034"/>
                      <a:ext cx="317952" cy="6359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500" b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b="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Knowledge</a:t>
                      </a:r>
                      <a:endParaRPr lang="ko-KR" altLang="en-US" b="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54" name="TextBox 1253">
                      <a:extLst>
                        <a:ext uri="{FF2B5EF4-FFF2-40B4-BE49-F238E27FC236}">
                          <a16:creationId xmlns:a16="http://schemas.microsoft.com/office/drawing/2014/main" id="{E1D5991C-994A-592D-0EC2-C37FF7807F85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487876" y="4161488"/>
                      <a:ext cx="168250" cy="763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500" b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600" b="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Skills</a:t>
                      </a:r>
                      <a:endParaRPr lang="ko-KR" altLang="en-US" sz="600" b="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55" name="TextBox 1254">
                      <a:extLst>
                        <a:ext uri="{FF2B5EF4-FFF2-40B4-BE49-F238E27FC236}">
                          <a16:creationId xmlns:a16="http://schemas.microsoft.com/office/drawing/2014/main" id="{5EEA4FB1-CFF7-EB08-B141-84FCE516F835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3690444" y="3618348"/>
                      <a:ext cx="328550" cy="763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en-US" altLang="ko-KR" sz="6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Attitudes</a:t>
                      </a:r>
                      <a:endParaRPr lang="ko-KR" altLang="en-US" sz="6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256" name="TextBox 1255">
                      <a:extLst>
                        <a:ext uri="{FF2B5EF4-FFF2-40B4-BE49-F238E27FC236}">
                          <a16:creationId xmlns:a16="http://schemas.microsoft.com/office/drawing/2014/main" id="{8CDE8CF4-6801-8F66-05A9-F71EE8D24361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4365334" y="3702708"/>
                      <a:ext cx="413337" cy="6359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500" b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b="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Competencies</a:t>
                      </a:r>
                      <a:endParaRPr lang="ko-KR" altLang="en-US" b="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D71C401E-504D-B2D5-E965-363F9066EF30}"/>
                  </a:ext>
                </a:extLst>
              </p:cNvPr>
              <p:cNvGrpSpPr/>
              <p:nvPr/>
            </p:nvGrpSpPr>
            <p:grpSpPr>
              <a:xfrm>
                <a:off x="2935355" y="2081985"/>
                <a:ext cx="3076055" cy="3106812"/>
                <a:chOff x="2935355" y="2081985"/>
                <a:chExt cx="3076055" cy="3106812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5C539BA-5B7D-9F61-C1F5-F97E71CC2152}"/>
                    </a:ext>
                  </a:extLst>
                </p:cNvPr>
                <p:cNvSpPr txBox="1"/>
                <p:nvPr/>
              </p:nvSpPr>
              <p:spPr>
                <a:xfrm rot="2827549">
                  <a:off x="3226967" y="2347693"/>
                  <a:ext cx="2740868" cy="27408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새로운 가치 창조하기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9F4F3E0-6D2F-7F32-7D29-E76C438C9181}"/>
                    </a:ext>
                  </a:extLst>
                </p:cNvPr>
                <p:cNvSpPr txBox="1"/>
                <p:nvPr/>
              </p:nvSpPr>
              <p:spPr>
                <a:xfrm rot="2827549">
                  <a:off x="3319159" y="2465833"/>
                  <a:ext cx="2504591" cy="250458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Creating new value</a:t>
                  </a:r>
                  <a:endParaRPr lang="ko-KR" altLang="en-US" sz="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F29B5AF-C96D-9DD5-F226-F6CA5224B652}"/>
                    </a:ext>
                  </a:extLst>
                </p:cNvPr>
                <p:cNvSpPr txBox="1"/>
                <p:nvPr/>
              </p:nvSpPr>
              <p:spPr>
                <a:xfrm rot="19106753">
                  <a:off x="2935355" y="2081985"/>
                  <a:ext cx="3076055" cy="3106812"/>
                </a:xfrm>
                <a:prstGeom prst="rect">
                  <a:avLst/>
                </a:prstGeom>
                <a:noFill/>
              </p:spPr>
              <p:txBody>
                <a:bodyPr spcFirstLastPara="1" wrap="none" lIns="0" tIns="0" rIns="0" bIns="0" numCol="1" rtlCol="0" anchor="ctr">
                  <a:prstTxWarp prst="textArchDown">
                    <a:avLst/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5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1CFC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600" b="0" dirty="0"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Reconciling tensions &amp; dilemmas</a:t>
                  </a:r>
                  <a:endParaRPr lang="ko-KR" altLang="en-US" sz="600" b="0" dirty="0"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3144A2C-396F-135B-4580-1A7A1BAE93D3}"/>
                    </a:ext>
                  </a:extLst>
                </p:cNvPr>
                <p:cNvSpPr txBox="1"/>
                <p:nvPr/>
              </p:nvSpPr>
              <p:spPr>
                <a:xfrm rot="19357086">
                  <a:off x="3201565" y="2347690"/>
                  <a:ext cx="2740866" cy="27408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변혁적 역량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B9E9FC-47B7-5618-68E5-68AC7AE1C1E2}"/>
                    </a:ext>
                  </a:extLst>
                </p:cNvPr>
                <p:cNvSpPr txBox="1"/>
                <p:nvPr/>
              </p:nvSpPr>
              <p:spPr>
                <a:xfrm rot="3275941">
                  <a:off x="3147775" y="2570867"/>
                  <a:ext cx="2504591" cy="25045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Taking responsibility</a:t>
                  </a:r>
                  <a:endParaRPr lang="ko-KR" altLang="en-US" sz="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A9224FA-0867-9864-C9D2-B08151917845}"/>
                    </a:ext>
                  </a:extLst>
                </p:cNvPr>
                <p:cNvSpPr txBox="1"/>
                <p:nvPr/>
              </p:nvSpPr>
              <p:spPr>
                <a:xfrm rot="3192583">
                  <a:off x="3230656" y="2291231"/>
                  <a:ext cx="2740868" cy="27408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책임감 가지기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7744A39-5ADB-A8D5-AA0E-35761AD11795}"/>
                    </a:ext>
                  </a:extLst>
                </p:cNvPr>
                <p:cNvSpPr txBox="1"/>
                <p:nvPr/>
              </p:nvSpPr>
              <p:spPr>
                <a:xfrm rot="19136134">
                  <a:off x="3156615" y="2297774"/>
                  <a:ext cx="2740866" cy="27408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긴장과 딜레마 해소하기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0DD2B65-4EA1-9C65-0F44-3C6DAD5A253D}"/>
                    </a:ext>
                  </a:extLst>
                </p:cNvPr>
                <p:cNvSpPr txBox="1"/>
                <p:nvPr/>
              </p:nvSpPr>
              <p:spPr>
                <a:xfrm rot="19357086">
                  <a:off x="3319702" y="2465827"/>
                  <a:ext cx="2504589" cy="25045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Transformative competencies</a:t>
                  </a:r>
                  <a:endParaRPr lang="ko-KR" altLang="en-US" sz="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905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198AB974-BE6B-F99F-0B62-2D8A763735E5}"/>
              </a:ext>
            </a:extLst>
          </p:cNvPr>
          <p:cNvGrpSpPr/>
          <p:nvPr/>
        </p:nvGrpSpPr>
        <p:grpSpPr>
          <a:xfrm>
            <a:off x="290322" y="209704"/>
            <a:ext cx="6032679" cy="716668"/>
            <a:chOff x="290322" y="209704"/>
            <a:chExt cx="6032679" cy="7166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9C1D161-4CE5-45E7-43AF-4C1B7D091F6C}"/>
                </a:ext>
              </a:extLst>
            </p:cNvPr>
            <p:cNvSpPr txBox="1"/>
            <p:nvPr/>
          </p:nvSpPr>
          <p:spPr>
            <a:xfrm>
              <a:off x="1087593" y="501878"/>
              <a:ext cx="523540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교육과정의 개정 중점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총론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  <a:endPara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E47DBDA-F718-DD1A-FDCE-6FEB1FDE1F77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EAD3D53-4C9C-B23B-646D-77AB90519597}"/>
                </a:ext>
              </a:extLst>
            </p:cNvPr>
            <p:cNvGrpSpPr/>
            <p:nvPr/>
          </p:nvGrpSpPr>
          <p:grpSpPr>
            <a:xfrm>
              <a:off x="1119981" y="209704"/>
              <a:ext cx="1936283" cy="204788"/>
              <a:chOff x="1119981" y="209704"/>
              <a:chExt cx="1936283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1E3DFB4-4D77-F0C2-7D59-656E24ECE236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5910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교육과정의 개정 배경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총론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407B8BAD-D129-CF3F-517B-D657710175A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5504ECC4-A04A-B216-38CD-96C3AE7CE035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C129061-23C5-5F1E-9742-95B70BDEF45A}"/>
                    </a:ext>
                  </a:extLst>
                </p:cNvPr>
                <p:cNvSpPr txBox="1"/>
                <p:nvPr/>
              </p:nvSpPr>
              <p:spPr>
                <a:xfrm>
                  <a:off x="1187233" y="251899"/>
                  <a:ext cx="448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77A8DDEE-02AA-8BB7-B3A4-F5270802F096}"/>
              </a:ext>
            </a:extLst>
          </p:cNvPr>
          <p:cNvGrpSpPr/>
          <p:nvPr/>
        </p:nvGrpSpPr>
        <p:grpSpPr>
          <a:xfrm>
            <a:off x="468313" y="1429018"/>
            <a:ext cx="8207376" cy="4967525"/>
            <a:chOff x="468313" y="1429018"/>
            <a:chExt cx="8207376" cy="4967525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C3D0583-E9AB-F884-6D63-F507D2D041C7}"/>
                </a:ext>
              </a:extLst>
            </p:cNvPr>
            <p:cNvGrpSpPr/>
            <p:nvPr/>
          </p:nvGrpSpPr>
          <p:grpSpPr>
            <a:xfrm>
              <a:off x="4583114" y="1429018"/>
              <a:ext cx="4092575" cy="4736832"/>
              <a:chOff x="4583114" y="1429018"/>
              <a:chExt cx="4092575" cy="4736832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2F662CD9-455F-AD9B-78CF-5AE99D73C860}"/>
                  </a:ext>
                </a:extLst>
              </p:cNvPr>
              <p:cNvGrpSpPr/>
              <p:nvPr/>
            </p:nvGrpSpPr>
            <p:grpSpPr>
              <a:xfrm>
                <a:off x="4583114" y="1548458"/>
                <a:ext cx="4092575" cy="4617392"/>
                <a:chOff x="4583114" y="1548458"/>
                <a:chExt cx="4092575" cy="4617392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0B4D11CD-F53D-A0DD-57AF-42A7746A2584}"/>
                    </a:ext>
                  </a:extLst>
                </p:cNvPr>
                <p:cNvSpPr/>
                <p:nvPr/>
              </p:nvSpPr>
              <p:spPr>
                <a:xfrm>
                  <a:off x="4583114" y="1704975"/>
                  <a:ext cx="4092575" cy="4460875"/>
                </a:xfrm>
                <a:prstGeom prst="roundRect">
                  <a:avLst>
                    <a:gd name="adj" fmla="val 1482"/>
                  </a:avLst>
                </a:pr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9052BCE2-9E0F-7E32-2407-FF53C5F6C808}"/>
                    </a:ext>
                  </a:extLst>
                </p:cNvPr>
                <p:cNvSpPr/>
                <p:nvPr/>
              </p:nvSpPr>
              <p:spPr>
                <a:xfrm>
                  <a:off x="4583114" y="1548458"/>
                  <a:ext cx="226964" cy="233874"/>
                </a:xfrm>
                <a:custGeom>
                  <a:avLst/>
                  <a:gdLst>
                    <a:gd name="connsiteX0" fmla="*/ 0 w 224717"/>
                    <a:gd name="connsiteY0" fmla="*/ 0 h 231558"/>
                    <a:gd name="connsiteX1" fmla="*/ 155886 w 224717"/>
                    <a:gd name="connsiteY1" fmla="*/ 155886 h 231558"/>
                    <a:gd name="connsiteX2" fmla="*/ 224717 w 224717"/>
                    <a:gd name="connsiteY2" fmla="*/ 155886 h 231558"/>
                    <a:gd name="connsiteX3" fmla="*/ 224717 w 224717"/>
                    <a:gd name="connsiteY3" fmla="*/ 231558 h 231558"/>
                    <a:gd name="connsiteX4" fmla="*/ 0 w 224717"/>
                    <a:gd name="connsiteY4" fmla="*/ 231558 h 231558"/>
                    <a:gd name="connsiteX5" fmla="*/ 0 w 224717"/>
                    <a:gd name="connsiteY5" fmla="*/ 0 h 231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4717" h="231558">
                      <a:moveTo>
                        <a:pt x="0" y="0"/>
                      </a:moveTo>
                      <a:cubicBezTo>
                        <a:pt x="0" y="86093"/>
                        <a:pt x="69793" y="155886"/>
                        <a:pt x="155886" y="155886"/>
                      </a:cubicBezTo>
                      <a:lnTo>
                        <a:pt x="224717" y="155886"/>
                      </a:lnTo>
                      <a:lnTo>
                        <a:pt x="224717" y="231558"/>
                      </a:lnTo>
                      <a:lnTo>
                        <a:pt x="0" y="2315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50A86D-5AE5-8B4F-8038-130C5DA352E5}"/>
                  </a:ext>
                </a:extLst>
              </p:cNvPr>
              <p:cNvSpPr txBox="1"/>
              <p:nvPr/>
            </p:nvSpPr>
            <p:spPr>
              <a:xfrm>
                <a:off x="5215049" y="1429018"/>
                <a:ext cx="283250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교육과정의 개정 중점</a:t>
                </a:r>
                <a:endPara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EDC86617-0EB4-FFD3-8127-BF6FFD1C0505}"/>
                  </a:ext>
                </a:extLst>
              </p:cNvPr>
              <p:cNvGrpSpPr/>
              <p:nvPr/>
            </p:nvGrpSpPr>
            <p:grpSpPr>
              <a:xfrm>
                <a:off x="4654393" y="2803654"/>
                <a:ext cx="725327" cy="2244162"/>
                <a:chOff x="4654393" y="2803654"/>
                <a:chExt cx="3969428" cy="2244162"/>
              </a:xfrm>
            </p:grpSpPr>
            <p:cxnSp>
              <p:nvCxnSpPr>
                <p:cNvPr id="36" name="직선 연결선 35">
                  <a:extLst>
                    <a:ext uri="{FF2B5EF4-FFF2-40B4-BE49-F238E27FC236}">
                      <a16:creationId xmlns:a16="http://schemas.microsoft.com/office/drawing/2014/main" id="{32E08462-B844-F4D8-FD62-137DAE891B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54393" y="2803654"/>
                  <a:ext cx="3969428" cy="0"/>
                </a:xfrm>
                <a:prstGeom prst="line">
                  <a:avLst/>
                </a:prstGeom>
                <a:ln w="19050">
                  <a:solidFill>
                    <a:schemeClr val="bg1">
                      <a:alpha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직선 연결선 36">
                  <a:extLst>
                    <a:ext uri="{FF2B5EF4-FFF2-40B4-BE49-F238E27FC236}">
                      <a16:creationId xmlns:a16="http://schemas.microsoft.com/office/drawing/2014/main" id="{270F8F71-E283-6D09-3FB2-7892483FE0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54393" y="3925735"/>
                  <a:ext cx="3969428" cy="0"/>
                </a:xfrm>
                <a:prstGeom prst="line">
                  <a:avLst/>
                </a:prstGeom>
                <a:ln w="19050">
                  <a:solidFill>
                    <a:schemeClr val="bg1">
                      <a:alpha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직선 연결선 37">
                  <a:extLst>
                    <a:ext uri="{FF2B5EF4-FFF2-40B4-BE49-F238E27FC236}">
                      <a16:creationId xmlns:a16="http://schemas.microsoft.com/office/drawing/2014/main" id="{5EB3CBA3-178A-0156-8B19-2E33C26511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54393" y="5047816"/>
                  <a:ext cx="3969428" cy="0"/>
                </a:xfrm>
                <a:prstGeom prst="line">
                  <a:avLst/>
                </a:prstGeom>
                <a:ln w="19050">
                  <a:solidFill>
                    <a:schemeClr val="bg1">
                      <a:alpha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BF8AD80-0762-EA79-096F-A04AC5000713}"/>
                  </a:ext>
                </a:extLst>
              </p:cNvPr>
              <p:cNvSpPr txBox="1"/>
              <p:nvPr/>
            </p:nvSpPr>
            <p:spPr>
              <a:xfrm>
                <a:off x="4880991" y="1994328"/>
                <a:ext cx="254878" cy="538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3500" b="0" dirty="0">
                    <a:effectLst>
                      <a:outerShdw blurRad="50800" dist="76200" dir="33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C2BF09-FD3C-D4D8-2B82-E1342D28418D}"/>
                  </a:ext>
                </a:extLst>
              </p:cNvPr>
              <p:cNvSpPr txBox="1"/>
              <p:nvPr/>
            </p:nvSpPr>
            <p:spPr>
              <a:xfrm>
                <a:off x="4848931" y="3120243"/>
                <a:ext cx="318998" cy="538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3500" b="0" dirty="0">
                    <a:effectLst>
                      <a:outerShdw blurRad="50800" dist="76200" dir="33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BFE455-E5F0-B630-D613-7097E78FAC91}"/>
                  </a:ext>
                </a:extLst>
              </p:cNvPr>
              <p:cNvSpPr txBox="1"/>
              <p:nvPr/>
            </p:nvSpPr>
            <p:spPr>
              <a:xfrm>
                <a:off x="4837710" y="4269018"/>
                <a:ext cx="341440" cy="538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3500" b="0" dirty="0">
                    <a:effectLst>
                      <a:outerShdw blurRad="50800" dist="76200" dir="33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62D8B3B-1005-BCBE-E836-70E19C4E7B54}"/>
                  </a:ext>
                </a:extLst>
              </p:cNvPr>
              <p:cNvSpPr txBox="1"/>
              <p:nvPr/>
            </p:nvSpPr>
            <p:spPr>
              <a:xfrm>
                <a:off x="4846527" y="5372073"/>
                <a:ext cx="32380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>
                  <a:defRPr sz="40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3500" b="0" dirty="0">
                    <a:effectLst>
                      <a:outerShdw blurRad="50800" dist="76200" dir="33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4</a:t>
                </a: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8EC485DE-EB57-1497-BDC6-598DA441B266}"/>
                  </a:ext>
                </a:extLst>
              </p:cNvPr>
              <p:cNvSpPr/>
              <p:nvPr/>
            </p:nvSpPr>
            <p:spPr>
              <a:xfrm>
                <a:off x="5409755" y="1767018"/>
                <a:ext cx="3200845" cy="1021902"/>
              </a:xfrm>
              <a:prstGeom prst="roundRect">
                <a:avLst>
                  <a:gd name="adj" fmla="val 6306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innerShdw dist="38100" dir="10800000">
                  <a:srgbClr val="276DB5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DD4A761F-7F2C-0C79-2FDE-873571C21B64}"/>
                  </a:ext>
                </a:extLst>
              </p:cNvPr>
              <p:cNvSpPr/>
              <p:nvPr/>
            </p:nvSpPr>
            <p:spPr>
              <a:xfrm>
                <a:off x="5409755" y="2871682"/>
                <a:ext cx="3200845" cy="1021902"/>
              </a:xfrm>
              <a:prstGeom prst="roundRect">
                <a:avLst>
                  <a:gd name="adj" fmla="val 6306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innerShdw dist="38100" dir="10800000">
                  <a:srgbClr val="276DB5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9FA8A580-C1DE-9434-776D-F2FB85BEBDBA}"/>
                  </a:ext>
                </a:extLst>
              </p:cNvPr>
              <p:cNvSpPr/>
              <p:nvPr/>
            </p:nvSpPr>
            <p:spPr>
              <a:xfrm>
                <a:off x="5409755" y="3976346"/>
                <a:ext cx="3200845" cy="1021902"/>
              </a:xfrm>
              <a:prstGeom prst="roundRect">
                <a:avLst>
                  <a:gd name="adj" fmla="val 6306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innerShdw dist="38100" dir="10800000">
                  <a:srgbClr val="276DB5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6FB48652-B526-B9E2-43CC-A9A28A9AA7D0}"/>
                  </a:ext>
                </a:extLst>
              </p:cNvPr>
              <p:cNvSpPr/>
              <p:nvPr/>
            </p:nvSpPr>
            <p:spPr>
              <a:xfrm>
                <a:off x="5409755" y="5081010"/>
                <a:ext cx="3200845" cy="1021902"/>
              </a:xfrm>
              <a:prstGeom prst="roundRect">
                <a:avLst>
                  <a:gd name="adj" fmla="val 6306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innerShdw dist="38100" dir="10800000">
                  <a:srgbClr val="276DB5">
                    <a:alpha val="20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B947AD-39AC-58E0-E319-C60C20BA1523}"/>
                  </a:ext>
                </a:extLst>
              </p:cNvPr>
              <p:cNvSpPr txBox="1"/>
              <p:nvPr/>
            </p:nvSpPr>
            <p:spPr>
              <a:xfrm>
                <a:off x="6099278" y="2078916"/>
                <a:ext cx="18370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미래 사회가 요구하는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역량 함양이 가능한 교육과정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D7B92AE-3A9E-D7CF-5723-8B594AB52AD2}"/>
                  </a:ext>
                </a:extLst>
              </p:cNvPr>
              <p:cNvSpPr txBox="1"/>
              <p:nvPr/>
            </p:nvSpPr>
            <p:spPr>
              <a:xfrm>
                <a:off x="5720969" y="3279544"/>
                <a:ext cx="25936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tabLst>
                    <a:tab pos="715963" algn="l"/>
                  </a:tabLst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삶과 성장을 지원하는 교육과정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4F645D-3C3E-354D-D128-96A918B843B6}"/>
                  </a:ext>
                </a:extLst>
              </p:cNvPr>
              <p:cNvSpPr txBox="1"/>
              <p:nvPr/>
            </p:nvSpPr>
            <p:spPr>
              <a:xfrm>
                <a:off x="5868445" y="4318364"/>
                <a:ext cx="22987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학교 교육과정 자율성 확대 및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책임교육 구현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1BE2B19-BC56-0FBC-A641-1ECC5FB2EDDD}"/>
                  </a:ext>
                </a:extLst>
              </p:cNvPr>
              <p:cNvSpPr txBox="1"/>
              <p:nvPr/>
            </p:nvSpPr>
            <p:spPr>
              <a:xfrm>
                <a:off x="6108896" y="5403797"/>
                <a:ext cx="18178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·AI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교육환경에 맞는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및 평가체제 구축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5BE57D12-00C2-5BA4-423F-6031394050EE}"/>
                </a:ext>
              </a:extLst>
            </p:cNvPr>
            <p:cNvGrpSpPr/>
            <p:nvPr/>
          </p:nvGrpSpPr>
          <p:grpSpPr>
            <a:xfrm>
              <a:off x="468313" y="1518249"/>
              <a:ext cx="4056062" cy="4878294"/>
              <a:chOff x="468313" y="1518249"/>
              <a:chExt cx="4056062" cy="4878294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CDC9BD06-4DAB-DF81-E4C9-E9A3DBD562B5}"/>
                  </a:ext>
                </a:extLst>
              </p:cNvPr>
              <p:cNvSpPr/>
              <p:nvPr/>
            </p:nvSpPr>
            <p:spPr>
              <a:xfrm>
                <a:off x="468313" y="1518249"/>
                <a:ext cx="4056062" cy="4647601"/>
              </a:xfrm>
              <a:prstGeom prst="roundRect">
                <a:avLst>
                  <a:gd name="adj" fmla="val 2089"/>
                </a:avLst>
              </a:prstGeom>
              <a:solidFill>
                <a:schemeClr val="tx1">
                  <a:alpha val="7000"/>
                </a:schemeClr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0DB0C9E3-328A-3810-1D0E-9ED88E4A64E1}"/>
                  </a:ext>
                </a:extLst>
              </p:cNvPr>
              <p:cNvGrpSpPr/>
              <p:nvPr/>
            </p:nvGrpSpPr>
            <p:grpSpPr>
              <a:xfrm>
                <a:off x="546608" y="1621107"/>
                <a:ext cx="3899473" cy="738024"/>
                <a:chOff x="536243" y="1621107"/>
                <a:chExt cx="3899473" cy="738024"/>
              </a:xfrm>
            </p:grpSpPr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6019E65F-9293-A3FE-B28C-C9B7402BD392}"/>
                    </a:ext>
                  </a:extLst>
                </p:cNvPr>
                <p:cNvGrpSpPr/>
                <p:nvPr/>
              </p:nvGrpSpPr>
              <p:grpSpPr>
                <a:xfrm>
                  <a:off x="536243" y="1621107"/>
                  <a:ext cx="3899473" cy="340684"/>
                  <a:chOff x="536243" y="1583007"/>
                  <a:chExt cx="3899473" cy="340684"/>
                </a:xfrm>
              </p:grpSpPr>
              <p:sp>
                <p:nvSpPr>
                  <p:cNvPr id="139" name="사각형: 둥근 모서리 138">
                    <a:extLst>
                      <a:ext uri="{FF2B5EF4-FFF2-40B4-BE49-F238E27FC236}">
                        <a16:creationId xmlns:a16="http://schemas.microsoft.com/office/drawing/2014/main" id="{C52D4B82-9D4F-87C1-C29E-CA1B8B559AF0}"/>
                      </a:ext>
                    </a:extLst>
                  </p:cNvPr>
                  <p:cNvSpPr/>
                  <p:nvPr/>
                </p:nvSpPr>
                <p:spPr>
                  <a:xfrm>
                    <a:off x="536243" y="1583007"/>
                    <a:ext cx="3899473" cy="340684"/>
                  </a:xfrm>
                  <a:prstGeom prst="roundRect">
                    <a:avLst>
                      <a:gd name="adj" fmla="val 13992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dist="25400" dir="16200000" algn="tl" rotWithShape="0">
                      <a:schemeClr val="tx1">
                        <a:alpha val="1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987A663A-F6F8-3591-52A9-6F787F31CFDC}"/>
                      </a:ext>
                    </a:extLst>
                  </p:cNvPr>
                  <p:cNvSpPr txBox="1"/>
                  <p:nvPr/>
                </p:nvSpPr>
                <p:spPr>
                  <a:xfrm>
                    <a:off x="1481699" y="1645622"/>
                    <a:ext cx="200856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 교육과정 비전</a:t>
                    </a:r>
                  </a:p>
                </p:txBody>
              </p:sp>
            </p:grp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CE9C044D-E8F2-8709-B65F-AA85D19AA903}"/>
                    </a:ext>
                  </a:extLst>
                </p:cNvPr>
                <p:cNvSpPr txBox="1"/>
                <p:nvPr/>
              </p:nvSpPr>
              <p:spPr>
                <a:xfrm>
                  <a:off x="1261286" y="2174465"/>
                  <a:ext cx="244938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>
                    <a:spcAft>
                      <a:spcPts val="300"/>
                    </a:spcAft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포용성과 창의성을 갖춘 주도적인 사람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A856D923-6832-B95E-C6F5-E1CF02219647}"/>
                  </a:ext>
                </a:extLst>
              </p:cNvPr>
              <p:cNvGrpSpPr/>
              <p:nvPr/>
            </p:nvGrpSpPr>
            <p:grpSpPr>
              <a:xfrm>
                <a:off x="546608" y="2743093"/>
                <a:ext cx="3899473" cy="1282556"/>
                <a:chOff x="536243" y="3437685"/>
                <a:chExt cx="3899473" cy="1282556"/>
              </a:xfrm>
            </p:grpSpPr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7E7D5ADF-5F66-39C9-8435-01C9EF14887F}"/>
                    </a:ext>
                  </a:extLst>
                </p:cNvPr>
                <p:cNvGrpSpPr/>
                <p:nvPr/>
              </p:nvGrpSpPr>
              <p:grpSpPr>
                <a:xfrm>
                  <a:off x="536243" y="3437685"/>
                  <a:ext cx="3899473" cy="340684"/>
                  <a:chOff x="536243" y="1583007"/>
                  <a:chExt cx="3899473" cy="340684"/>
                </a:xfrm>
              </p:grpSpPr>
              <p:sp>
                <p:nvSpPr>
                  <p:cNvPr id="135" name="사각형: 둥근 모서리 134">
                    <a:extLst>
                      <a:ext uri="{FF2B5EF4-FFF2-40B4-BE49-F238E27FC236}">
                        <a16:creationId xmlns:a16="http://schemas.microsoft.com/office/drawing/2014/main" id="{D5EE81A6-C911-6952-F902-A9BED60844E8}"/>
                      </a:ext>
                    </a:extLst>
                  </p:cNvPr>
                  <p:cNvSpPr/>
                  <p:nvPr/>
                </p:nvSpPr>
                <p:spPr>
                  <a:xfrm>
                    <a:off x="536243" y="1583007"/>
                    <a:ext cx="3899473" cy="340684"/>
                  </a:xfrm>
                  <a:prstGeom prst="roundRect">
                    <a:avLst>
                      <a:gd name="adj" fmla="val 13992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dist="25400" dir="16200000" algn="tl" rotWithShape="0">
                      <a:schemeClr val="tx1">
                        <a:alpha val="1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4C6F8661-A8EB-C9D3-8480-BD6F07538FE5}"/>
                      </a:ext>
                    </a:extLst>
                  </p:cNvPr>
                  <p:cNvSpPr txBox="1"/>
                  <p:nvPr/>
                </p:nvSpPr>
                <p:spPr>
                  <a:xfrm>
                    <a:off x="1272508" y="1645622"/>
                    <a:ext cx="242694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 교육과정 핵심역량</a:t>
                    </a:r>
                    <a:endPara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708C9180-AE48-0C2E-693D-C51E506C53A5}"/>
                    </a:ext>
                  </a:extLst>
                </p:cNvPr>
                <p:cNvGrpSpPr/>
                <p:nvPr/>
              </p:nvGrpSpPr>
              <p:grpSpPr>
                <a:xfrm>
                  <a:off x="604383" y="3911569"/>
                  <a:ext cx="3270413" cy="808672"/>
                  <a:chOff x="604383" y="3911569"/>
                  <a:chExt cx="3270413" cy="808672"/>
                </a:xfrm>
              </p:grpSpPr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E9296DD0-DADF-A5D1-F789-92EA421D6C9A}"/>
                      </a:ext>
                    </a:extLst>
                  </p:cNvPr>
                  <p:cNvGrpSpPr/>
                  <p:nvPr/>
                </p:nvGrpSpPr>
                <p:grpSpPr>
                  <a:xfrm>
                    <a:off x="604383" y="3911569"/>
                    <a:ext cx="1025861" cy="169277"/>
                    <a:chOff x="604383" y="4015087"/>
                    <a:chExt cx="1025861" cy="169277"/>
                  </a:xfrm>
                </p:grpSpPr>
                <p:grpSp>
                  <p:nvGrpSpPr>
                    <p:cNvPr id="131" name="그룹 130">
                      <a:extLst>
                        <a:ext uri="{FF2B5EF4-FFF2-40B4-BE49-F238E27FC236}">
                          <a16:creationId xmlns:a16="http://schemas.microsoft.com/office/drawing/2014/main" id="{7B1F2EE5-348F-9995-09F0-DEB7899976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133" name="자유형: 도형 132">
                        <a:extLst>
                          <a:ext uri="{FF2B5EF4-FFF2-40B4-BE49-F238E27FC236}">
                            <a16:creationId xmlns:a16="http://schemas.microsoft.com/office/drawing/2014/main" id="{1C42AD9A-F701-72A8-4EB8-CFB4085F88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34" name="자유형: 도형 133">
                        <a:extLst>
                          <a:ext uri="{FF2B5EF4-FFF2-40B4-BE49-F238E27FC236}">
                            <a16:creationId xmlns:a16="http://schemas.microsoft.com/office/drawing/2014/main" id="{1289BA25-F060-F25E-55AE-8B534CB75A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4312B2D9-D8E5-790B-87BE-A648C8A6AE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830356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자기관리 역량</a:t>
                      </a:r>
                    </a:p>
                  </p:txBody>
                </p:sp>
              </p:grp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CCA9C422-68EF-D541-AA3E-E9A514A0055E}"/>
                      </a:ext>
                    </a:extLst>
                  </p:cNvPr>
                  <p:cNvGrpSpPr/>
                  <p:nvPr/>
                </p:nvGrpSpPr>
                <p:grpSpPr>
                  <a:xfrm>
                    <a:off x="604383" y="4225413"/>
                    <a:ext cx="1291959" cy="169277"/>
                    <a:chOff x="604383" y="4015087"/>
                    <a:chExt cx="1291959" cy="169277"/>
                  </a:xfrm>
                </p:grpSpPr>
                <p:grpSp>
                  <p:nvGrpSpPr>
                    <p:cNvPr id="127" name="그룹 126">
                      <a:extLst>
                        <a:ext uri="{FF2B5EF4-FFF2-40B4-BE49-F238E27FC236}">
                          <a16:creationId xmlns:a16="http://schemas.microsoft.com/office/drawing/2014/main" id="{E3696B28-16DC-C01F-39D9-D762ACCF6E3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129" name="자유형: 도형 128">
                        <a:extLst>
                          <a:ext uri="{FF2B5EF4-FFF2-40B4-BE49-F238E27FC236}">
                            <a16:creationId xmlns:a16="http://schemas.microsoft.com/office/drawing/2014/main" id="{250E5ADA-D856-F266-C56A-D987A07BD4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30" name="자유형: 도형 129">
                        <a:extLst>
                          <a:ext uri="{FF2B5EF4-FFF2-40B4-BE49-F238E27FC236}">
                            <a16:creationId xmlns:a16="http://schemas.microsoft.com/office/drawing/2014/main" id="{58DD9E62-B189-80B0-9D73-32E6F6D08D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DFD98572-6186-18A5-43E0-506B12DB11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1096454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지식정보처리 역량</a:t>
                      </a:r>
                    </a:p>
                  </p:txBody>
                </p:sp>
              </p:grpSp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8CE8C1EC-0F2A-4AF4-BEBA-7AAE3BA87008}"/>
                      </a:ext>
                    </a:extLst>
                  </p:cNvPr>
                  <p:cNvGrpSpPr/>
                  <p:nvPr/>
                </p:nvGrpSpPr>
                <p:grpSpPr>
                  <a:xfrm>
                    <a:off x="604383" y="4539257"/>
                    <a:ext cx="1190970" cy="169277"/>
                    <a:chOff x="604383" y="4015087"/>
                    <a:chExt cx="1190970" cy="169277"/>
                  </a:xfrm>
                </p:grpSpPr>
                <p:grpSp>
                  <p:nvGrpSpPr>
                    <p:cNvPr id="75" name="그룹 74">
                      <a:extLst>
                        <a:ext uri="{FF2B5EF4-FFF2-40B4-BE49-F238E27FC236}">
                          <a16:creationId xmlns:a16="http://schemas.microsoft.com/office/drawing/2014/main" id="{619CD96D-B6E1-1FBC-EAA3-47B8505857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77" name="자유형: 도형 76">
                        <a:extLst>
                          <a:ext uri="{FF2B5EF4-FFF2-40B4-BE49-F238E27FC236}">
                            <a16:creationId xmlns:a16="http://schemas.microsoft.com/office/drawing/2014/main" id="{2FAFF758-249B-D3C7-483F-1B88FF6F95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26" name="자유형: 도형 125">
                        <a:extLst>
                          <a:ext uri="{FF2B5EF4-FFF2-40B4-BE49-F238E27FC236}">
                            <a16:creationId xmlns:a16="http://schemas.microsoft.com/office/drawing/2014/main" id="{28420A64-E7FD-8170-7AC3-129B17BD8F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9BE69C77-BD21-20A5-25E8-9687643DAD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9954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창의적 사고 역량</a:t>
                      </a:r>
                    </a:p>
                  </p:txBody>
                </p:sp>
              </p:grpSp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CFD69BAC-4075-003B-D615-827CE5D74ECC}"/>
                      </a:ext>
                    </a:extLst>
                  </p:cNvPr>
                  <p:cNvGrpSpPr/>
                  <p:nvPr/>
                </p:nvGrpSpPr>
                <p:grpSpPr>
                  <a:xfrm>
                    <a:off x="2683826" y="3923275"/>
                    <a:ext cx="1190970" cy="169277"/>
                    <a:chOff x="604383" y="4015087"/>
                    <a:chExt cx="1190970" cy="169277"/>
                  </a:xfrm>
                </p:grpSpPr>
                <p:grpSp>
                  <p:nvGrpSpPr>
                    <p:cNvPr id="71" name="그룹 70">
                      <a:extLst>
                        <a:ext uri="{FF2B5EF4-FFF2-40B4-BE49-F238E27FC236}">
                          <a16:creationId xmlns:a16="http://schemas.microsoft.com/office/drawing/2014/main" id="{771912CD-D372-A7D1-C12A-A7BAB5C59C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73" name="자유형: 도형 72">
                        <a:extLst>
                          <a:ext uri="{FF2B5EF4-FFF2-40B4-BE49-F238E27FC236}">
                            <a16:creationId xmlns:a16="http://schemas.microsoft.com/office/drawing/2014/main" id="{282FF738-F05E-CACA-DB0A-64B174A031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74" name="자유형: 도형 73">
                        <a:extLst>
                          <a:ext uri="{FF2B5EF4-FFF2-40B4-BE49-F238E27FC236}">
                            <a16:creationId xmlns:a16="http://schemas.microsoft.com/office/drawing/2014/main" id="{474761C3-3A41-610F-B996-A590C49417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E7D96937-3826-7270-0D8E-0B0B33DE1A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9954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심미적 감성 역량</a:t>
                      </a:r>
                    </a:p>
                  </p:txBody>
                </p:sp>
              </p:grpSp>
              <p:grpSp>
                <p:nvGrpSpPr>
                  <p:cNvPr id="52" name="그룹 51">
                    <a:extLst>
                      <a:ext uri="{FF2B5EF4-FFF2-40B4-BE49-F238E27FC236}">
                        <a16:creationId xmlns:a16="http://schemas.microsoft.com/office/drawing/2014/main" id="{D7A57ED2-390A-98F7-978D-F62F33A2693E}"/>
                      </a:ext>
                    </a:extLst>
                  </p:cNvPr>
                  <p:cNvGrpSpPr/>
                  <p:nvPr/>
                </p:nvGrpSpPr>
                <p:grpSpPr>
                  <a:xfrm>
                    <a:off x="2683826" y="4237120"/>
                    <a:ext cx="1190970" cy="169277"/>
                    <a:chOff x="604383" y="4015087"/>
                    <a:chExt cx="1190970" cy="169277"/>
                  </a:xfrm>
                </p:grpSpPr>
                <p:grpSp>
                  <p:nvGrpSpPr>
                    <p:cNvPr id="60" name="그룹 59">
                      <a:extLst>
                        <a:ext uri="{FF2B5EF4-FFF2-40B4-BE49-F238E27FC236}">
                          <a16:creationId xmlns:a16="http://schemas.microsoft.com/office/drawing/2014/main" id="{3E26A446-9694-A48D-96C1-D729352AB8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62" name="자유형: 도형 61">
                        <a:extLst>
                          <a:ext uri="{FF2B5EF4-FFF2-40B4-BE49-F238E27FC236}">
                            <a16:creationId xmlns:a16="http://schemas.microsoft.com/office/drawing/2014/main" id="{ED9A5F4B-2BA5-11CC-EFB4-C875A7D50F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9" name="자유형: 도형 68">
                        <a:extLst>
                          <a:ext uri="{FF2B5EF4-FFF2-40B4-BE49-F238E27FC236}">
                            <a16:creationId xmlns:a16="http://schemas.microsoft.com/office/drawing/2014/main" id="{447D3FA0-61EB-56F0-9262-46E8BC1573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8D995263-4A6B-B317-589E-03572F934F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9954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협력적 소통 역량</a:t>
                      </a:r>
                    </a:p>
                  </p:txBody>
                </p:sp>
              </p:grpSp>
              <p:grpSp>
                <p:nvGrpSpPr>
                  <p:cNvPr id="53" name="그룹 52">
                    <a:extLst>
                      <a:ext uri="{FF2B5EF4-FFF2-40B4-BE49-F238E27FC236}">
                        <a16:creationId xmlns:a16="http://schemas.microsoft.com/office/drawing/2014/main" id="{321326A6-4805-9604-189D-413E282FF350}"/>
                      </a:ext>
                    </a:extLst>
                  </p:cNvPr>
                  <p:cNvGrpSpPr/>
                  <p:nvPr/>
                </p:nvGrpSpPr>
                <p:grpSpPr>
                  <a:xfrm>
                    <a:off x="2683826" y="4550964"/>
                    <a:ext cx="894414" cy="169277"/>
                    <a:chOff x="604383" y="4015087"/>
                    <a:chExt cx="894414" cy="169277"/>
                  </a:xfrm>
                </p:grpSpPr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32604B77-4119-2518-CBD1-A213A107F6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4383" y="4026793"/>
                      <a:ext cx="159878" cy="146426"/>
                      <a:chOff x="610072" y="4007576"/>
                      <a:chExt cx="183007" cy="167609"/>
                    </a:xfrm>
                  </p:grpSpPr>
                  <p:sp>
                    <p:nvSpPr>
                      <p:cNvPr id="57" name="자유형: 도형 56">
                        <a:extLst>
                          <a:ext uri="{FF2B5EF4-FFF2-40B4-BE49-F238E27FC236}">
                            <a16:creationId xmlns:a16="http://schemas.microsoft.com/office/drawing/2014/main" id="{2F7B2F5B-A155-E510-D985-E15A16D6C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72" y="4007576"/>
                        <a:ext cx="167535" cy="167609"/>
                      </a:xfrm>
                      <a:custGeom>
                        <a:avLst/>
                        <a:gdLst>
                          <a:gd name="connsiteX0" fmla="*/ 2539819 w 2639988"/>
                          <a:gd name="connsiteY0" fmla="*/ 812607 h 2641162"/>
                          <a:gd name="connsiteX1" fmla="*/ 1887356 w 2639988"/>
                          <a:gd name="connsiteY1" fmla="*/ 2513295 h 2641162"/>
                          <a:gd name="connsiteX2" fmla="*/ 186667 w 2639988"/>
                          <a:gd name="connsiteY2" fmla="*/ 2000469 h 2641162"/>
                          <a:gd name="connsiteX3" fmla="*/ 526519 w 2639988"/>
                          <a:gd name="connsiteY3" fmla="*/ 263681 h 2641162"/>
                          <a:gd name="connsiteX4" fmla="*/ 2133672 w 2639988"/>
                          <a:gd name="connsiteY4" fmla="*/ 286827 h 2641162"/>
                          <a:gd name="connsiteX5" fmla="*/ 1955555 w 2639988"/>
                          <a:gd name="connsiteY5" fmla="*/ 428368 h 2641162"/>
                          <a:gd name="connsiteX6" fmla="*/ 1891356 w 2639988"/>
                          <a:gd name="connsiteY6" fmla="*/ 431416 h 2641162"/>
                          <a:gd name="connsiteX7" fmla="*/ 1232417 w 2639988"/>
                          <a:gd name="connsiteY7" fmla="*/ 265967 h 2641162"/>
                          <a:gd name="connsiteX8" fmla="*/ 422125 w 2639988"/>
                          <a:gd name="connsiteY8" fmla="*/ 762315 h 2641162"/>
                          <a:gd name="connsiteX9" fmla="*/ 263629 w 2639988"/>
                          <a:gd name="connsiteY9" fmla="*/ 1394965 h 2641162"/>
                          <a:gd name="connsiteX10" fmla="*/ 1121451 w 2639988"/>
                          <a:gd name="connsiteY10" fmla="*/ 2358990 h 2641162"/>
                          <a:gd name="connsiteX11" fmla="*/ 2353224 w 2639988"/>
                          <a:gd name="connsiteY11" fmla="*/ 1549365 h 2641162"/>
                          <a:gd name="connsiteX12" fmla="*/ 2350557 w 2639988"/>
                          <a:gd name="connsiteY12" fmla="*/ 1083974 h 2641162"/>
                          <a:gd name="connsiteX13" fmla="*/ 2367321 w 2639988"/>
                          <a:gd name="connsiteY13" fmla="*/ 1015679 h 2641162"/>
                          <a:gd name="connsiteX14" fmla="*/ 2539819 w 2639988"/>
                          <a:gd name="connsiteY14" fmla="*/ 812607 h 2641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639988" h="2641162">
                            <a:moveTo>
                              <a:pt x="2539819" y="812607"/>
                            </a:moveTo>
                            <a:cubicBezTo>
                              <a:pt x="2816710" y="1504788"/>
                              <a:pt x="2488289" y="2227831"/>
                              <a:pt x="1887356" y="2513295"/>
                            </a:cubicBezTo>
                            <a:cubicBezTo>
                              <a:pt x="1272879" y="2804427"/>
                              <a:pt x="537769" y="2582761"/>
                              <a:pt x="186667" y="2000469"/>
                            </a:cubicBezTo>
                            <a:cubicBezTo>
                              <a:pt x="-161376" y="1428493"/>
                              <a:pt x="-11453" y="663255"/>
                              <a:pt x="526519" y="263681"/>
                            </a:cubicBezTo>
                            <a:cubicBezTo>
                              <a:pt x="1066396" y="-137417"/>
                              <a:pt x="1751625" y="-41786"/>
                              <a:pt x="2133672" y="286827"/>
                            </a:cubicBezTo>
                            <a:cubicBezTo>
                              <a:pt x="2074236" y="333880"/>
                              <a:pt x="2013753" y="379695"/>
                              <a:pt x="1955555" y="428368"/>
                            </a:cubicBezTo>
                            <a:cubicBezTo>
                              <a:pt x="1932695" y="447418"/>
                              <a:pt x="1916217" y="447418"/>
                              <a:pt x="1891356" y="431416"/>
                            </a:cubicBezTo>
                            <a:cubicBezTo>
                              <a:pt x="1691331" y="300257"/>
                              <a:pt x="1468827" y="243774"/>
                              <a:pt x="1232417" y="265967"/>
                            </a:cubicBezTo>
                            <a:cubicBezTo>
                              <a:pt x="883802" y="298638"/>
                              <a:pt x="611577" y="465992"/>
                              <a:pt x="422125" y="762315"/>
                            </a:cubicBezTo>
                            <a:cubicBezTo>
                              <a:pt x="300757" y="949862"/>
                              <a:pt x="245017" y="1172356"/>
                              <a:pt x="263629" y="1394965"/>
                            </a:cubicBezTo>
                            <a:cubicBezTo>
                              <a:pt x="301158" y="1899219"/>
                              <a:pt x="677014" y="2278123"/>
                              <a:pt x="1121451" y="2358990"/>
                            </a:cubicBezTo>
                            <a:cubicBezTo>
                              <a:pt x="1689998" y="2462337"/>
                              <a:pt x="2221779" y="2114579"/>
                              <a:pt x="2353224" y="1549365"/>
                            </a:cubicBezTo>
                            <a:cubicBezTo>
                              <a:pt x="2388657" y="1396156"/>
                              <a:pt x="2387799" y="1236764"/>
                              <a:pt x="2350557" y="1083974"/>
                            </a:cubicBezTo>
                            <a:cubicBezTo>
                              <a:pt x="2343032" y="1059856"/>
                              <a:pt x="2349509" y="1033587"/>
                              <a:pt x="2367321" y="1015679"/>
                            </a:cubicBezTo>
                            <a:cubicBezTo>
                              <a:pt x="2424756" y="951100"/>
                              <a:pt x="2479620" y="884044"/>
                              <a:pt x="2539819" y="812607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59" name="자유형: 도형 58">
                        <a:extLst>
                          <a:ext uri="{FF2B5EF4-FFF2-40B4-BE49-F238E27FC236}">
                            <a16:creationId xmlns:a16="http://schemas.microsoft.com/office/drawing/2014/main" id="{4FE3B1DC-5541-D838-A316-19AF7A98A4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1290" y="4015858"/>
                        <a:ext cx="151789" cy="125693"/>
                      </a:xfrm>
                      <a:custGeom>
                        <a:avLst/>
                        <a:gdLst>
                          <a:gd name="connsiteX0" fmla="*/ 781827 w 2391871"/>
                          <a:gd name="connsiteY0" fmla="*/ 1144635 h 1980659"/>
                          <a:gd name="connsiteX1" fmla="*/ 1046242 w 2391871"/>
                          <a:gd name="connsiteY1" fmla="*/ 860694 h 1980659"/>
                          <a:gd name="connsiteX2" fmla="*/ 2046367 w 2391871"/>
                          <a:gd name="connsiteY2" fmla="*/ 44973 h 1980659"/>
                          <a:gd name="connsiteX3" fmla="*/ 2378027 w 2391871"/>
                          <a:gd name="connsiteY3" fmla="*/ 83073 h 1980659"/>
                          <a:gd name="connsiteX4" fmla="*/ 2376503 w 2391871"/>
                          <a:gd name="connsiteY4" fmla="*/ 131174 h 1980659"/>
                          <a:gd name="connsiteX5" fmla="*/ 1615550 w 2391871"/>
                          <a:gd name="connsiteY5" fmla="*/ 973089 h 1980659"/>
                          <a:gd name="connsiteX6" fmla="*/ 895270 w 2391871"/>
                          <a:gd name="connsiteY6" fmla="*/ 1874821 h 1980659"/>
                          <a:gd name="connsiteX7" fmla="*/ 814117 w 2391871"/>
                          <a:gd name="connsiteY7" fmla="*/ 1961594 h 1980659"/>
                          <a:gd name="connsiteX8" fmla="*/ 745442 w 2391871"/>
                          <a:gd name="connsiteY8" fmla="*/ 1963785 h 1980659"/>
                          <a:gd name="connsiteX9" fmla="*/ 559418 w 2391871"/>
                          <a:gd name="connsiteY9" fmla="*/ 1760712 h 1980659"/>
                          <a:gd name="connsiteX10" fmla="*/ 26018 w 2391871"/>
                          <a:gd name="connsiteY10" fmla="*/ 1057957 h 1980659"/>
                          <a:gd name="connsiteX11" fmla="*/ 51069 w 2391871"/>
                          <a:gd name="connsiteY11" fmla="*/ 947086 h 1980659"/>
                          <a:gd name="connsiteX12" fmla="*/ 670766 w 2391871"/>
                          <a:gd name="connsiteY12" fmla="*/ 1031001 h 1980659"/>
                          <a:gd name="connsiteX13" fmla="*/ 781827 w 2391871"/>
                          <a:gd name="connsiteY13" fmla="*/ 1144635 h 19806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391871" h="1980659">
                            <a:moveTo>
                              <a:pt x="781827" y="1144635"/>
                            </a:moveTo>
                            <a:cubicBezTo>
                              <a:pt x="866790" y="1043479"/>
                              <a:pt x="955183" y="950801"/>
                              <a:pt x="1046242" y="860694"/>
                            </a:cubicBezTo>
                            <a:cubicBezTo>
                              <a:pt x="1353423" y="556751"/>
                              <a:pt x="1692322" y="291671"/>
                              <a:pt x="2046367" y="44973"/>
                            </a:cubicBezTo>
                            <a:cubicBezTo>
                              <a:pt x="2152094" y="-28750"/>
                              <a:pt x="2298302" y="-9510"/>
                              <a:pt x="2378027" y="83073"/>
                            </a:cubicBezTo>
                            <a:cubicBezTo>
                              <a:pt x="2393457" y="101075"/>
                              <a:pt x="2397935" y="111648"/>
                              <a:pt x="2376503" y="131174"/>
                            </a:cubicBezTo>
                            <a:cubicBezTo>
                              <a:pt x="2094182" y="385778"/>
                              <a:pt x="1853961" y="678862"/>
                              <a:pt x="1615550" y="973089"/>
                            </a:cubicBezTo>
                            <a:cubicBezTo>
                              <a:pt x="1373234" y="1271889"/>
                              <a:pt x="1135586" y="1574498"/>
                              <a:pt x="895270" y="1874821"/>
                            </a:cubicBezTo>
                            <a:cubicBezTo>
                              <a:pt x="870600" y="1905682"/>
                              <a:pt x="840406" y="1931971"/>
                              <a:pt x="814117" y="1961594"/>
                            </a:cubicBezTo>
                            <a:cubicBezTo>
                              <a:pt x="791162" y="1987502"/>
                              <a:pt x="770778" y="1985311"/>
                              <a:pt x="745442" y="1963785"/>
                            </a:cubicBezTo>
                            <a:cubicBezTo>
                              <a:pt x="674862" y="1903777"/>
                              <a:pt x="617521" y="1831768"/>
                              <a:pt x="559418" y="1760712"/>
                            </a:cubicBezTo>
                            <a:cubicBezTo>
                              <a:pt x="372824" y="1533064"/>
                              <a:pt x="199278" y="1295511"/>
                              <a:pt x="26018" y="1057957"/>
                            </a:cubicBezTo>
                            <a:cubicBezTo>
                              <a:pt x="-15034" y="1001664"/>
                              <a:pt x="-10557" y="982519"/>
                              <a:pt x="51069" y="947086"/>
                            </a:cubicBezTo>
                            <a:cubicBezTo>
                              <a:pt x="252332" y="831167"/>
                              <a:pt x="499887" y="864504"/>
                              <a:pt x="670766" y="1031001"/>
                            </a:cubicBezTo>
                            <a:cubicBezTo>
                              <a:pt x="707627" y="1067863"/>
                              <a:pt x="743632" y="1105772"/>
                              <a:pt x="781827" y="1144635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8FD97E68-FCD1-831C-D045-DE3021955F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9888" y="4015087"/>
                      <a:ext cx="698909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공동체 역량</a:t>
                      </a:r>
                    </a:p>
                  </p:txBody>
                </p:sp>
              </p:grpSp>
            </p:grpSp>
          </p:grpSp>
          <p:pic>
            <p:nvPicPr>
              <p:cNvPr id="45" name="그림 44">
                <a:extLst>
                  <a:ext uri="{FF2B5EF4-FFF2-40B4-BE49-F238E27FC236}">
                    <a16:creationId xmlns:a16="http://schemas.microsoft.com/office/drawing/2014/main" id="{0384DD54-D103-49A4-6BE6-8B64C6D80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5449" y="4472215"/>
                <a:ext cx="2444296" cy="192432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7541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829894E4-B9DA-491C-7BD8-9C8A424AC892}"/>
              </a:ext>
            </a:extLst>
          </p:cNvPr>
          <p:cNvSpPr txBox="1"/>
          <p:nvPr/>
        </p:nvSpPr>
        <p:spPr>
          <a:xfrm>
            <a:off x="243260" y="224042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연수자료</a:t>
            </a:r>
            <a:endParaRPr lang="en-US" altLang="ko-KR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406652D-623E-834B-0917-FE7CED44A021}"/>
              </a:ext>
            </a:extLst>
          </p:cNvPr>
          <p:cNvGrpSpPr/>
          <p:nvPr/>
        </p:nvGrpSpPr>
        <p:grpSpPr>
          <a:xfrm>
            <a:off x="535807" y="3284984"/>
            <a:ext cx="5273707" cy="1760826"/>
            <a:chOff x="535807" y="3284984"/>
            <a:chExt cx="5273707" cy="1760826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03DB4756-6926-12C5-C331-A8FBB4537028}"/>
                </a:ext>
              </a:extLst>
            </p:cNvPr>
            <p:cNvGrpSpPr/>
            <p:nvPr/>
          </p:nvGrpSpPr>
          <p:grpSpPr>
            <a:xfrm>
              <a:off x="627247" y="3763893"/>
              <a:ext cx="778931" cy="778931"/>
              <a:chOff x="4894383" y="2946988"/>
              <a:chExt cx="354892" cy="354892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C0580C9E-AA69-E3B6-0EAC-71D5D8103C02}"/>
                  </a:ext>
                </a:extLst>
              </p:cNvPr>
              <p:cNvSpPr/>
              <p:nvPr/>
            </p:nvSpPr>
            <p:spPr>
              <a:xfrm>
                <a:off x="4894383" y="2946988"/>
                <a:ext cx="354892" cy="3548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17EA18A-B257-A0F7-D269-645AD43B68BC}"/>
                  </a:ext>
                </a:extLst>
              </p:cNvPr>
              <p:cNvSpPr txBox="1"/>
              <p:nvPr/>
            </p:nvSpPr>
            <p:spPr>
              <a:xfrm>
                <a:off x="5009750" y="2998230"/>
                <a:ext cx="124159" cy="2524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kumimoji="0" lang="en-US" altLang="ko-KR" sz="3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ⅠⅠ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3427B9-1A67-DB0C-1EE0-D147FC18B16A}"/>
                </a:ext>
              </a:extLst>
            </p:cNvPr>
            <p:cNvSpPr txBox="1"/>
            <p:nvPr/>
          </p:nvSpPr>
          <p:spPr>
            <a:xfrm>
              <a:off x="1574380" y="3899342"/>
              <a:ext cx="4235134" cy="114646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교육과정의</a:t>
              </a:r>
              <a:endParaRPr kumimoji="0" lang="en-US" altLang="ko-KR" sz="3600" b="0" i="0" u="none" strike="noStrike" kern="120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방향과 주요 변화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F8273436-F80F-F52E-A40D-1A81B0A7E604}"/>
                </a:ext>
              </a:extLst>
            </p:cNvPr>
            <p:cNvGrpSpPr/>
            <p:nvPr/>
          </p:nvGrpSpPr>
          <p:grpSpPr>
            <a:xfrm>
              <a:off x="535807" y="3284984"/>
              <a:ext cx="4274953" cy="319097"/>
              <a:chOff x="4747127" y="2354657"/>
              <a:chExt cx="4274953" cy="309713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E69BC977-5E8F-E752-2ADA-69C7F2F08151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4274953" cy="3097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144AE6D2-001E-FB0F-65DD-07B25E6D48C3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896501" cy="3097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C07F9B-0501-BB54-47AD-16BCEA261B28}"/>
                  </a:ext>
                </a:extLst>
              </p:cNvPr>
              <p:cNvSpPr txBox="1"/>
              <p:nvPr/>
            </p:nvSpPr>
            <p:spPr>
              <a:xfrm>
                <a:off x="4922065" y="2408414"/>
                <a:ext cx="546625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5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학교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0951C6-B81D-DFCD-83A3-03AC6EAA5EFE}"/>
                  </a:ext>
                </a:extLst>
              </p:cNvPr>
              <p:cNvSpPr txBox="1"/>
              <p:nvPr/>
            </p:nvSpPr>
            <p:spPr>
              <a:xfrm>
                <a:off x="5708138" y="2408414"/>
                <a:ext cx="2324354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국어과 교육과정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62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CD3EA445-F5BD-37AD-862F-69B86AB1BE2D}"/>
              </a:ext>
            </a:extLst>
          </p:cNvPr>
          <p:cNvGrpSpPr/>
          <p:nvPr/>
        </p:nvGrpSpPr>
        <p:grpSpPr>
          <a:xfrm>
            <a:off x="334405" y="209704"/>
            <a:ext cx="6305990" cy="716668"/>
            <a:chOff x="334405" y="209704"/>
            <a:chExt cx="6305990" cy="7166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C08B94-01A8-D531-F2D7-EE57059467E9}"/>
                </a:ext>
              </a:extLst>
            </p:cNvPr>
            <p:cNvSpPr txBox="1"/>
            <p:nvPr/>
          </p:nvSpPr>
          <p:spPr>
            <a:xfrm>
              <a:off x="1087593" y="501878"/>
              <a:ext cx="555280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총론의 방향과 국어과 교육과정의 개정 방향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1352663-BE9A-FD40-7810-6925F00BE55E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69C568C-64CE-0EEC-54E7-80094DEED42C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DF889E-DF9E-41EE-EFB2-79E36D6711C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C4C62065-96E7-78AD-0A20-ECA66B5AD29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79AA06BB-888F-E346-D0CD-A974608E11A7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62A7AD8-15A1-F8CF-C529-40D4AE953DF4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20A60233-E8DB-0D5F-91FD-98FF7FE8426B}"/>
              </a:ext>
            </a:extLst>
          </p:cNvPr>
          <p:cNvGrpSpPr/>
          <p:nvPr/>
        </p:nvGrpSpPr>
        <p:grpSpPr>
          <a:xfrm>
            <a:off x="465850" y="1355533"/>
            <a:ext cx="8217336" cy="4810317"/>
            <a:chOff x="465850" y="1355533"/>
            <a:chExt cx="8217336" cy="4810317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5A146B2A-0A45-1891-1AC8-21525D5D4A17}"/>
                </a:ext>
              </a:extLst>
            </p:cNvPr>
            <p:cNvGrpSpPr/>
            <p:nvPr/>
          </p:nvGrpSpPr>
          <p:grpSpPr>
            <a:xfrm>
              <a:off x="465850" y="1355533"/>
              <a:ext cx="1987986" cy="4810317"/>
              <a:chOff x="465850" y="1355533"/>
              <a:chExt cx="1987986" cy="4810317"/>
            </a:xfrm>
          </p:grpSpPr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F663E34C-DF56-842B-DFD4-32C69FED3E1D}"/>
                  </a:ext>
                </a:extLst>
              </p:cNvPr>
              <p:cNvGrpSpPr/>
              <p:nvPr/>
            </p:nvGrpSpPr>
            <p:grpSpPr>
              <a:xfrm>
                <a:off x="465850" y="1355533"/>
                <a:ext cx="1987986" cy="907607"/>
                <a:chOff x="465850" y="1355533"/>
                <a:chExt cx="1987986" cy="907607"/>
              </a:xfrm>
            </p:grpSpPr>
            <p:sp>
              <p:nvSpPr>
                <p:cNvPr id="85" name="자유형: 도형 84">
                  <a:extLst>
                    <a:ext uri="{FF2B5EF4-FFF2-40B4-BE49-F238E27FC236}">
                      <a16:creationId xmlns:a16="http://schemas.microsoft.com/office/drawing/2014/main" id="{239A82F2-5A78-D447-F7A7-898535061A42}"/>
                    </a:ext>
                  </a:extLst>
                </p:cNvPr>
                <p:cNvSpPr/>
                <p:nvPr/>
              </p:nvSpPr>
              <p:spPr>
                <a:xfrm flipH="1">
                  <a:off x="465850" y="1355533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6CB86869-70D3-D09F-EFE1-8B19204C8E74}"/>
                    </a:ext>
                  </a:extLst>
                </p:cNvPr>
                <p:cNvSpPr/>
                <p:nvPr/>
              </p:nvSpPr>
              <p:spPr>
                <a:xfrm flipH="1">
                  <a:off x="465850" y="1498408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446ABADD-468B-EB2B-5D9C-C9690F9D257C}"/>
                    </a:ext>
                  </a:extLst>
                </p:cNvPr>
                <p:cNvSpPr txBox="1"/>
                <p:nvPr/>
              </p:nvSpPr>
              <p:spPr>
                <a:xfrm>
                  <a:off x="598229" y="1443448"/>
                  <a:ext cx="1723229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 사회가 요구하는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역량 함량이 가능한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교육과정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BEFB4A2B-D1D6-CB37-B7DF-1B9DA8ADEBEE}"/>
                  </a:ext>
                </a:extLst>
              </p:cNvPr>
              <p:cNvGrpSpPr/>
              <p:nvPr/>
            </p:nvGrpSpPr>
            <p:grpSpPr>
              <a:xfrm>
                <a:off x="465850" y="2286000"/>
                <a:ext cx="1987986" cy="3879850"/>
                <a:chOff x="465850" y="2286000"/>
                <a:chExt cx="1987986" cy="3879850"/>
              </a:xfrm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01F20990-853C-752E-2A2F-781C02BE1ACA}"/>
                    </a:ext>
                  </a:extLst>
                </p:cNvPr>
                <p:cNvSpPr/>
                <p:nvPr/>
              </p:nvSpPr>
              <p:spPr>
                <a:xfrm>
                  <a:off x="465850" y="2286000"/>
                  <a:ext cx="1987986" cy="3879850"/>
                </a:xfrm>
                <a:prstGeom prst="roundRect">
                  <a:avLst>
                    <a:gd name="adj" fmla="val 3051"/>
                  </a:avLst>
                </a:prstGeom>
                <a:solidFill>
                  <a:srgbClr val="276DB5">
                    <a:alpha val="15000"/>
                  </a:srgbClr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5A0875EC-6C4B-D7E9-AA15-3F2A38B8B71A}"/>
                    </a:ext>
                  </a:extLst>
                </p:cNvPr>
                <p:cNvSpPr txBox="1"/>
                <p:nvPr/>
              </p:nvSpPr>
              <p:spPr>
                <a:xfrm>
                  <a:off x="756125" y="2719280"/>
                  <a:ext cx="140743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삶과 연계한 깊이 있는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학습과 탐구 능력 강조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3FFDA58-AEA2-B3CD-D3B8-12B4B85796D9}"/>
                    </a:ext>
                  </a:extLst>
                </p:cNvPr>
                <p:cNvSpPr txBox="1"/>
                <p:nvPr/>
              </p:nvSpPr>
              <p:spPr>
                <a:xfrm>
                  <a:off x="703229" y="3992080"/>
                  <a:ext cx="151323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지속가능한 발전을 위한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공동체적 가치 함양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F8EF18A1-85B6-D849-F761-65E41C1C1323}"/>
                    </a:ext>
                  </a:extLst>
                </p:cNvPr>
                <p:cNvSpPr txBox="1"/>
                <p:nvPr/>
              </p:nvSpPr>
              <p:spPr>
                <a:xfrm>
                  <a:off x="829866" y="5264881"/>
                  <a:ext cx="12599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디지털 기초 소양 및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매체 교육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cxnSp>
              <p:nvCxnSpPr>
                <p:cNvPr id="83" name="직선 연결선 82">
                  <a:extLst>
                    <a:ext uri="{FF2B5EF4-FFF2-40B4-BE49-F238E27FC236}">
                      <a16:creationId xmlns:a16="http://schemas.microsoft.com/office/drawing/2014/main" id="{DF0D51CE-08FD-EC1F-988E-7F1653194678}"/>
                    </a:ext>
                  </a:extLst>
                </p:cNvPr>
                <p:cNvCxnSpPr/>
                <p:nvPr/>
              </p:nvCxnSpPr>
              <p:spPr>
                <a:xfrm>
                  <a:off x="554108" y="35147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276DB5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>
                  <a:extLst>
                    <a:ext uri="{FF2B5EF4-FFF2-40B4-BE49-F238E27FC236}">
                      <a16:creationId xmlns:a16="http://schemas.microsoft.com/office/drawing/2014/main" id="{72EF9469-5F74-11CF-0317-A0B78A78D9C8}"/>
                    </a:ext>
                  </a:extLst>
                </p:cNvPr>
                <p:cNvCxnSpPr/>
                <p:nvPr/>
              </p:nvCxnSpPr>
              <p:spPr>
                <a:xfrm>
                  <a:off x="554108" y="48101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276DB5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BFFBC732-1EE7-FE44-22BC-531BC154235B}"/>
                </a:ext>
              </a:extLst>
            </p:cNvPr>
            <p:cNvGrpSpPr/>
            <p:nvPr/>
          </p:nvGrpSpPr>
          <p:grpSpPr>
            <a:xfrm>
              <a:off x="2542300" y="1355533"/>
              <a:ext cx="1987986" cy="4810317"/>
              <a:chOff x="2542300" y="1355533"/>
              <a:chExt cx="1987986" cy="4810317"/>
            </a:xfrm>
          </p:grpSpPr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793DD3D3-BE6C-6417-DDFB-F54FDDE6BEF5}"/>
                  </a:ext>
                </a:extLst>
              </p:cNvPr>
              <p:cNvGrpSpPr/>
              <p:nvPr/>
            </p:nvGrpSpPr>
            <p:grpSpPr>
              <a:xfrm>
                <a:off x="2542300" y="1355533"/>
                <a:ext cx="1987986" cy="907607"/>
                <a:chOff x="2542300" y="1355533"/>
                <a:chExt cx="1987986" cy="907607"/>
              </a:xfrm>
            </p:grpSpPr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CFC3AD58-2F83-D6BD-190E-C0C9F08B2990}"/>
                    </a:ext>
                  </a:extLst>
                </p:cNvPr>
                <p:cNvSpPr/>
                <p:nvPr/>
              </p:nvSpPr>
              <p:spPr>
                <a:xfrm flipH="1">
                  <a:off x="2542300" y="1355533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F68A1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38BD0013-6284-1E14-1B7B-9B86DB49C376}"/>
                    </a:ext>
                  </a:extLst>
                </p:cNvPr>
                <p:cNvSpPr/>
                <p:nvPr/>
              </p:nvSpPr>
              <p:spPr>
                <a:xfrm flipH="1">
                  <a:off x="2542300" y="1498408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F68A1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BFA96EF4-2E5C-B8F9-1C82-8D93FD49213F}"/>
                    </a:ext>
                  </a:extLst>
                </p:cNvPr>
                <p:cNvSpPr txBox="1"/>
                <p:nvPr/>
              </p:nvSpPr>
              <p:spPr>
                <a:xfrm>
                  <a:off x="2879866" y="1443448"/>
                  <a:ext cx="1312860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학습자의 삶과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성장을 지원하는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맞춤형 교육과정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E0E1B79C-6417-827E-1119-3FAC9DEA1A07}"/>
                  </a:ext>
                </a:extLst>
              </p:cNvPr>
              <p:cNvGrpSpPr/>
              <p:nvPr/>
            </p:nvGrpSpPr>
            <p:grpSpPr>
              <a:xfrm>
                <a:off x="2542300" y="2286000"/>
                <a:ext cx="1987986" cy="3879850"/>
                <a:chOff x="2542300" y="2286000"/>
                <a:chExt cx="1987986" cy="3879850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5D16A63E-25C6-9DAE-77ED-1C617A64DC40}"/>
                    </a:ext>
                  </a:extLst>
                </p:cNvPr>
                <p:cNvSpPr/>
                <p:nvPr/>
              </p:nvSpPr>
              <p:spPr>
                <a:xfrm>
                  <a:off x="2542300" y="2286000"/>
                  <a:ext cx="1987986" cy="3879850"/>
                </a:xfrm>
                <a:prstGeom prst="roundRect">
                  <a:avLst>
                    <a:gd name="adj" fmla="val 3051"/>
                  </a:avLst>
                </a:prstGeom>
                <a:solidFill>
                  <a:srgbClr val="F68A1E">
                    <a:alpha val="1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0EEF2F8-C29C-CBB1-39BC-0FB36EEA41DB}"/>
                    </a:ext>
                  </a:extLst>
                </p:cNvPr>
                <p:cNvSpPr txBox="1"/>
                <p:nvPr/>
              </p:nvSpPr>
              <p:spPr>
                <a:xfrm>
                  <a:off x="2688309" y="3033605"/>
                  <a:ext cx="169597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학생 진로와 적성을 고려한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과목 구조 개편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0C9388D5-9B98-2E1A-C71B-5CCD338A2F1D}"/>
                    </a:ext>
                  </a:extLst>
                </p:cNvPr>
                <p:cNvSpPr txBox="1"/>
                <p:nvPr/>
              </p:nvSpPr>
              <p:spPr>
                <a:xfrm>
                  <a:off x="2904715" y="5113112"/>
                  <a:ext cx="126316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진로 연계 교육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cxnSp>
              <p:nvCxnSpPr>
                <p:cNvPr id="77" name="직선 연결선 76">
                  <a:extLst>
                    <a:ext uri="{FF2B5EF4-FFF2-40B4-BE49-F238E27FC236}">
                      <a16:creationId xmlns:a16="http://schemas.microsoft.com/office/drawing/2014/main" id="{1670B712-E56F-6A1F-5107-DD64998BD6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22722" y="42259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F68A1E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415917BD-8ACD-B564-A7AC-39759703528D}"/>
                </a:ext>
              </a:extLst>
            </p:cNvPr>
            <p:cNvGrpSpPr/>
            <p:nvPr/>
          </p:nvGrpSpPr>
          <p:grpSpPr>
            <a:xfrm>
              <a:off x="4618750" y="1355533"/>
              <a:ext cx="1987986" cy="4810317"/>
              <a:chOff x="4618750" y="1355533"/>
              <a:chExt cx="1987986" cy="4810317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F9E04F7A-ADC9-6671-3CD8-85886FA1A077}"/>
                  </a:ext>
                </a:extLst>
              </p:cNvPr>
              <p:cNvGrpSpPr/>
              <p:nvPr/>
            </p:nvGrpSpPr>
            <p:grpSpPr>
              <a:xfrm>
                <a:off x="4618750" y="1355533"/>
                <a:ext cx="1987986" cy="907607"/>
                <a:chOff x="4618750" y="1355533"/>
                <a:chExt cx="1987986" cy="907607"/>
              </a:xfrm>
            </p:grpSpPr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62074D29-AFB6-07E8-2B0F-2107E67E0EA2}"/>
                    </a:ext>
                  </a:extLst>
                </p:cNvPr>
                <p:cNvSpPr/>
                <p:nvPr/>
              </p:nvSpPr>
              <p:spPr>
                <a:xfrm flipH="1">
                  <a:off x="4618750" y="1355533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6CA82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4EAAA9B9-89EA-DBA6-FCE5-D2C2E755FE64}"/>
                    </a:ext>
                  </a:extLst>
                </p:cNvPr>
                <p:cNvSpPr/>
                <p:nvPr/>
              </p:nvSpPr>
              <p:spPr>
                <a:xfrm flipH="1">
                  <a:off x="4618750" y="1498408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6CA82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5C6EE222-F346-123E-9509-6F44FA064439}"/>
                    </a:ext>
                  </a:extLst>
                </p:cNvPr>
                <p:cNvSpPr txBox="1"/>
                <p:nvPr/>
              </p:nvSpPr>
              <p:spPr>
                <a:xfrm>
                  <a:off x="4956318" y="1443448"/>
                  <a:ext cx="1312860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교육과정 자율성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확대 및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책임교육 구현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942F16DB-C9EA-531B-BBBD-11AC24DCD080}"/>
                  </a:ext>
                </a:extLst>
              </p:cNvPr>
              <p:cNvGrpSpPr/>
              <p:nvPr/>
            </p:nvGrpSpPr>
            <p:grpSpPr>
              <a:xfrm>
                <a:off x="4618750" y="2286000"/>
                <a:ext cx="1987986" cy="3879850"/>
                <a:chOff x="4618750" y="2286000"/>
                <a:chExt cx="1987986" cy="3879850"/>
              </a:xfrm>
            </p:grpSpPr>
            <p:sp>
              <p:nvSpPr>
                <p:cNvPr id="60" name="사각형: 둥근 모서리 59">
                  <a:extLst>
                    <a:ext uri="{FF2B5EF4-FFF2-40B4-BE49-F238E27FC236}">
                      <a16:creationId xmlns:a16="http://schemas.microsoft.com/office/drawing/2014/main" id="{19594EA5-7EA2-F2BF-D33E-98FC2F4EF79E}"/>
                    </a:ext>
                  </a:extLst>
                </p:cNvPr>
                <p:cNvSpPr/>
                <p:nvPr/>
              </p:nvSpPr>
              <p:spPr>
                <a:xfrm>
                  <a:off x="4618750" y="2286000"/>
                  <a:ext cx="1987986" cy="3879850"/>
                </a:xfrm>
                <a:prstGeom prst="roundRect">
                  <a:avLst>
                    <a:gd name="adj" fmla="val 3051"/>
                  </a:avLst>
                </a:prstGeom>
                <a:solidFill>
                  <a:srgbClr val="6CA824">
                    <a:alpha val="15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C12713F-3ECE-B572-DFC1-B060A65C6BE2}"/>
                    </a:ext>
                  </a:extLst>
                </p:cNvPr>
                <p:cNvSpPr txBox="1"/>
                <p:nvPr/>
              </p:nvSpPr>
              <p:spPr>
                <a:xfrm>
                  <a:off x="4910631" y="3125938"/>
                  <a:ext cx="140423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기초 문식성 교육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A00812EB-A0F1-CA4B-076D-6B752575F904}"/>
                    </a:ext>
                  </a:extLst>
                </p:cNvPr>
                <p:cNvSpPr txBox="1"/>
                <p:nvPr/>
              </p:nvSpPr>
              <p:spPr>
                <a:xfrm>
                  <a:off x="4909029" y="5020780"/>
                  <a:ext cx="140743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주도적 학습 설계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및 학습 능력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cxnSp>
              <p:nvCxnSpPr>
                <p:cNvPr id="63" name="직선 연결선 62">
                  <a:extLst>
                    <a:ext uri="{FF2B5EF4-FFF2-40B4-BE49-F238E27FC236}">
                      <a16:creationId xmlns:a16="http://schemas.microsoft.com/office/drawing/2014/main" id="{5B2C8830-F281-1471-EACA-6C4D6D3C7B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99172" y="42259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6CA824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B7C5D589-072A-AB5D-C350-3C2138C09243}"/>
                </a:ext>
              </a:extLst>
            </p:cNvPr>
            <p:cNvGrpSpPr/>
            <p:nvPr/>
          </p:nvGrpSpPr>
          <p:grpSpPr>
            <a:xfrm>
              <a:off x="6695200" y="1355533"/>
              <a:ext cx="1987986" cy="4810317"/>
              <a:chOff x="6695200" y="1355533"/>
              <a:chExt cx="1987986" cy="4810317"/>
            </a:xfrm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204960C1-F703-D8B1-3E45-FE7E2117EA44}"/>
                  </a:ext>
                </a:extLst>
              </p:cNvPr>
              <p:cNvGrpSpPr/>
              <p:nvPr/>
            </p:nvGrpSpPr>
            <p:grpSpPr>
              <a:xfrm>
                <a:off x="6695200" y="1355533"/>
                <a:ext cx="1987986" cy="907607"/>
                <a:chOff x="6695200" y="1355533"/>
                <a:chExt cx="1987986" cy="907607"/>
              </a:xfrm>
            </p:grpSpPr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D0F5998E-88E6-84A9-90CF-9FBD56029FD3}"/>
                    </a:ext>
                  </a:extLst>
                </p:cNvPr>
                <p:cNvSpPr/>
                <p:nvPr/>
              </p:nvSpPr>
              <p:spPr>
                <a:xfrm flipH="1">
                  <a:off x="6695200" y="1355533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B066B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F42490C1-4039-63EA-763E-07C86846161C}"/>
                    </a:ext>
                  </a:extLst>
                </p:cNvPr>
                <p:cNvSpPr/>
                <p:nvPr/>
              </p:nvSpPr>
              <p:spPr>
                <a:xfrm flipH="1">
                  <a:off x="6695200" y="1498408"/>
                  <a:ext cx="1987986" cy="764732"/>
                </a:xfrm>
                <a:custGeom>
                  <a:avLst/>
                  <a:gdLst>
                    <a:gd name="connsiteX0" fmla="*/ 1887982 w 1987986"/>
                    <a:gd name="connsiteY0" fmla="*/ 0 h 764732"/>
                    <a:gd name="connsiteX1" fmla="*/ 100004 w 1987986"/>
                    <a:gd name="connsiteY1" fmla="*/ 0 h 764732"/>
                    <a:gd name="connsiteX2" fmla="*/ 0 w 1987986"/>
                    <a:gd name="connsiteY2" fmla="*/ 100004 h 764732"/>
                    <a:gd name="connsiteX3" fmla="*/ 0 w 1987986"/>
                    <a:gd name="connsiteY3" fmla="*/ 764732 h 764732"/>
                    <a:gd name="connsiteX4" fmla="*/ 5144 w 1987986"/>
                    <a:gd name="connsiteY4" fmla="*/ 764732 h 764732"/>
                    <a:gd name="connsiteX5" fmla="*/ 5552 w 1987986"/>
                    <a:gd name="connsiteY5" fmla="*/ 762710 h 764732"/>
                    <a:gd name="connsiteX6" fmla="*/ 61416 w 1987986"/>
                    <a:gd name="connsiteY6" fmla="*/ 725680 h 764732"/>
                    <a:gd name="connsiteX7" fmla="*/ 1927358 w 1987986"/>
                    <a:gd name="connsiteY7" fmla="*/ 725680 h 764732"/>
                    <a:gd name="connsiteX8" fmla="*/ 1983222 w 1987986"/>
                    <a:gd name="connsiteY8" fmla="*/ 762710 h 764732"/>
                    <a:gd name="connsiteX9" fmla="*/ 1983630 w 1987986"/>
                    <a:gd name="connsiteY9" fmla="*/ 764732 h 764732"/>
                    <a:gd name="connsiteX10" fmla="*/ 1987986 w 1987986"/>
                    <a:gd name="connsiteY10" fmla="*/ 764732 h 764732"/>
                    <a:gd name="connsiteX11" fmla="*/ 1987986 w 1987986"/>
                    <a:gd name="connsiteY11" fmla="*/ 100004 h 764732"/>
                    <a:gd name="connsiteX12" fmla="*/ 1887982 w 1987986"/>
                    <a:gd name="connsiteY12" fmla="*/ 0 h 764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7986" h="764732">
                      <a:moveTo>
                        <a:pt x="1887982" y="0"/>
                      </a:moveTo>
                      <a:lnTo>
                        <a:pt x="100004" y="0"/>
                      </a:lnTo>
                      <a:cubicBezTo>
                        <a:pt x="44773" y="0"/>
                        <a:pt x="0" y="44773"/>
                        <a:pt x="0" y="100004"/>
                      </a:cubicBezTo>
                      <a:lnTo>
                        <a:pt x="0" y="764732"/>
                      </a:lnTo>
                      <a:lnTo>
                        <a:pt x="5144" y="764732"/>
                      </a:lnTo>
                      <a:lnTo>
                        <a:pt x="5552" y="762710"/>
                      </a:lnTo>
                      <a:cubicBezTo>
                        <a:pt x="14756" y="740949"/>
                        <a:pt x="36303" y="725680"/>
                        <a:pt x="61416" y="725680"/>
                      </a:cubicBezTo>
                      <a:lnTo>
                        <a:pt x="1927358" y="725680"/>
                      </a:lnTo>
                      <a:cubicBezTo>
                        <a:pt x="1952471" y="725680"/>
                        <a:pt x="1974018" y="740949"/>
                        <a:pt x="1983222" y="762710"/>
                      </a:cubicBezTo>
                      <a:lnTo>
                        <a:pt x="1983630" y="764732"/>
                      </a:lnTo>
                      <a:lnTo>
                        <a:pt x="1987986" y="764732"/>
                      </a:lnTo>
                      <a:lnTo>
                        <a:pt x="1987986" y="100004"/>
                      </a:lnTo>
                      <a:cubicBezTo>
                        <a:pt x="1987986" y="44773"/>
                        <a:pt x="1943213" y="0"/>
                        <a:pt x="1887982" y="0"/>
                      </a:cubicBezTo>
                      <a:close/>
                    </a:path>
                  </a:pathLst>
                </a:custGeom>
                <a:solidFill>
                  <a:srgbClr val="B066B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B6E761A6-ADE8-7A1E-5262-6773F5D714B9}"/>
                    </a:ext>
                  </a:extLst>
                </p:cNvPr>
                <p:cNvSpPr txBox="1"/>
                <p:nvPr/>
              </p:nvSpPr>
              <p:spPr>
                <a:xfrm>
                  <a:off x="7099291" y="1443448"/>
                  <a:ext cx="1179810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미래형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평가체제 구축</a:t>
                  </a:r>
                  <a:endPara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A16DE973-AE98-790E-6BBD-E6714C9EC203}"/>
                  </a:ext>
                </a:extLst>
              </p:cNvPr>
              <p:cNvGrpSpPr/>
              <p:nvPr/>
            </p:nvGrpSpPr>
            <p:grpSpPr>
              <a:xfrm>
                <a:off x="6695200" y="2286000"/>
                <a:ext cx="1987986" cy="3879850"/>
                <a:chOff x="6695200" y="2286000"/>
                <a:chExt cx="1987986" cy="3879850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A8EDC7FC-DFEB-4E55-E903-914C4C4E8481}"/>
                    </a:ext>
                  </a:extLst>
                </p:cNvPr>
                <p:cNvSpPr/>
                <p:nvPr/>
              </p:nvSpPr>
              <p:spPr>
                <a:xfrm>
                  <a:off x="6695200" y="2286000"/>
                  <a:ext cx="1987986" cy="3879850"/>
                </a:xfrm>
                <a:prstGeom prst="roundRect">
                  <a:avLst>
                    <a:gd name="adj" fmla="val 3051"/>
                  </a:avLst>
                </a:prstGeom>
                <a:solidFill>
                  <a:srgbClr val="B066B6">
                    <a:alpha val="15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CBF78C8-6F30-8E85-6A17-19A7E6BC6EE5}"/>
                    </a:ext>
                  </a:extLst>
                </p:cNvPr>
                <p:cNvSpPr txBox="1"/>
                <p:nvPr/>
              </p:nvSpPr>
              <p:spPr>
                <a:xfrm>
                  <a:off x="7219518" y="2719280"/>
                  <a:ext cx="9393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자발적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능동적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참여 수업 설계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E746669-CFBE-3BB4-656B-CDB225817A92}"/>
                    </a:ext>
                  </a:extLst>
                </p:cNvPr>
                <p:cNvSpPr txBox="1"/>
                <p:nvPr/>
              </p:nvSpPr>
              <p:spPr>
                <a:xfrm>
                  <a:off x="7003107" y="3899746"/>
                  <a:ext cx="137217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온오프라인 연계 등을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반영한 교수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및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평가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1DA91F4-620E-6E95-B29E-48C2D11A7A07}"/>
                    </a:ext>
                  </a:extLst>
                </p:cNvPr>
                <p:cNvSpPr txBox="1"/>
                <p:nvPr/>
              </p:nvSpPr>
              <p:spPr>
                <a:xfrm>
                  <a:off x="6955022" y="5264881"/>
                  <a:ext cx="146835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학습자 맞춤형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교수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및 평가 강화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471B2669-D986-66B8-C21D-3E7C9CC514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75622" y="48101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B066B6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직선 연결선 113">
                  <a:extLst>
                    <a:ext uri="{FF2B5EF4-FFF2-40B4-BE49-F238E27FC236}">
                      <a16:creationId xmlns:a16="http://schemas.microsoft.com/office/drawing/2014/main" id="{A1EF43E9-803B-1C88-6259-C653B7C149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75622" y="3514725"/>
                  <a:ext cx="1827142" cy="0"/>
                </a:xfrm>
                <a:prstGeom prst="line">
                  <a:avLst/>
                </a:prstGeom>
                <a:ln w="25400" cap="rnd">
                  <a:solidFill>
                    <a:srgbClr val="B066B6">
                      <a:alpha val="2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3733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D1333B08-5F5C-018D-AEB3-5E4794B4F7C0}"/>
              </a:ext>
            </a:extLst>
          </p:cNvPr>
          <p:cNvGrpSpPr/>
          <p:nvPr/>
        </p:nvGrpSpPr>
        <p:grpSpPr>
          <a:xfrm>
            <a:off x="6034511" y="1750881"/>
            <a:ext cx="2638762" cy="4414969"/>
            <a:chOff x="6034511" y="1750881"/>
            <a:chExt cx="2638762" cy="4414969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33DF6EA4-C2B4-FEDE-F186-E96B8270480A}"/>
                </a:ext>
              </a:extLst>
            </p:cNvPr>
            <p:cNvSpPr/>
            <p:nvPr/>
          </p:nvSpPr>
          <p:spPr>
            <a:xfrm>
              <a:off x="6034511" y="1750881"/>
              <a:ext cx="2638762" cy="4414969"/>
            </a:xfrm>
            <a:prstGeom prst="roundRect">
              <a:avLst>
                <a:gd name="adj" fmla="val 3051"/>
              </a:avLst>
            </a:prstGeom>
            <a:solidFill>
              <a:schemeClr val="tx1">
                <a:alpha val="7000"/>
              </a:schemeClr>
            </a:solidFill>
            <a:ln w="28575" cap="flat">
              <a:noFill/>
              <a:prstDash val="solid"/>
              <a:miter/>
            </a:ln>
            <a:effectLst/>
          </p:spPr>
          <p:txBody>
            <a:bodyPr wrap="none" rtlCol="0" anchor="ctr"/>
            <a:lstStyle/>
            <a:p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03223E1-6497-0C27-70FF-09FEE4583CE1}"/>
                </a:ext>
              </a:extLst>
            </p:cNvPr>
            <p:cNvSpPr txBox="1"/>
            <p:nvPr/>
          </p:nvSpPr>
          <p:spPr>
            <a:xfrm>
              <a:off x="6568420" y="1848335"/>
              <a:ext cx="1570944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2015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역량</a:t>
              </a:r>
            </a:p>
          </p:txBody>
        </p: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9FE1D8A6-6CCA-38EA-BD7E-EB77FC348BB1}"/>
                </a:ext>
              </a:extLst>
            </p:cNvPr>
            <p:cNvGrpSpPr/>
            <p:nvPr/>
          </p:nvGrpSpPr>
          <p:grpSpPr>
            <a:xfrm>
              <a:off x="6092375" y="2174136"/>
              <a:ext cx="2523033" cy="3685686"/>
              <a:chOff x="528592" y="2174136"/>
              <a:chExt cx="2523033" cy="3685686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3D514D69-D47A-3371-5D9F-17CE20C36C08}"/>
                  </a:ext>
                </a:extLst>
              </p:cNvPr>
              <p:cNvSpPr/>
              <p:nvPr/>
            </p:nvSpPr>
            <p:spPr>
              <a:xfrm>
                <a:off x="528592" y="2174136"/>
                <a:ext cx="2523033" cy="653337"/>
              </a:xfrm>
              <a:prstGeom prst="roundRect">
                <a:avLst>
                  <a:gd name="adj" fmla="val 10159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27A42904-0B12-A18D-A733-6C1963E0BBA4}"/>
                  </a:ext>
                </a:extLst>
              </p:cNvPr>
              <p:cNvSpPr/>
              <p:nvPr/>
            </p:nvSpPr>
            <p:spPr>
              <a:xfrm>
                <a:off x="528592" y="3481546"/>
                <a:ext cx="2523033" cy="653337"/>
              </a:xfrm>
              <a:prstGeom prst="roundRect">
                <a:avLst>
                  <a:gd name="adj" fmla="val 10159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2A083875-CF62-21D2-B0E1-80C96C4640F9}"/>
                  </a:ext>
                </a:extLst>
              </p:cNvPr>
              <p:cNvSpPr/>
              <p:nvPr/>
            </p:nvSpPr>
            <p:spPr>
              <a:xfrm>
                <a:off x="528592" y="4788957"/>
                <a:ext cx="2523033" cy="653337"/>
              </a:xfrm>
              <a:prstGeom prst="roundRect">
                <a:avLst>
                  <a:gd name="adj" fmla="val 10159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60152C-F345-D3C6-5AA8-A78500B32DC9}"/>
                  </a:ext>
                </a:extLst>
              </p:cNvPr>
              <p:cNvSpPr txBox="1"/>
              <p:nvPr/>
            </p:nvSpPr>
            <p:spPr>
              <a:xfrm>
                <a:off x="1001435" y="2408471"/>
                <a:ext cx="157735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비판적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창의적 사고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53B94FA-5AB3-A24C-5B72-8730F88E2909}"/>
                  </a:ext>
                </a:extLst>
              </p:cNvPr>
              <p:cNvSpPr txBox="1"/>
              <p:nvPr/>
            </p:nvSpPr>
            <p:spPr>
              <a:xfrm>
                <a:off x="1145707" y="3061808"/>
                <a:ext cx="128881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자료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 활용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84A6FDF-7F2E-6821-CA51-8188D5D83EFD}"/>
                  </a:ext>
                </a:extLst>
              </p:cNvPr>
              <p:cNvSpPr txBox="1"/>
              <p:nvPr/>
            </p:nvSpPr>
            <p:spPr>
              <a:xfrm>
                <a:off x="1339669" y="3715145"/>
                <a:ext cx="90088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의사소통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899B6C1-D760-7D05-D5F0-E059D7D86271}"/>
                  </a:ext>
                </a:extLst>
              </p:cNvPr>
              <p:cNvSpPr txBox="1"/>
              <p:nvPr/>
            </p:nvSpPr>
            <p:spPr>
              <a:xfrm>
                <a:off x="1068762" y="4368482"/>
                <a:ext cx="144270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공동체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대인 관계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EB20E27-8B06-2B57-9320-B0F019F5D6DB}"/>
                  </a:ext>
                </a:extLst>
              </p:cNvPr>
              <p:cNvSpPr txBox="1"/>
              <p:nvPr/>
            </p:nvSpPr>
            <p:spPr>
              <a:xfrm>
                <a:off x="1322036" y="5021819"/>
                <a:ext cx="93615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문화 향유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4E0860D-0616-5FA4-77EC-1D6B6C237A85}"/>
                  </a:ext>
                </a:extLst>
              </p:cNvPr>
              <p:cNvSpPr txBox="1"/>
              <p:nvPr/>
            </p:nvSpPr>
            <p:spPr>
              <a:xfrm>
                <a:off x="1144104" y="5675156"/>
                <a:ext cx="129202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자기 성찰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계발 역량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320743B-6C61-869A-08A8-093BD7CB8118}"/>
              </a:ext>
            </a:extLst>
          </p:cNvPr>
          <p:cNvGrpSpPr/>
          <p:nvPr/>
        </p:nvGrpSpPr>
        <p:grpSpPr>
          <a:xfrm>
            <a:off x="470727" y="1750881"/>
            <a:ext cx="5524587" cy="4414969"/>
            <a:chOff x="470727" y="1750881"/>
            <a:chExt cx="5524587" cy="4414969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13F0D865-A05E-0382-028A-1798BD0915C9}"/>
                </a:ext>
              </a:extLst>
            </p:cNvPr>
            <p:cNvGrpSpPr/>
            <p:nvPr/>
          </p:nvGrpSpPr>
          <p:grpSpPr>
            <a:xfrm>
              <a:off x="470727" y="1750881"/>
              <a:ext cx="2638762" cy="4414969"/>
              <a:chOff x="470727" y="1750881"/>
              <a:chExt cx="2638762" cy="4414969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65345214-A4BD-ECF6-3AA2-CFBC2AD09ECC}"/>
                  </a:ext>
                </a:extLst>
              </p:cNvPr>
              <p:cNvSpPr/>
              <p:nvPr/>
            </p:nvSpPr>
            <p:spPr>
              <a:xfrm>
                <a:off x="470727" y="1750881"/>
                <a:ext cx="2638762" cy="4414969"/>
              </a:xfrm>
              <a:prstGeom prst="roundRect">
                <a:avLst>
                  <a:gd name="adj" fmla="val 3051"/>
                </a:avLst>
              </a:prstGeom>
              <a:solidFill>
                <a:schemeClr val="tx1">
                  <a:alpha val="7000"/>
                </a:schemeClr>
              </a:solidFill>
              <a:ln w="2857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endParaRPr lang="ko-KR" altLang="en-US" dirty="0">
                  <a:solidFill>
                    <a:schemeClr val="tx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EE4F676-4B47-8799-F522-45E6EAB13F01}"/>
                  </a:ext>
                </a:extLst>
              </p:cNvPr>
              <p:cNvSpPr txBox="1"/>
              <p:nvPr/>
            </p:nvSpPr>
            <p:spPr>
              <a:xfrm>
                <a:off x="1211262" y="1848335"/>
                <a:ext cx="116698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총론 핵심역량</a:t>
                </a:r>
              </a:p>
            </p:txBody>
          </p: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A4731185-B969-24DB-9899-976C36DCA6DF}"/>
                  </a:ext>
                </a:extLst>
              </p:cNvPr>
              <p:cNvGrpSpPr/>
              <p:nvPr/>
            </p:nvGrpSpPr>
            <p:grpSpPr>
              <a:xfrm>
                <a:off x="528592" y="2174136"/>
                <a:ext cx="2523033" cy="3685686"/>
                <a:chOff x="528592" y="2174136"/>
                <a:chExt cx="2523033" cy="3685686"/>
              </a:xfrm>
            </p:grpSpPr>
            <p:sp>
              <p:nvSpPr>
                <p:cNvPr id="81" name="사각형: 둥근 모서리 80">
                  <a:extLst>
                    <a:ext uri="{FF2B5EF4-FFF2-40B4-BE49-F238E27FC236}">
                      <a16:creationId xmlns:a16="http://schemas.microsoft.com/office/drawing/2014/main" id="{39899256-06CB-A5F0-F84A-73EC62D53ABE}"/>
                    </a:ext>
                  </a:extLst>
                </p:cNvPr>
                <p:cNvSpPr/>
                <p:nvPr/>
              </p:nvSpPr>
              <p:spPr>
                <a:xfrm>
                  <a:off x="528592" y="217413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B8546730-FEE0-6BD0-F0EC-A15033E41595}"/>
                    </a:ext>
                  </a:extLst>
                </p:cNvPr>
                <p:cNvSpPr/>
                <p:nvPr/>
              </p:nvSpPr>
              <p:spPr>
                <a:xfrm>
                  <a:off x="528592" y="348154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3" name="사각형: 둥근 모서리 82">
                  <a:extLst>
                    <a:ext uri="{FF2B5EF4-FFF2-40B4-BE49-F238E27FC236}">
                      <a16:creationId xmlns:a16="http://schemas.microsoft.com/office/drawing/2014/main" id="{C81DEFD2-852D-EDDF-E5F9-1E544456E539}"/>
                    </a:ext>
                  </a:extLst>
                </p:cNvPr>
                <p:cNvSpPr/>
                <p:nvPr/>
              </p:nvSpPr>
              <p:spPr>
                <a:xfrm>
                  <a:off x="528592" y="4788957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1472E997-81F7-8B3C-EA5C-8E1A94FB46B6}"/>
                    </a:ext>
                  </a:extLst>
                </p:cNvPr>
                <p:cNvSpPr txBox="1"/>
                <p:nvPr/>
              </p:nvSpPr>
              <p:spPr>
                <a:xfrm>
                  <a:off x="1249898" y="2408471"/>
                  <a:ext cx="108042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창의적 사고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A931EEA-C561-5EF0-2FBA-D74BC082B90C}"/>
                    </a:ext>
                  </a:extLst>
                </p:cNvPr>
                <p:cNvSpPr txBox="1"/>
                <p:nvPr/>
              </p:nvSpPr>
              <p:spPr>
                <a:xfrm>
                  <a:off x="1195398" y="3061808"/>
                  <a:ext cx="118942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지식정보처리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3FF6B2E1-7A54-A9B4-C691-D939D5D645CE}"/>
                    </a:ext>
                  </a:extLst>
                </p:cNvPr>
                <p:cNvSpPr txBox="1"/>
                <p:nvPr/>
              </p:nvSpPr>
              <p:spPr>
                <a:xfrm>
                  <a:off x="1249900" y="3715145"/>
                  <a:ext cx="108042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협력적 소통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5EBF9F5A-F847-CAF3-0B4F-4597B9296314}"/>
                    </a:ext>
                  </a:extLst>
                </p:cNvPr>
                <p:cNvSpPr txBox="1"/>
                <p:nvPr/>
              </p:nvSpPr>
              <p:spPr>
                <a:xfrm>
                  <a:off x="1410199" y="4368482"/>
                  <a:ext cx="759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공동체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31BDC51-5C77-FA33-F99B-41912E1C2998}"/>
                    </a:ext>
                  </a:extLst>
                </p:cNvPr>
                <p:cNvSpPr txBox="1"/>
                <p:nvPr/>
              </p:nvSpPr>
              <p:spPr>
                <a:xfrm>
                  <a:off x="1249900" y="5021819"/>
                  <a:ext cx="108042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심미적 감성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B567F34C-D429-F5CD-55AE-5E8D44972685}"/>
                    </a:ext>
                  </a:extLst>
                </p:cNvPr>
                <p:cNvSpPr txBox="1"/>
                <p:nvPr/>
              </p:nvSpPr>
              <p:spPr>
                <a:xfrm>
                  <a:off x="1322034" y="5675156"/>
                  <a:ext cx="93615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관리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E993BDF4-F019-8B77-9BF0-632158B0A71F}"/>
                </a:ext>
              </a:extLst>
            </p:cNvPr>
            <p:cNvGrpSpPr/>
            <p:nvPr/>
          </p:nvGrpSpPr>
          <p:grpSpPr>
            <a:xfrm>
              <a:off x="3156306" y="1819518"/>
              <a:ext cx="2831388" cy="4302185"/>
              <a:chOff x="3156306" y="1819518"/>
              <a:chExt cx="2831388" cy="4302185"/>
            </a:xfrm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FCE4F316-46D0-1583-FABF-EC6019EF0D51}"/>
                  </a:ext>
                </a:extLst>
              </p:cNvPr>
              <p:cNvSpPr/>
              <p:nvPr/>
            </p:nvSpPr>
            <p:spPr>
              <a:xfrm>
                <a:off x="3156306" y="1819518"/>
                <a:ext cx="2831388" cy="4302185"/>
              </a:xfrm>
              <a:custGeom>
                <a:avLst/>
                <a:gdLst>
                  <a:gd name="connsiteX0" fmla="*/ 0 w 2831388"/>
                  <a:gd name="connsiteY0" fmla="*/ 0 h 4388659"/>
                  <a:gd name="connsiteX1" fmla="*/ 5424 w 2831388"/>
                  <a:gd name="connsiteY1" fmla="*/ 0 h 4388659"/>
                  <a:gd name="connsiteX2" fmla="*/ 10137 w 2831388"/>
                  <a:gd name="connsiteY2" fmla="*/ 23344 h 4388659"/>
                  <a:gd name="connsiteX3" fmla="*/ 128998 w 2831388"/>
                  <a:gd name="connsiteY3" fmla="*/ 102130 h 4388659"/>
                  <a:gd name="connsiteX4" fmla="*/ 2702390 w 2831388"/>
                  <a:gd name="connsiteY4" fmla="*/ 102130 h 4388659"/>
                  <a:gd name="connsiteX5" fmla="*/ 2821251 w 2831388"/>
                  <a:gd name="connsiteY5" fmla="*/ 23344 h 4388659"/>
                  <a:gd name="connsiteX6" fmla="*/ 2825964 w 2831388"/>
                  <a:gd name="connsiteY6" fmla="*/ 0 h 4388659"/>
                  <a:gd name="connsiteX7" fmla="*/ 2831388 w 2831388"/>
                  <a:gd name="connsiteY7" fmla="*/ 0 h 4388659"/>
                  <a:gd name="connsiteX8" fmla="*/ 2831388 w 2831388"/>
                  <a:gd name="connsiteY8" fmla="*/ 4388659 h 4388659"/>
                  <a:gd name="connsiteX9" fmla="*/ 2702390 w 2831388"/>
                  <a:gd name="connsiteY9" fmla="*/ 4259661 h 4388659"/>
                  <a:gd name="connsiteX10" fmla="*/ 128998 w 2831388"/>
                  <a:gd name="connsiteY10" fmla="*/ 4259661 h 4388659"/>
                  <a:gd name="connsiteX11" fmla="*/ 0 w 2831388"/>
                  <a:gd name="connsiteY11" fmla="*/ 4388659 h 4388659"/>
                  <a:gd name="connsiteX12" fmla="*/ 0 w 2831388"/>
                  <a:gd name="connsiteY12" fmla="*/ 0 h 4388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31388" h="4388659">
                    <a:moveTo>
                      <a:pt x="0" y="0"/>
                    </a:moveTo>
                    <a:lnTo>
                      <a:pt x="5424" y="0"/>
                    </a:lnTo>
                    <a:lnTo>
                      <a:pt x="10137" y="23344"/>
                    </a:lnTo>
                    <a:cubicBezTo>
                      <a:pt x="29720" y="69643"/>
                      <a:pt x="75565" y="102130"/>
                      <a:pt x="128998" y="102130"/>
                    </a:cubicBezTo>
                    <a:lnTo>
                      <a:pt x="2702390" y="102130"/>
                    </a:lnTo>
                    <a:cubicBezTo>
                      <a:pt x="2755823" y="102130"/>
                      <a:pt x="2801668" y="69643"/>
                      <a:pt x="2821251" y="23344"/>
                    </a:cubicBezTo>
                    <a:lnTo>
                      <a:pt x="2825964" y="0"/>
                    </a:lnTo>
                    <a:lnTo>
                      <a:pt x="2831388" y="0"/>
                    </a:lnTo>
                    <a:lnTo>
                      <a:pt x="2831388" y="4388659"/>
                    </a:lnTo>
                    <a:cubicBezTo>
                      <a:pt x="2831388" y="4317415"/>
                      <a:pt x="2773634" y="4259661"/>
                      <a:pt x="2702390" y="4259661"/>
                    </a:cubicBezTo>
                    <a:lnTo>
                      <a:pt x="128998" y="4259661"/>
                    </a:lnTo>
                    <a:cubicBezTo>
                      <a:pt x="57754" y="4259661"/>
                      <a:pt x="0" y="4317415"/>
                      <a:pt x="0" y="43886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BCAD4F1-1304-DEEC-186E-5672F1E68855}"/>
                  </a:ext>
                </a:extLst>
              </p:cNvPr>
              <p:cNvSpPr txBox="1"/>
              <p:nvPr/>
            </p:nvSpPr>
            <p:spPr>
              <a:xfrm>
                <a:off x="3720005" y="2046744"/>
                <a:ext cx="17039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역량</a:t>
                </a: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2CB9CEAD-96BE-A7CA-3F0B-DB05D1C79BE5}"/>
                  </a:ext>
                </a:extLst>
              </p:cNvPr>
              <p:cNvGrpSpPr/>
              <p:nvPr/>
            </p:nvGrpSpPr>
            <p:grpSpPr>
              <a:xfrm>
                <a:off x="3225801" y="2383357"/>
                <a:ext cx="2692400" cy="3376783"/>
                <a:chOff x="528592" y="2174136"/>
                <a:chExt cx="2523033" cy="3694371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80AF6F0B-B65D-2082-EFBC-C41080029918}"/>
                    </a:ext>
                  </a:extLst>
                </p:cNvPr>
                <p:cNvSpPr/>
                <p:nvPr/>
              </p:nvSpPr>
              <p:spPr>
                <a:xfrm>
                  <a:off x="528592" y="217413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tx1">
                    <a:alpha val="17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0" name="사각형: 둥근 모서리 69">
                  <a:extLst>
                    <a:ext uri="{FF2B5EF4-FFF2-40B4-BE49-F238E27FC236}">
                      <a16:creationId xmlns:a16="http://schemas.microsoft.com/office/drawing/2014/main" id="{A2467129-8BD5-01AC-11C6-1CAF1D8BC90B}"/>
                    </a:ext>
                  </a:extLst>
                </p:cNvPr>
                <p:cNvSpPr/>
                <p:nvPr/>
              </p:nvSpPr>
              <p:spPr>
                <a:xfrm>
                  <a:off x="528592" y="348154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tx1">
                    <a:alpha val="17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C602C70-5DA0-EC0B-71F7-04A6E60341E4}"/>
                    </a:ext>
                  </a:extLst>
                </p:cNvPr>
                <p:cNvSpPr/>
                <p:nvPr/>
              </p:nvSpPr>
              <p:spPr>
                <a:xfrm>
                  <a:off x="528592" y="4788957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chemeClr val="tx1">
                    <a:alpha val="17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9330A43C-D736-D2FD-1F3C-C15FC2D194DC}"/>
                    </a:ext>
                  </a:extLst>
                </p:cNvPr>
                <p:cNvSpPr txBox="1"/>
                <p:nvPr/>
              </p:nvSpPr>
              <p:spPr>
                <a:xfrm>
                  <a:off x="1051047" y="2399787"/>
                  <a:ext cx="1478131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비판적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창의적 사고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795C3480-B897-64EC-4869-B2E5FB343783}"/>
                    </a:ext>
                  </a:extLst>
                </p:cNvPr>
                <p:cNvSpPr txBox="1"/>
                <p:nvPr/>
              </p:nvSpPr>
              <p:spPr>
                <a:xfrm>
                  <a:off x="1202769" y="3053123"/>
                  <a:ext cx="1174693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디지털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미디어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E63709AF-280F-B762-4B3D-A6F29CEDDC77}"/>
                    </a:ext>
                  </a:extLst>
                </p:cNvPr>
                <p:cNvSpPr txBox="1"/>
                <p:nvPr/>
              </p:nvSpPr>
              <p:spPr>
                <a:xfrm>
                  <a:off x="1368004" y="3706462"/>
                  <a:ext cx="844217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의사소통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2DD07761-AA2E-2343-B2EB-4FBA5AA392BA}"/>
                    </a:ext>
                  </a:extLst>
                </p:cNvPr>
                <p:cNvSpPr txBox="1"/>
                <p:nvPr/>
              </p:nvSpPr>
              <p:spPr>
                <a:xfrm>
                  <a:off x="1114138" y="4359798"/>
                  <a:ext cx="1351949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공동체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대인 관계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3830293-5555-EAB9-891D-7FE8DE05F63A}"/>
                    </a:ext>
                  </a:extLst>
                </p:cNvPr>
                <p:cNvSpPr txBox="1"/>
                <p:nvPr/>
              </p:nvSpPr>
              <p:spPr>
                <a:xfrm>
                  <a:off x="1351481" y="5013135"/>
                  <a:ext cx="877266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문화 향유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BB0D331-C3AC-F5CF-09D8-19F7BA536D42}"/>
                    </a:ext>
                  </a:extLst>
                </p:cNvPr>
                <p:cNvSpPr txBox="1"/>
                <p:nvPr/>
              </p:nvSpPr>
              <p:spPr>
                <a:xfrm>
                  <a:off x="1184741" y="5666473"/>
                  <a:ext cx="1210745" cy="202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성찰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계발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B31000D-711F-B148-CCC9-F8975741E752}"/>
                </a:ext>
              </a:extLst>
            </p:cNvPr>
            <p:cNvGrpSpPr/>
            <p:nvPr/>
          </p:nvGrpSpPr>
          <p:grpSpPr>
            <a:xfrm>
              <a:off x="3150603" y="3634968"/>
              <a:ext cx="386208" cy="493592"/>
              <a:chOff x="3150603" y="3723868"/>
              <a:chExt cx="386208" cy="493592"/>
            </a:xfrm>
          </p:grpSpPr>
          <p:sp>
            <p:nvSpPr>
              <p:cNvPr id="63" name="화살표: 아래쪽 62">
                <a:extLst>
                  <a:ext uri="{FF2B5EF4-FFF2-40B4-BE49-F238E27FC236}">
                    <a16:creationId xmlns:a16="http://schemas.microsoft.com/office/drawing/2014/main" id="{43BA613C-716F-B42A-7A0E-A9349CA444E0}"/>
                  </a:ext>
                </a:extLst>
              </p:cNvPr>
              <p:cNvSpPr/>
              <p:nvPr/>
            </p:nvSpPr>
            <p:spPr>
              <a:xfrm rot="16200000">
                <a:off x="3109384" y="3777506"/>
                <a:ext cx="468645" cy="386208"/>
              </a:xfrm>
              <a:prstGeom prst="downArrow">
                <a:avLst>
                  <a:gd name="adj1" fmla="val 69324"/>
                  <a:gd name="adj2" fmla="val 62921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1DA27484-D6BC-B4D1-2294-D2937E173CE0}"/>
                  </a:ext>
                </a:extLst>
              </p:cNvPr>
              <p:cNvSpPr/>
              <p:nvPr/>
            </p:nvSpPr>
            <p:spPr>
              <a:xfrm>
                <a:off x="3155156" y="3723868"/>
                <a:ext cx="88372" cy="88372"/>
              </a:xfrm>
              <a:custGeom>
                <a:avLst/>
                <a:gdLst>
                  <a:gd name="connsiteX0" fmla="*/ 0 w 88372"/>
                  <a:gd name="connsiteY0" fmla="*/ 0 h 88372"/>
                  <a:gd name="connsiteX1" fmla="*/ 88372 w 88372"/>
                  <a:gd name="connsiteY1" fmla="*/ 88372 h 88372"/>
                  <a:gd name="connsiteX2" fmla="*/ 0 w 88372"/>
                  <a:gd name="connsiteY2" fmla="*/ 88372 h 88372"/>
                  <a:gd name="connsiteX3" fmla="*/ 0 w 88372"/>
                  <a:gd name="connsiteY3" fmla="*/ 0 h 8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72" h="88372">
                    <a:moveTo>
                      <a:pt x="0" y="0"/>
                    </a:moveTo>
                    <a:cubicBezTo>
                      <a:pt x="0" y="48807"/>
                      <a:pt x="39565" y="88372"/>
                      <a:pt x="88372" y="88372"/>
                    </a:cubicBezTo>
                    <a:lnTo>
                      <a:pt x="0" y="883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2114D250-E7A5-A496-0DC2-C672DEDF9B1C}"/>
                  </a:ext>
                </a:extLst>
              </p:cNvPr>
              <p:cNvSpPr/>
              <p:nvPr/>
            </p:nvSpPr>
            <p:spPr>
              <a:xfrm flipV="1">
                <a:off x="3155156" y="4129088"/>
                <a:ext cx="88372" cy="88372"/>
              </a:xfrm>
              <a:custGeom>
                <a:avLst/>
                <a:gdLst>
                  <a:gd name="connsiteX0" fmla="*/ 0 w 88372"/>
                  <a:gd name="connsiteY0" fmla="*/ 0 h 88372"/>
                  <a:gd name="connsiteX1" fmla="*/ 88372 w 88372"/>
                  <a:gd name="connsiteY1" fmla="*/ 88372 h 88372"/>
                  <a:gd name="connsiteX2" fmla="*/ 0 w 88372"/>
                  <a:gd name="connsiteY2" fmla="*/ 88372 h 88372"/>
                  <a:gd name="connsiteX3" fmla="*/ 0 w 88372"/>
                  <a:gd name="connsiteY3" fmla="*/ 0 h 8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72" h="88372">
                    <a:moveTo>
                      <a:pt x="0" y="0"/>
                    </a:moveTo>
                    <a:cubicBezTo>
                      <a:pt x="0" y="48807"/>
                      <a:pt x="39565" y="88372"/>
                      <a:pt x="88372" y="88372"/>
                    </a:cubicBezTo>
                    <a:lnTo>
                      <a:pt x="0" y="883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D3CA913F-B402-7D19-2F51-F417BF10A2E0}"/>
                </a:ext>
              </a:extLst>
            </p:cNvPr>
            <p:cNvGrpSpPr/>
            <p:nvPr/>
          </p:nvGrpSpPr>
          <p:grpSpPr>
            <a:xfrm flipH="1">
              <a:off x="5609106" y="3634968"/>
              <a:ext cx="386208" cy="493592"/>
              <a:chOff x="3150603" y="3723868"/>
              <a:chExt cx="386208" cy="493592"/>
            </a:xfrm>
          </p:grpSpPr>
          <p:sp>
            <p:nvSpPr>
              <p:cNvPr id="60" name="화살표: 아래쪽 59">
                <a:extLst>
                  <a:ext uri="{FF2B5EF4-FFF2-40B4-BE49-F238E27FC236}">
                    <a16:creationId xmlns:a16="http://schemas.microsoft.com/office/drawing/2014/main" id="{08F891EE-4ED5-1DAC-92CC-DAC6494B3515}"/>
                  </a:ext>
                </a:extLst>
              </p:cNvPr>
              <p:cNvSpPr/>
              <p:nvPr/>
            </p:nvSpPr>
            <p:spPr>
              <a:xfrm rot="16200000">
                <a:off x="3109384" y="3777506"/>
                <a:ext cx="468645" cy="386208"/>
              </a:xfrm>
              <a:prstGeom prst="downArrow">
                <a:avLst>
                  <a:gd name="adj1" fmla="val 69324"/>
                  <a:gd name="adj2" fmla="val 62921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BE7B990E-0DB5-2CD0-4150-5A48E248069D}"/>
                  </a:ext>
                </a:extLst>
              </p:cNvPr>
              <p:cNvSpPr/>
              <p:nvPr/>
            </p:nvSpPr>
            <p:spPr>
              <a:xfrm>
                <a:off x="3155156" y="3723868"/>
                <a:ext cx="88372" cy="88372"/>
              </a:xfrm>
              <a:custGeom>
                <a:avLst/>
                <a:gdLst>
                  <a:gd name="connsiteX0" fmla="*/ 0 w 88372"/>
                  <a:gd name="connsiteY0" fmla="*/ 0 h 88372"/>
                  <a:gd name="connsiteX1" fmla="*/ 88372 w 88372"/>
                  <a:gd name="connsiteY1" fmla="*/ 88372 h 88372"/>
                  <a:gd name="connsiteX2" fmla="*/ 0 w 88372"/>
                  <a:gd name="connsiteY2" fmla="*/ 88372 h 88372"/>
                  <a:gd name="connsiteX3" fmla="*/ 0 w 88372"/>
                  <a:gd name="connsiteY3" fmla="*/ 0 h 8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72" h="88372">
                    <a:moveTo>
                      <a:pt x="0" y="0"/>
                    </a:moveTo>
                    <a:cubicBezTo>
                      <a:pt x="0" y="48807"/>
                      <a:pt x="39565" y="88372"/>
                      <a:pt x="88372" y="88372"/>
                    </a:cubicBezTo>
                    <a:lnTo>
                      <a:pt x="0" y="883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5BD42201-E344-B328-A4C5-32B984F0EE0B}"/>
                  </a:ext>
                </a:extLst>
              </p:cNvPr>
              <p:cNvSpPr/>
              <p:nvPr/>
            </p:nvSpPr>
            <p:spPr>
              <a:xfrm flipV="1">
                <a:off x="3155156" y="4129088"/>
                <a:ext cx="88372" cy="88372"/>
              </a:xfrm>
              <a:custGeom>
                <a:avLst/>
                <a:gdLst>
                  <a:gd name="connsiteX0" fmla="*/ 0 w 88372"/>
                  <a:gd name="connsiteY0" fmla="*/ 0 h 88372"/>
                  <a:gd name="connsiteX1" fmla="*/ 88372 w 88372"/>
                  <a:gd name="connsiteY1" fmla="*/ 88372 h 88372"/>
                  <a:gd name="connsiteX2" fmla="*/ 0 w 88372"/>
                  <a:gd name="connsiteY2" fmla="*/ 88372 h 88372"/>
                  <a:gd name="connsiteX3" fmla="*/ 0 w 88372"/>
                  <a:gd name="connsiteY3" fmla="*/ 0 h 8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372" h="88372">
                    <a:moveTo>
                      <a:pt x="0" y="0"/>
                    </a:moveTo>
                    <a:cubicBezTo>
                      <a:pt x="0" y="48807"/>
                      <a:pt x="39565" y="88372"/>
                      <a:pt x="88372" y="88372"/>
                    </a:cubicBezTo>
                    <a:lnTo>
                      <a:pt x="0" y="883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C237FEF-83A5-F5D4-27FA-AFFDDB107273}"/>
              </a:ext>
            </a:extLst>
          </p:cNvPr>
          <p:cNvGrpSpPr/>
          <p:nvPr/>
        </p:nvGrpSpPr>
        <p:grpSpPr>
          <a:xfrm>
            <a:off x="301543" y="209704"/>
            <a:ext cx="4407234" cy="716668"/>
            <a:chOff x="301543" y="209704"/>
            <a:chExt cx="4407234" cy="7166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F96FD2-24F9-76E8-984B-CEEBBC1971CD}"/>
                </a:ext>
              </a:extLst>
            </p:cNvPr>
            <p:cNvSpPr txBox="1"/>
            <p:nvPr/>
          </p:nvSpPr>
          <p:spPr>
            <a:xfrm>
              <a:off x="1087593" y="501878"/>
              <a:ext cx="362118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교과역량의 유지 및 변화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(1)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D0BA452-B833-9C50-686E-2AAE08D2DC62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2E8F6D4-FDED-95CD-3270-4288F8FBBB72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EBA6F0-3FAC-DC8D-1D76-CFEF787FB7BA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8C28A59-F019-B8E2-05A3-8A113869BA0B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89948882-FA77-DA1D-C2AA-EC75E2EF4BD1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0EEDC50-7514-7C44-4C94-3FDA3B476521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EAFAF39-CA78-DBA6-0BF8-307E9CA14ADB}"/>
              </a:ext>
            </a:extLst>
          </p:cNvPr>
          <p:cNvGrpSpPr/>
          <p:nvPr/>
        </p:nvGrpSpPr>
        <p:grpSpPr>
          <a:xfrm>
            <a:off x="470727" y="1356537"/>
            <a:ext cx="1891145" cy="246221"/>
            <a:chOff x="492709" y="1356537"/>
            <a:chExt cx="1891145" cy="2462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3A7D8E-E5CC-3D54-9ABD-96A9B6051152}"/>
                </a:ext>
              </a:extLst>
            </p:cNvPr>
            <p:cNvSpPr txBox="1"/>
            <p:nvPr/>
          </p:nvSpPr>
          <p:spPr>
            <a:xfrm>
              <a:off x="751997" y="1356537"/>
              <a:ext cx="163185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역량의 비교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78D540C-21C6-214A-4391-F6523AAAEE0B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EBD60268-C536-C28A-9D3D-C416BFB9CC9D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532CA2D8-3AD3-B204-85BB-056978AD44A2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55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그룹 95">
            <a:extLst>
              <a:ext uri="{FF2B5EF4-FFF2-40B4-BE49-F238E27FC236}">
                <a16:creationId xmlns:a16="http://schemas.microsoft.com/office/drawing/2014/main" id="{BF2AE640-CCD1-796D-024A-2A70A8251735}"/>
              </a:ext>
            </a:extLst>
          </p:cNvPr>
          <p:cNvGrpSpPr/>
          <p:nvPr/>
        </p:nvGrpSpPr>
        <p:grpSpPr>
          <a:xfrm>
            <a:off x="470791" y="1750881"/>
            <a:ext cx="8202418" cy="4421421"/>
            <a:chOff x="470791" y="1750881"/>
            <a:chExt cx="8202418" cy="44214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793103A-2F4E-7695-4BF1-F94D6AC5444E}"/>
                </a:ext>
              </a:extLst>
            </p:cNvPr>
            <p:cNvSpPr txBox="1"/>
            <p:nvPr/>
          </p:nvSpPr>
          <p:spPr>
            <a:xfrm>
              <a:off x="499062" y="5808100"/>
              <a:ext cx="3940181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* 국어과 목표 설정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국어과 역량과의 연계성을 높인 목표 설정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*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미디어 역량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 다매체 시대로 변화한 언어 환경 고려</a:t>
              </a:r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484191D2-6CE4-1EA2-15FD-FF9FED0B6877}"/>
                </a:ext>
              </a:extLst>
            </p:cNvPr>
            <p:cNvGrpSpPr/>
            <p:nvPr/>
          </p:nvGrpSpPr>
          <p:grpSpPr>
            <a:xfrm>
              <a:off x="470791" y="1750881"/>
              <a:ext cx="2451797" cy="3926019"/>
              <a:chOff x="470791" y="1750881"/>
              <a:chExt cx="2451797" cy="3926019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DE225EAA-F6AB-09FF-4E32-933435FB2267}"/>
                  </a:ext>
                </a:extLst>
              </p:cNvPr>
              <p:cNvGrpSpPr/>
              <p:nvPr/>
            </p:nvGrpSpPr>
            <p:grpSpPr>
              <a:xfrm>
                <a:off x="470791" y="1750881"/>
                <a:ext cx="2451797" cy="3926019"/>
                <a:chOff x="6223891" y="1558688"/>
                <a:chExt cx="2451797" cy="3926019"/>
              </a:xfrm>
            </p:grpSpPr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32E022A1-DCE4-CAF5-3215-FE0478F284C3}"/>
                    </a:ext>
                  </a:extLst>
                </p:cNvPr>
                <p:cNvGrpSpPr/>
                <p:nvPr/>
              </p:nvGrpSpPr>
              <p:grpSpPr>
                <a:xfrm>
                  <a:off x="6298841" y="1558688"/>
                  <a:ext cx="2301896" cy="469286"/>
                  <a:chOff x="6298841" y="1558688"/>
                  <a:chExt cx="2301896" cy="469286"/>
                </a:xfrm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27F1D2FA-DC96-319B-9AD5-A6578BD6F934}"/>
                      </a:ext>
                    </a:extLst>
                  </p:cNvPr>
                  <p:cNvSpPr/>
                  <p:nvPr/>
                </p:nvSpPr>
                <p:spPr>
                  <a:xfrm flipH="1">
                    <a:off x="8454779" y="1769926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74FB72CF-1CF1-6161-1835-834B68B8185F}"/>
                      </a:ext>
                    </a:extLst>
                  </p:cNvPr>
                  <p:cNvSpPr/>
                  <p:nvPr/>
                </p:nvSpPr>
                <p:spPr>
                  <a:xfrm>
                    <a:off x="6298841" y="1769926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F9BD7FFD-3D65-DA2B-3BA6-A4FC6A7474E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7271309" y="658000"/>
                    <a:ext cx="358141" cy="2159518"/>
                  </a:xfrm>
                  <a:prstGeom prst="roundRect">
                    <a:avLst>
                      <a:gd name="adj" fmla="val 17314"/>
                    </a:avLst>
                  </a:prstGeom>
                  <a:solidFill>
                    <a:srgbClr val="276DB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D3656F8-7FAB-9E82-5E6E-C46433079B53}"/>
                    </a:ext>
                  </a:extLst>
                </p:cNvPr>
                <p:cNvSpPr txBox="1"/>
                <p:nvPr/>
              </p:nvSpPr>
              <p:spPr>
                <a:xfrm>
                  <a:off x="6701778" y="1625743"/>
                  <a:ext cx="149720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국어과 역량</a:t>
                  </a:r>
                </a:p>
              </p:txBody>
            </p:sp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7AF1297C-6888-9162-0CF8-BF07BBB50434}"/>
                    </a:ext>
                  </a:extLst>
                </p:cNvPr>
                <p:cNvSpPr/>
                <p:nvPr/>
              </p:nvSpPr>
              <p:spPr>
                <a:xfrm>
                  <a:off x="6223891" y="1894973"/>
                  <a:ext cx="2451797" cy="3589734"/>
                </a:xfrm>
                <a:prstGeom prst="roundRect">
                  <a:avLst>
                    <a:gd name="adj" fmla="val 3290"/>
                  </a:avLst>
                </a:prstGeom>
                <a:solidFill>
                  <a:schemeClr val="bg1"/>
                </a:solidFill>
                <a:ln w="19050" cap="rnd">
                  <a:solidFill>
                    <a:srgbClr val="CBDCE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EC91565B-4278-5731-7CEE-458D24F53726}"/>
                  </a:ext>
                </a:extLst>
              </p:cNvPr>
              <p:cNvGrpSpPr/>
              <p:nvPr/>
            </p:nvGrpSpPr>
            <p:grpSpPr>
              <a:xfrm>
                <a:off x="547339" y="2174136"/>
                <a:ext cx="2298701" cy="3272093"/>
                <a:chOff x="528592" y="2174136"/>
                <a:chExt cx="2523033" cy="3697697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66FB42B6-E9B5-2E25-E8B4-9DC1539803AF}"/>
                    </a:ext>
                  </a:extLst>
                </p:cNvPr>
                <p:cNvSpPr/>
                <p:nvPr/>
              </p:nvSpPr>
              <p:spPr>
                <a:xfrm>
                  <a:off x="528592" y="217413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rgbClr val="276DB5">
                    <a:alpha val="1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B2223DEB-1F57-ED53-AC07-E82D81BEA6BE}"/>
                    </a:ext>
                  </a:extLst>
                </p:cNvPr>
                <p:cNvSpPr/>
                <p:nvPr/>
              </p:nvSpPr>
              <p:spPr>
                <a:xfrm>
                  <a:off x="528592" y="3481546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rgbClr val="276DB5">
                    <a:alpha val="1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479346CD-CF2A-F436-6AD1-E58D83360A66}"/>
                    </a:ext>
                  </a:extLst>
                </p:cNvPr>
                <p:cNvSpPr/>
                <p:nvPr/>
              </p:nvSpPr>
              <p:spPr>
                <a:xfrm>
                  <a:off x="528592" y="4788957"/>
                  <a:ext cx="2523033" cy="653337"/>
                </a:xfrm>
                <a:prstGeom prst="roundRect">
                  <a:avLst>
                    <a:gd name="adj" fmla="val 10159"/>
                  </a:avLst>
                </a:prstGeom>
                <a:solidFill>
                  <a:srgbClr val="276DB5">
                    <a:alpha val="1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F8D2B67-EC92-F395-A37F-E0020E68B73E}"/>
                    </a:ext>
                  </a:extLst>
                </p:cNvPr>
                <p:cNvSpPr txBox="1"/>
                <p:nvPr/>
              </p:nvSpPr>
              <p:spPr>
                <a:xfrm>
                  <a:off x="924468" y="2396462"/>
                  <a:ext cx="1731290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비판적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창의적 사고 역량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83B9A6A-B158-75BF-6363-75350CD43B2C}"/>
                    </a:ext>
                  </a:extLst>
                </p:cNvPr>
                <p:cNvSpPr txBox="1"/>
                <p:nvPr/>
              </p:nvSpPr>
              <p:spPr>
                <a:xfrm>
                  <a:off x="1102170" y="3049799"/>
                  <a:ext cx="1375883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디지털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미디어 역량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3C92E39-9F4C-2F03-D7BA-EDAC3DC13867}"/>
                    </a:ext>
                  </a:extLst>
                </p:cNvPr>
                <p:cNvSpPr txBox="1"/>
                <p:nvPr/>
              </p:nvSpPr>
              <p:spPr>
                <a:xfrm>
                  <a:off x="1295708" y="3703135"/>
                  <a:ext cx="988807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의사소통 역량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94DE2C5-AEA9-225B-BB71-F90F0460DCE8}"/>
                    </a:ext>
                  </a:extLst>
                </p:cNvPr>
                <p:cNvSpPr txBox="1"/>
                <p:nvPr/>
              </p:nvSpPr>
              <p:spPr>
                <a:xfrm>
                  <a:off x="979009" y="4356474"/>
                  <a:ext cx="1622205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공동체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대인 관계 역량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54EED28-9B5E-B69B-8FCF-17F62059852B}"/>
                    </a:ext>
                  </a:extLst>
                </p:cNvPr>
                <p:cNvSpPr txBox="1"/>
                <p:nvPr/>
              </p:nvSpPr>
              <p:spPr>
                <a:xfrm>
                  <a:off x="1276354" y="5009810"/>
                  <a:ext cx="1027515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문화 향유 역량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F4467ABD-54E1-8A5E-3257-722A6D8298D1}"/>
                    </a:ext>
                  </a:extLst>
                </p:cNvPr>
                <p:cNvSpPr txBox="1"/>
                <p:nvPr/>
              </p:nvSpPr>
              <p:spPr>
                <a:xfrm>
                  <a:off x="1081059" y="5663147"/>
                  <a:ext cx="1418109" cy="208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성찰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계발 역량</a:t>
                  </a:r>
                </a:p>
              </p:txBody>
            </p:sp>
          </p:grp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A6FF55BD-4481-8BB0-472F-972ACDC53270}"/>
                </a:ext>
              </a:extLst>
            </p:cNvPr>
            <p:cNvGrpSpPr/>
            <p:nvPr/>
          </p:nvGrpSpPr>
          <p:grpSpPr>
            <a:xfrm>
              <a:off x="2911421" y="1817936"/>
              <a:ext cx="5761788" cy="3858964"/>
              <a:chOff x="2911421" y="1817936"/>
              <a:chExt cx="5761788" cy="3858964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1469910-9321-F7CA-A49D-8990D5F69367}"/>
                  </a:ext>
                </a:extLst>
              </p:cNvPr>
              <p:cNvSpPr txBox="1"/>
              <p:nvPr/>
            </p:nvSpPr>
            <p:spPr>
              <a:xfrm>
                <a:off x="5043712" y="1817936"/>
                <a:ext cx="14972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목표</a:t>
                </a: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CDF786F4-6673-F288-6F27-F5881FB06B4A}"/>
                  </a:ext>
                </a:extLst>
              </p:cNvPr>
              <p:cNvGrpSpPr/>
              <p:nvPr/>
            </p:nvGrpSpPr>
            <p:grpSpPr>
              <a:xfrm>
                <a:off x="2911421" y="2062097"/>
                <a:ext cx="5761788" cy="3614803"/>
                <a:chOff x="2911421" y="2062097"/>
                <a:chExt cx="5761788" cy="3614803"/>
              </a:xfrm>
            </p:grpSpPr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BBE76A84-C96B-CC9E-DF7F-277584A57E45}"/>
                    </a:ext>
                  </a:extLst>
                </p:cNvPr>
                <p:cNvSpPr/>
                <p:nvPr/>
              </p:nvSpPr>
              <p:spPr>
                <a:xfrm>
                  <a:off x="2911421" y="2062097"/>
                  <a:ext cx="5761788" cy="3614803"/>
                </a:xfrm>
                <a:custGeom>
                  <a:avLst/>
                  <a:gdLst>
                    <a:gd name="connsiteX0" fmla="*/ 0 w 5761788"/>
                    <a:gd name="connsiteY0" fmla="*/ 0 h 3614803"/>
                    <a:gd name="connsiteX1" fmla="*/ 5689600 w 5761788"/>
                    <a:gd name="connsiteY1" fmla="*/ 0 h 3614803"/>
                    <a:gd name="connsiteX2" fmla="*/ 5761788 w 5761788"/>
                    <a:gd name="connsiteY2" fmla="*/ 72188 h 3614803"/>
                    <a:gd name="connsiteX3" fmla="*/ 5761788 w 5761788"/>
                    <a:gd name="connsiteY3" fmla="*/ 3542615 h 3614803"/>
                    <a:gd name="connsiteX4" fmla="*/ 5689600 w 5761788"/>
                    <a:gd name="connsiteY4" fmla="*/ 3614803 h 3614803"/>
                    <a:gd name="connsiteX5" fmla="*/ 0 w 5761788"/>
                    <a:gd name="connsiteY5" fmla="*/ 3614803 h 3614803"/>
                    <a:gd name="connsiteX6" fmla="*/ 72188 w 5761788"/>
                    <a:gd name="connsiteY6" fmla="*/ 3542615 h 3614803"/>
                    <a:gd name="connsiteX7" fmla="*/ 72188 w 5761788"/>
                    <a:gd name="connsiteY7" fmla="*/ 72188 h 3614803"/>
                    <a:gd name="connsiteX8" fmla="*/ 0 w 5761788"/>
                    <a:gd name="connsiteY8" fmla="*/ 0 h 3614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61788" h="3614803">
                      <a:moveTo>
                        <a:pt x="0" y="0"/>
                      </a:moveTo>
                      <a:lnTo>
                        <a:pt x="5689600" y="0"/>
                      </a:lnTo>
                      <a:cubicBezTo>
                        <a:pt x="5729468" y="0"/>
                        <a:pt x="5761788" y="32320"/>
                        <a:pt x="5761788" y="72188"/>
                      </a:cubicBezTo>
                      <a:lnTo>
                        <a:pt x="5761788" y="3542615"/>
                      </a:lnTo>
                      <a:cubicBezTo>
                        <a:pt x="5761788" y="3582483"/>
                        <a:pt x="5729468" y="3614803"/>
                        <a:pt x="5689600" y="3614803"/>
                      </a:cubicBezTo>
                      <a:lnTo>
                        <a:pt x="0" y="3614803"/>
                      </a:lnTo>
                      <a:cubicBezTo>
                        <a:pt x="39868" y="3614803"/>
                        <a:pt x="72188" y="3582483"/>
                        <a:pt x="72188" y="3542615"/>
                      </a:cubicBezTo>
                      <a:lnTo>
                        <a:pt x="72188" y="72188"/>
                      </a:lnTo>
                      <a:cubicBezTo>
                        <a:pt x="72188" y="32320"/>
                        <a:pt x="39868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>
                    <a:alpha val="7000"/>
                  </a:schemeClr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24CE61D9-DB33-B907-8F26-45B73F7C9E47}"/>
                    </a:ext>
                  </a:extLst>
                </p:cNvPr>
                <p:cNvGrpSpPr/>
                <p:nvPr/>
              </p:nvGrpSpPr>
              <p:grpSpPr>
                <a:xfrm>
                  <a:off x="3122454" y="2210357"/>
                  <a:ext cx="5032904" cy="338554"/>
                  <a:chOff x="3122454" y="2184957"/>
                  <a:chExt cx="5032904" cy="338554"/>
                </a:xfrm>
              </p:grpSpPr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id="{A46CFB11-BC21-67E6-E1CB-9E86717F6A62}"/>
                      </a:ext>
                    </a:extLst>
                  </p:cNvPr>
                  <p:cNvGrpSpPr/>
                  <p:nvPr/>
                </p:nvGrpSpPr>
                <p:grpSpPr>
                  <a:xfrm>
                    <a:off x="3122454" y="2228791"/>
                    <a:ext cx="252000" cy="250884"/>
                    <a:chOff x="3161533" y="2263872"/>
                    <a:chExt cx="277200" cy="275972"/>
                  </a:xfrm>
                </p:grpSpPr>
                <p:sp>
                  <p:nvSpPr>
                    <p:cNvPr id="82" name="타원 81">
                      <a:extLst>
                        <a:ext uri="{FF2B5EF4-FFF2-40B4-BE49-F238E27FC236}">
                          <a16:creationId xmlns:a16="http://schemas.microsoft.com/office/drawing/2014/main" id="{52BEAE3A-AC9B-B9DE-70C9-5F17FBB8FA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533" y="2263872"/>
                      <a:ext cx="277200" cy="2759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2442CAED-E6D8-ADF8-7528-EC8AD09B70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51642" y="2300292"/>
                      <a:ext cx="96983" cy="2031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1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2DFE4178-117B-9FF4-73B2-F833D717E08A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589" y="2184957"/>
                    <a:ext cx="4680769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다양한 유형의 담화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글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 자료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작품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복합 매체 자료를 비판적으로 이해하고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자신의 생각을 창의적으로 표현한다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56" name="직선 연결선 55">
                  <a:extLst>
                    <a:ext uri="{FF2B5EF4-FFF2-40B4-BE49-F238E27FC236}">
                      <a16:creationId xmlns:a16="http://schemas.microsoft.com/office/drawing/2014/main" id="{13A3BB83-EECA-0BA6-F6A4-2F9045169A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45847" y="2697338"/>
                  <a:ext cx="5564753" cy="0"/>
                </a:xfrm>
                <a:prstGeom prst="line">
                  <a:avLst/>
                </a:prstGeom>
                <a:ln w="1905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9A063AEB-83A0-25F7-9DDE-2E77C3CA59AE}"/>
                    </a:ext>
                  </a:extLst>
                </p:cNvPr>
                <p:cNvGrpSpPr/>
                <p:nvPr/>
              </p:nvGrpSpPr>
              <p:grpSpPr>
                <a:xfrm>
                  <a:off x="3122454" y="2832657"/>
                  <a:ext cx="4648183" cy="338554"/>
                  <a:chOff x="3122454" y="2184957"/>
                  <a:chExt cx="4648183" cy="338554"/>
                </a:xfrm>
              </p:grpSpPr>
              <p:grpSp>
                <p:nvGrpSpPr>
                  <p:cNvPr id="76" name="그룹 75">
                    <a:extLst>
                      <a:ext uri="{FF2B5EF4-FFF2-40B4-BE49-F238E27FC236}">
                        <a16:creationId xmlns:a16="http://schemas.microsoft.com/office/drawing/2014/main" id="{BF3ACAB8-161E-ACDF-B958-282BF13535B9}"/>
                      </a:ext>
                    </a:extLst>
                  </p:cNvPr>
                  <p:cNvGrpSpPr/>
                  <p:nvPr/>
                </p:nvGrpSpPr>
                <p:grpSpPr>
                  <a:xfrm>
                    <a:off x="3122454" y="2228791"/>
                    <a:ext cx="252000" cy="250884"/>
                    <a:chOff x="3161533" y="2263872"/>
                    <a:chExt cx="277200" cy="275972"/>
                  </a:xfrm>
                </p:grpSpPr>
                <p:sp>
                  <p:nvSpPr>
                    <p:cNvPr id="78" name="타원 77">
                      <a:extLst>
                        <a:ext uri="{FF2B5EF4-FFF2-40B4-BE49-F238E27FC236}">
                          <a16:creationId xmlns:a16="http://schemas.microsoft.com/office/drawing/2014/main" id="{F021CBF7-7689-AAF6-9A0B-79A6DD9E41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533" y="2263872"/>
                      <a:ext cx="277200" cy="2759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CF41F5DA-235F-74D6-BCCD-1F2F4ACB3F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0181" y="2300292"/>
                      <a:ext cx="119906" cy="2031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2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49DE29DA-2393-0A4A-D821-8142DA203DF0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589" y="2184957"/>
                    <a:ext cx="4296048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다양성에 대한 이해를 바탕으로 타인의 의견과 감정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가치관을 존중하면서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협력적으로 의사소통한다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36629247-D473-3293-5F9A-AA474000D7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45847" y="3319638"/>
                  <a:ext cx="5564753" cy="0"/>
                </a:xfrm>
                <a:prstGeom prst="line">
                  <a:avLst/>
                </a:prstGeom>
                <a:ln w="1905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E1EF34CE-A1EC-6C8C-2B28-77B225459131}"/>
                    </a:ext>
                  </a:extLst>
                </p:cNvPr>
                <p:cNvGrpSpPr/>
                <p:nvPr/>
              </p:nvGrpSpPr>
              <p:grpSpPr>
                <a:xfrm>
                  <a:off x="3122454" y="3498791"/>
                  <a:ext cx="5284576" cy="250884"/>
                  <a:chOff x="3122454" y="2228791"/>
                  <a:chExt cx="5284576" cy="250884"/>
                </a:xfrm>
              </p:grpSpPr>
              <p:grpSp>
                <p:nvGrpSpPr>
                  <p:cNvPr id="72" name="그룹 71">
                    <a:extLst>
                      <a:ext uri="{FF2B5EF4-FFF2-40B4-BE49-F238E27FC236}">
                        <a16:creationId xmlns:a16="http://schemas.microsoft.com/office/drawing/2014/main" id="{7A5A263C-6A4C-F6E0-44C7-D043AFC21A68}"/>
                      </a:ext>
                    </a:extLst>
                  </p:cNvPr>
                  <p:cNvGrpSpPr/>
                  <p:nvPr/>
                </p:nvGrpSpPr>
                <p:grpSpPr>
                  <a:xfrm>
                    <a:off x="3122454" y="2228791"/>
                    <a:ext cx="252000" cy="250884"/>
                    <a:chOff x="3161533" y="2263872"/>
                    <a:chExt cx="277200" cy="275972"/>
                  </a:xfrm>
                </p:grpSpPr>
                <p:sp>
                  <p:nvSpPr>
                    <p:cNvPr id="74" name="타원 73">
                      <a:extLst>
                        <a:ext uri="{FF2B5EF4-FFF2-40B4-BE49-F238E27FC236}">
                          <a16:creationId xmlns:a16="http://schemas.microsoft.com/office/drawing/2014/main" id="{34B79719-C034-03CE-772C-9F78E2BFDF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533" y="2263872"/>
                      <a:ext cx="277200" cy="2759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CE0470D2-FB46-3AE4-F5F1-40DE9827BC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35772" y="2300292"/>
                      <a:ext cx="128722" cy="2031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BB608A08-2653-20E5-47CF-E4CE2A1E39FF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589" y="2269595"/>
                    <a:ext cx="4932441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민주시민으로서 의사소통에 적극적으로 참여하여 개인과 공동체의 문제를 해결한다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60" name="직선 연결선 59">
                  <a:extLst>
                    <a:ext uri="{FF2B5EF4-FFF2-40B4-BE49-F238E27FC236}">
                      <a16:creationId xmlns:a16="http://schemas.microsoft.com/office/drawing/2014/main" id="{847E076C-ED9D-967D-38B0-1DE33032DF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45847" y="3941938"/>
                  <a:ext cx="5564753" cy="0"/>
                </a:xfrm>
                <a:prstGeom prst="line">
                  <a:avLst/>
                </a:prstGeom>
                <a:ln w="1905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8533BB24-27CE-7C16-47EA-A29DF63511F1}"/>
                    </a:ext>
                  </a:extLst>
                </p:cNvPr>
                <p:cNvGrpSpPr/>
                <p:nvPr/>
              </p:nvGrpSpPr>
              <p:grpSpPr>
                <a:xfrm>
                  <a:off x="3122454" y="4121091"/>
                  <a:ext cx="4449410" cy="250884"/>
                  <a:chOff x="3122454" y="2228791"/>
                  <a:chExt cx="4449410" cy="250884"/>
                </a:xfrm>
              </p:grpSpPr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6A96ABB8-2C60-1833-BD36-B7B1A7BF1965}"/>
                      </a:ext>
                    </a:extLst>
                  </p:cNvPr>
                  <p:cNvGrpSpPr/>
                  <p:nvPr/>
                </p:nvGrpSpPr>
                <p:grpSpPr>
                  <a:xfrm>
                    <a:off x="3122454" y="2228791"/>
                    <a:ext cx="252000" cy="250884"/>
                    <a:chOff x="3161533" y="2263872"/>
                    <a:chExt cx="277200" cy="275972"/>
                  </a:xfrm>
                </p:grpSpPr>
                <p:sp>
                  <p:nvSpPr>
                    <p:cNvPr id="70" name="타원 69">
                      <a:extLst>
                        <a:ext uri="{FF2B5EF4-FFF2-40B4-BE49-F238E27FC236}">
                          <a16:creationId xmlns:a16="http://schemas.microsoft.com/office/drawing/2014/main" id="{6BA6CDE9-1393-5EFF-C5D3-44B065787B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533" y="2263872"/>
                      <a:ext cx="277200" cy="2759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95E45F70-C1C7-05D4-9228-E428B777DC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39299" y="2300292"/>
                      <a:ext cx="121669" cy="2031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0FED0662-B6ED-81A7-1C9F-B045D96DE8C1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589" y="2269595"/>
                    <a:ext cx="409727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공동체의 언어문화를 탐구하고 자신의 언어생활을 성찰하고 개선한다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  <p:cxnSp>
              <p:nvCxnSpPr>
                <p:cNvPr id="62" name="직선 연결선 61">
                  <a:extLst>
                    <a:ext uri="{FF2B5EF4-FFF2-40B4-BE49-F238E27FC236}">
                      <a16:creationId xmlns:a16="http://schemas.microsoft.com/office/drawing/2014/main" id="{9CAB2A1E-C6C6-4065-5F5C-FC9C0EE5CB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45847" y="4564238"/>
                  <a:ext cx="5564753" cy="0"/>
                </a:xfrm>
                <a:prstGeom prst="line">
                  <a:avLst/>
                </a:prstGeom>
                <a:ln w="1905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0D8856C0-82B6-8DCB-DEF8-5BE41F865229}"/>
                    </a:ext>
                  </a:extLst>
                </p:cNvPr>
                <p:cNvGrpSpPr/>
                <p:nvPr/>
              </p:nvGrpSpPr>
              <p:grpSpPr>
                <a:xfrm>
                  <a:off x="3122454" y="4743391"/>
                  <a:ext cx="4343612" cy="250884"/>
                  <a:chOff x="3122454" y="2228791"/>
                  <a:chExt cx="4343612" cy="250884"/>
                </a:xfrm>
              </p:grpSpPr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FC341007-2879-1938-60BC-ACC22E395ABF}"/>
                      </a:ext>
                    </a:extLst>
                  </p:cNvPr>
                  <p:cNvGrpSpPr/>
                  <p:nvPr/>
                </p:nvGrpSpPr>
                <p:grpSpPr>
                  <a:xfrm>
                    <a:off x="3122454" y="2228791"/>
                    <a:ext cx="252000" cy="250884"/>
                    <a:chOff x="3161533" y="2263872"/>
                    <a:chExt cx="277200" cy="275972"/>
                  </a:xfrm>
                </p:grpSpPr>
                <p:sp>
                  <p:nvSpPr>
                    <p:cNvPr id="66" name="타원 65">
                      <a:extLst>
                        <a:ext uri="{FF2B5EF4-FFF2-40B4-BE49-F238E27FC236}">
                          <a16:creationId xmlns:a16="http://schemas.microsoft.com/office/drawing/2014/main" id="{DD9BD80A-5AB7-1EA0-6588-3BE173AD02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533" y="2263872"/>
                      <a:ext cx="277200" cy="2759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D5B745CA-1383-DAEB-026D-345263542B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38418" y="2300292"/>
                      <a:ext cx="123432" cy="2031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5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45BDC267-7F98-F72B-537A-C819D4AE397D}"/>
                      </a:ext>
                    </a:extLst>
                  </p:cNvPr>
                  <p:cNvSpPr txBox="1"/>
                  <p:nvPr/>
                </p:nvSpPr>
                <p:spPr>
                  <a:xfrm>
                    <a:off x="3474589" y="2269595"/>
                    <a:ext cx="399147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다양한 사상과 정서가 반영되어 있는 국어문화를 감상하고 향유한다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</p:grp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730D607-69CF-D812-E5A4-7C7906D5198A}"/>
              </a:ext>
            </a:extLst>
          </p:cNvPr>
          <p:cNvGrpSpPr/>
          <p:nvPr/>
        </p:nvGrpSpPr>
        <p:grpSpPr>
          <a:xfrm>
            <a:off x="301543" y="209704"/>
            <a:ext cx="4452118" cy="716668"/>
            <a:chOff x="301543" y="209704"/>
            <a:chExt cx="4452118" cy="7166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D22E97-DE13-6FE4-EDBE-ACB093DD07A4}"/>
                </a:ext>
              </a:extLst>
            </p:cNvPr>
            <p:cNvSpPr txBox="1"/>
            <p:nvPr/>
          </p:nvSpPr>
          <p:spPr>
            <a:xfrm>
              <a:off x="1087593" y="501878"/>
              <a:ext cx="366606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교과역량의 유지 및 변화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(2)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6A19E2-A733-C42E-24AE-52EF33C08A61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13F145C-149F-3390-71E4-3B3E4F57BF01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A3059C-959E-EB15-5972-6F62BE13A716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BB6E561-39D6-BC12-F132-CF160FDD2EF0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D24D0F80-9E2E-A329-7ED5-C0791D273C3A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929015C-3FBD-7A5B-686F-2DD136D1ADA4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342BB8-D49E-4598-4F5E-46C549469072}"/>
              </a:ext>
            </a:extLst>
          </p:cNvPr>
          <p:cNvGrpSpPr/>
          <p:nvPr/>
        </p:nvGrpSpPr>
        <p:grpSpPr>
          <a:xfrm>
            <a:off x="470791" y="1356537"/>
            <a:ext cx="2979584" cy="246221"/>
            <a:chOff x="492709" y="1356537"/>
            <a:chExt cx="2979584" cy="24622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4D1058-7EAF-5CD8-A94E-059ADC7CCBA9}"/>
                </a:ext>
              </a:extLst>
            </p:cNvPr>
            <p:cNvSpPr txBox="1"/>
            <p:nvPr/>
          </p:nvSpPr>
          <p:spPr>
            <a:xfrm>
              <a:off x="751997" y="1356537"/>
              <a:ext cx="27202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국어과 역량의 특징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6246590-98F9-056D-A6DE-5E44772DE2D5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EC4A7650-5287-2CA7-A17A-DABAA41553EE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50E3931C-0C0A-AFD7-78E6-262BF46030A2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136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사각형: 둥근 위쪽 모서리 35">
            <a:extLst>
              <a:ext uri="{FF2B5EF4-FFF2-40B4-BE49-F238E27FC236}">
                <a16:creationId xmlns:a16="http://schemas.microsoft.com/office/drawing/2014/main" id="{877D583E-61C5-8C25-8514-112B3A28CB46}"/>
              </a:ext>
            </a:extLst>
          </p:cNvPr>
          <p:cNvSpPr/>
          <p:nvPr/>
        </p:nvSpPr>
        <p:spPr>
          <a:xfrm>
            <a:off x="735328" y="3068257"/>
            <a:ext cx="7673344" cy="722693"/>
          </a:xfrm>
          <a:prstGeom prst="round2SameRect">
            <a:avLst>
              <a:gd name="adj1" fmla="val 7441"/>
              <a:gd name="adj2" fmla="val 0"/>
            </a:avLst>
          </a:prstGeom>
          <a:solidFill>
            <a:srgbClr val="276DB5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90DAF97D-674A-B846-4B8D-725F8CE9D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07174"/>
              </p:ext>
            </p:extLst>
          </p:nvPr>
        </p:nvGraphicFramePr>
        <p:xfrm>
          <a:off x="735328" y="3072717"/>
          <a:ext cx="7673344" cy="22227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4032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1535232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535232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535232">
                  <a:extLst>
                    <a:ext uri="{9D8B030D-6E8A-4147-A177-3AD203B41FA5}">
                      <a16:colId xmlns:a16="http://schemas.microsoft.com/office/drawing/2014/main" val="1045966758"/>
                    </a:ext>
                  </a:extLst>
                </a:gridCol>
                <a:gridCol w="1535232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0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1~2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3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자료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유형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일상의 매체 자료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인터넷의 학습 자료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뉴스 및 각종 정보 매체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자료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대중매체와 개인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인터넷 방송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광고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홍보물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제작과 공유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글과 그림으로 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발표 자료 만들기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자료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활용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복합양식 매체 자료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제작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영상 매체 자료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제작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34004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소통에 대한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흥미와 관심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 윤리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소통에 대한 성찰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소통의 권리와 책임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</a:tbl>
          </a:graphicData>
        </a:graphic>
      </p:graphicFrame>
      <p:grpSp>
        <p:nvGrpSpPr>
          <p:cNvPr id="54" name="그룹 53">
            <a:extLst>
              <a:ext uri="{FF2B5EF4-FFF2-40B4-BE49-F238E27FC236}">
                <a16:creationId xmlns:a16="http://schemas.microsoft.com/office/drawing/2014/main" id="{A5BE2739-394D-D815-8CAF-95C387414AF7}"/>
              </a:ext>
            </a:extLst>
          </p:cNvPr>
          <p:cNvGrpSpPr/>
          <p:nvPr/>
        </p:nvGrpSpPr>
        <p:grpSpPr>
          <a:xfrm>
            <a:off x="735328" y="2783602"/>
            <a:ext cx="6821892" cy="188261"/>
            <a:chOff x="671844" y="2327832"/>
            <a:chExt cx="6821892" cy="188261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E0E738EE-4025-47DC-5198-85BD5D1F91DA}"/>
                </a:ext>
              </a:extLst>
            </p:cNvPr>
            <p:cNvGrpSpPr/>
            <p:nvPr/>
          </p:nvGrpSpPr>
          <p:grpSpPr>
            <a:xfrm>
              <a:off x="671844" y="2327832"/>
              <a:ext cx="193453" cy="177176"/>
              <a:chOff x="610072" y="4007576"/>
              <a:chExt cx="183007" cy="167609"/>
            </a:xfrm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325B4D22-45D4-343E-6665-9A0E432E17F8}"/>
                  </a:ext>
                </a:extLst>
              </p:cNvPr>
              <p:cNvSpPr/>
              <p:nvPr/>
            </p:nvSpPr>
            <p:spPr>
              <a:xfrm>
                <a:off x="610072" y="4007576"/>
                <a:ext cx="167535" cy="167609"/>
              </a:xfrm>
              <a:custGeom>
                <a:avLst/>
                <a:gdLst>
                  <a:gd name="connsiteX0" fmla="*/ 2539819 w 2639988"/>
                  <a:gd name="connsiteY0" fmla="*/ 812607 h 2641162"/>
                  <a:gd name="connsiteX1" fmla="*/ 1887356 w 2639988"/>
                  <a:gd name="connsiteY1" fmla="*/ 2513295 h 2641162"/>
                  <a:gd name="connsiteX2" fmla="*/ 186667 w 2639988"/>
                  <a:gd name="connsiteY2" fmla="*/ 2000469 h 2641162"/>
                  <a:gd name="connsiteX3" fmla="*/ 526519 w 2639988"/>
                  <a:gd name="connsiteY3" fmla="*/ 263681 h 2641162"/>
                  <a:gd name="connsiteX4" fmla="*/ 2133672 w 2639988"/>
                  <a:gd name="connsiteY4" fmla="*/ 286827 h 2641162"/>
                  <a:gd name="connsiteX5" fmla="*/ 1955555 w 2639988"/>
                  <a:gd name="connsiteY5" fmla="*/ 428368 h 2641162"/>
                  <a:gd name="connsiteX6" fmla="*/ 1891356 w 2639988"/>
                  <a:gd name="connsiteY6" fmla="*/ 431416 h 2641162"/>
                  <a:gd name="connsiteX7" fmla="*/ 1232417 w 2639988"/>
                  <a:gd name="connsiteY7" fmla="*/ 265967 h 2641162"/>
                  <a:gd name="connsiteX8" fmla="*/ 422125 w 2639988"/>
                  <a:gd name="connsiteY8" fmla="*/ 762315 h 2641162"/>
                  <a:gd name="connsiteX9" fmla="*/ 263629 w 2639988"/>
                  <a:gd name="connsiteY9" fmla="*/ 1394965 h 2641162"/>
                  <a:gd name="connsiteX10" fmla="*/ 1121451 w 2639988"/>
                  <a:gd name="connsiteY10" fmla="*/ 2358990 h 2641162"/>
                  <a:gd name="connsiteX11" fmla="*/ 2353224 w 2639988"/>
                  <a:gd name="connsiteY11" fmla="*/ 1549365 h 2641162"/>
                  <a:gd name="connsiteX12" fmla="*/ 2350557 w 2639988"/>
                  <a:gd name="connsiteY12" fmla="*/ 1083974 h 2641162"/>
                  <a:gd name="connsiteX13" fmla="*/ 2367321 w 2639988"/>
                  <a:gd name="connsiteY13" fmla="*/ 1015679 h 2641162"/>
                  <a:gd name="connsiteX14" fmla="*/ 2539819 w 2639988"/>
                  <a:gd name="connsiteY14" fmla="*/ 812607 h 264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39988" h="2641162">
                    <a:moveTo>
                      <a:pt x="2539819" y="812607"/>
                    </a:moveTo>
                    <a:cubicBezTo>
                      <a:pt x="2816710" y="1504788"/>
                      <a:pt x="2488289" y="2227831"/>
                      <a:pt x="1887356" y="2513295"/>
                    </a:cubicBezTo>
                    <a:cubicBezTo>
                      <a:pt x="1272879" y="2804427"/>
                      <a:pt x="537769" y="2582761"/>
                      <a:pt x="186667" y="2000469"/>
                    </a:cubicBezTo>
                    <a:cubicBezTo>
                      <a:pt x="-161376" y="1428493"/>
                      <a:pt x="-11453" y="663255"/>
                      <a:pt x="526519" y="263681"/>
                    </a:cubicBezTo>
                    <a:cubicBezTo>
                      <a:pt x="1066396" y="-137417"/>
                      <a:pt x="1751625" y="-41786"/>
                      <a:pt x="2133672" y="286827"/>
                    </a:cubicBezTo>
                    <a:cubicBezTo>
                      <a:pt x="2074236" y="333880"/>
                      <a:pt x="2013753" y="379695"/>
                      <a:pt x="1955555" y="428368"/>
                    </a:cubicBezTo>
                    <a:cubicBezTo>
                      <a:pt x="1932695" y="447418"/>
                      <a:pt x="1916217" y="447418"/>
                      <a:pt x="1891356" y="431416"/>
                    </a:cubicBezTo>
                    <a:cubicBezTo>
                      <a:pt x="1691331" y="300257"/>
                      <a:pt x="1468827" y="243774"/>
                      <a:pt x="1232417" y="265967"/>
                    </a:cubicBezTo>
                    <a:cubicBezTo>
                      <a:pt x="883802" y="298638"/>
                      <a:pt x="611577" y="465992"/>
                      <a:pt x="422125" y="762315"/>
                    </a:cubicBezTo>
                    <a:cubicBezTo>
                      <a:pt x="300757" y="949862"/>
                      <a:pt x="245017" y="1172356"/>
                      <a:pt x="263629" y="1394965"/>
                    </a:cubicBezTo>
                    <a:cubicBezTo>
                      <a:pt x="301158" y="1899219"/>
                      <a:pt x="677014" y="2278123"/>
                      <a:pt x="1121451" y="2358990"/>
                    </a:cubicBezTo>
                    <a:cubicBezTo>
                      <a:pt x="1689998" y="2462337"/>
                      <a:pt x="2221779" y="2114579"/>
                      <a:pt x="2353224" y="1549365"/>
                    </a:cubicBezTo>
                    <a:cubicBezTo>
                      <a:pt x="2388657" y="1396156"/>
                      <a:pt x="2387799" y="1236764"/>
                      <a:pt x="2350557" y="1083974"/>
                    </a:cubicBezTo>
                    <a:cubicBezTo>
                      <a:pt x="2343032" y="1059856"/>
                      <a:pt x="2349509" y="1033587"/>
                      <a:pt x="2367321" y="1015679"/>
                    </a:cubicBezTo>
                    <a:cubicBezTo>
                      <a:pt x="2424756" y="951100"/>
                      <a:pt x="2479620" y="884044"/>
                      <a:pt x="2539819" y="812607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5C4FC280-1A0C-FBF0-47E8-095DFF7FA8CE}"/>
                  </a:ext>
                </a:extLst>
              </p:cNvPr>
              <p:cNvSpPr/>
              <p:nvPr/>
            </p:nvSpPr>
            <p:spPr>
              <a:xfrm>
                <a:off x="641290" y="4015858"/>
                <a:ext cx="151789" cy="125693"/>
              </a:xfrm>
              <a:custGeom>
                <a:avLst/>
                <a:gdLst>
                  <a:gd name="connsiteX0" fmla="*/ 781827 w 2391871"/>
                  <a:gd name="connsiteY0" fmla="*/ 1144635 h 1980659"/>
                  <a:gd name="connsiteX1" fmla="*/ 1046242 w 2391871"/>
                  <a:gd name="connsiteY1" fmla="*/ 860694 h 1980659"/>
                  <a:gd name="connsiteX2" fmla="*/ 2046367 w 2391871"/>
                  <a:gd name="connsiteY2" fmla="*/ 44973 h 1980659"/>
                  <a:gd name="connsiteX3" fmla="*/ 2378027 w 2391871"/>
                  <a:gd name="connsiteY3" fmla="*/ 83073 h 1980659"/>
                  <a:gd name="connsiteX4" fmla="*/ 2376503 w 2391871"/>
                  <a:gd name="connsiteY4" fmla="*/ 131174 h 1980659"/>
                  <a:gd name="connsiteX5" fmla="*/ 1615550 w 2391871"/>
                  <a:gd name="connsiteY5" fmla="*/ 973089 h 1980659"/>
                  <a:gd name="connsiteX6" fmla="*/ 895270 w 2391871"/>
                  <a:gd name="connsiteY6" fmla="*/ 1874821 h 1980659"/>
                  <a:gd name="connsiteX7" fmla="*/ 814117 w 2391871"/>
                  <a:gd name="connsiteY7" fmla="*/ 1961594 h 1980659"/>
                  <a:gd name="connsiteX8" fmla="*/ 745442 w 2391871"/>
                  <a:gd name="connsiteY8" fmla="*/ 1963785 h 1980659"/>
                  <a:gd name="connsiteX9" fmla="*/ 559418 w 2391871"/>
                  <a:gd name="connsiteY9" fmla="*/ 1760712 h 1980659"/>
                  <a:gd name="connsiteX10" fmla="*/ 26018 w 2391871"/>
                  <a:gd name="connsiteY10" fmla="*/ 1057957 h 1980659"/>
                  <a:gd name="connsiteX11" fmla="*/ 51069 w 2391871"/>
                  <a:gd name="connsiteY11" fmla="*/ 947086 h 1980659"/>
                  <a:gd name="connsiteX12" fmla="*/ 670766 w 2391871"/>
                  <a:gd name="connsiteY12" fmla="*/ 1031001 h 1980659"/>
                  <a:gd name="connsiteX13" fmla="*/ 781827 w 2391871"/>
                  <a:gd name="connsiteY13" fmla="*/ 1144635 h 1980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91871" h="1980659">
                    <a:moveTo>
                      <a:pt x="781827" y="1144635"/>
                    </a:moveTo>
                    <a:cubicBezTo>
                      <a:pt x="866790" y="1043479"/>
                      <a:pt x="955183" y="950801"/>
                      <a:pt x="1046242" y="860694"/>
                    </a:cubicBezTo>
                    <a:cubicBezTo>
                      <a:pt x="1353423" y="556751"/>
                      <a:pt x="1692322" y="291671"/>
                      <a:pt x="2046367" y="44973"/>
                    </a:cubicBezTo>
                    <a:cubicBezTo>
                      <a:pt x="2152094" y="-28750"/>
                      <a:pt x="2298302" y="-9510"/>
                      <a:pt x="2378027" y="83073"/>
                    </a:cubicBezTo>
                    <a:cubicBezTo>
                      <a:pt x="2393457" y="101075"/>
                      <a:pt x="2397935" y="111648"/>
                      <a:pt x="2376503" y="131174"/>
                    </a:cubicBezTo>
                    <a:cubicBezTo>
                      <a:pt x="2094182" y="385778"/>
                      <a:pt x="1853961" y="678862"/>
                      <a:pt x="1615550" y="973089"/>
                    </a:cubicBezTo>
                    <a:cubicBezTo>
                      <a:pt x="1373234" y="1271889"/>
                      <a:pt x="1135586" y="1574498"/>
                      <a:pt x="895270" y="1874821"/>
                    </a:cubicBezTo>
                    <a:cubicBezTo>
                      <a:pt x="870600" y="1905682"/>
                      <a:pt x="840406" y="1931971"/>
                      <a:pt x="814117" y="1961594"/>
                    </a:cubicBezTo>
                    <a:cubicBezTo>
                      <a:pt x="791162" y="1987502"/>
                      <a:pt x="770778" y="1985311"/>
                      <a:pt x="745442" y="1963785"/>
                    </a:cubicBezTo>
                    <a:cubicBezTo>
                      <a:pt x="674862" y="1903777"/>
                      <a:pt x="617521" y="1831768"/>
                      <a:pt x="559418" y="1760712"/>
                    </a:cubicBezTo>
                    <a:cubicBezTo>
                      <a:pt x="372824" y="1533064"/>
                      <a:pt x="199278" y="1295511"/>
                      <a:pt x="26018" y="1057957"/>
                    </a:cubicBezTo>
                    <a:cubicBezTo>
                      <a:pt x="-15034" y="1001664"/>
                      <a:pt x="-10557" y="982519"/>
                      <a:pt x="51069" y="947086"/>
                    </a:cubicBezTo>
                    <a:cubicBezTo>
                      <a:pt x="252332" y="831167"/>
                      <a:pt x="499887" y="864504"/>
                      <a:pt x="670766" y="1031001"/>
                    </a:cubicBezTo>
                    <a:cubicBezTo>
                      <a:pt x="707627" y="1067863"/>
                      <a:pt x="743632" y="1105772"/>
                      <a:pt x="781827" y="1144635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0495F1B-83DA-80E2-4D18-D9943367868A}"/>
                </a:ext>
              </a:extLst>
            </p:cNvPr>
            <p:cNvSpPr txBox="1"/>
            <p:nvPr/>
          </p:nvSpPr>
          <p:spPr>
            <a:xfrm>
              <a:off x="906996" y="2331427"/>
              <a:ext cx="658674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‘초등학교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1~2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학년’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~’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고등학교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공통국어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1·2)’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까지 매체 영역에 해당하는 성취기준의 개수는 총 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19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개임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E8F132B-BD1C-FE15-F842-F8CC4E1C8834}"/>
              </a:ext>
            </a:extLst>
          </p:cNvPr>
          <p:cNvGrpSpPr/>
          <p:nvPr/>
        </p:nvGrpSpPr>
        <p:grpSpPr>
          <a:xfrm>
            <a:off x="735328" y="5977043"/>
            <a:ext cx="5315069" cy="188261"/>
            <a:chOff x="671844" y="2327832"/>
            <a:chExt cx="5315069" cy="188261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BA3ECBD7-9DC7-CF70-C384-ABA2923B0ABA}"/>
                </a:ext>
              </a:extLst>
            </p:cNvPr>
            <p:cNvGrpSpPr/>
            <p:nvPr/>
          </p:nvGrpSpPr>
          <p:grpSpPr>
            <a:xfrm>
              <a:off x="671844" y="2327832"/>
              <a:ext cx="193453" cy="177176"/>
              <a:chOff x="610072" y="4007576"/>
              <a:chExt cx="183007" cy="167609"/>
            </a:xfrm>
          </p:grpSpPr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2EF52466-0EAC-2A09-48E8-A619DCF84133}"/>
                  </a:ext>
                </a:extLst>
              </p:cNvPr>
              <p:cNvSpPr/>
              <p:nvPr/>
            </p:nvSpPr>
            <p:spPr>
              <a:xfrm>
                <a:off x="610072" y="4007576"/>
                <a:ext cx="167535" cy="167609"/>
              </a:xfrm>
              <a:custGeom>
                <a:avLst/>
                <a:gdLst>
                  <a:gd name="connsiteX0" fmla="*/ 2539819 w 2639988"/>
                  <a:gd name="connsiteY0" fmla="*/ 812607 h 2641162"/>
                  <a:gd name="connsiteX1" fmla="*/ 1887356 w 2639988"/>
                  <a:gd name="connsiteY1" fmla="*/ 2513295 h 2641162"/>
                  <a:gd name="connsiteX2" fmla="*/ 186667 w 2639988"/>
                  <a:gd name="connsiteY2" fmla="*/ 2000469 h 2641162"/>
                  <a:gd name="connsiteX3" fmla="*/ 526519 w 2639988"/>
                  <a:gd name="connsiteY3" fmla="*/ 263681 h 2641162"/>
                  <a:gd name="connsiteX4" fmla="*/ 2133672 w 2639988"/>
                  <a:gd name="connsiteY4" fmla="*/ 286827 h 2641162"/>
                  <a:gd name="connsiteX5" fmla="*/ 1955555 w 2639988"/>
                  <a:gd name="connsiteY5" fmla="*/ 428368 h 2641162"/>
                  <a:gd name="connsiteX6" fmla="*/ 1891356 w 2639988"/>
                  <a:gd name="connsiteY6" fmla="*/ 431416 h 2641162"/>
                  <a:gd name="connsiteX7" fmla="*/ 1232417 w 2639988"/>
                  <a:gd name="connsiteY7" fmla="*/ 265967 h 2641162"/>
                  <a:gd name="connsiteX8" fmla="*/ 422125 w 2639988"/>
                  <a:gd name="connsiteY8" fmla="*/ 762315 h 2641162"/>
                  <a:gd name="connsiteX9" fmla="*/ 263629 w 2639988"/>
                  <a:gd name="connsiteY9" fmla="*/ 1394965 h 2641162"/>
                  <a:gd name="connsiteX10" fmla="*/ 1121451 w 2639988"/>
                  <a:gd name="connsiteY10" fmla="*/ 2358990 h 2641162"/>
                  <a:gd name="connsiteX11" fmla="*/ 2353224 w 2639988"/>
                  <a:gd name="connsiteY11" fmla="*/ 1549365 h 2641162"/>
                  <a:gd name="connsiteX12" fmla="*/ 2350557 w 2639988"/>
                  <a:gd name="connsiteY12" fmla="*/ 1083974 h 2641162"/>
                  <a:gd name="connsiteX13" fmla="*/ 2367321 w 2639988"/>
                  <a:gd name="connsiteY13" fmla="*/ 1015679 h 2641162"/>
                  <a:gd name="connsiteX14" fmla="*/ 2539819 w 2639988"/>
                  <a:gd name="connsiteY14" fmla="*/ 812607 h 264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39988" h="2641162">
                    <a:moveTo>
                      <a:pt x="2539819" y="812607"/>
                    </a:moveTo>
                    <a:cubicBezTo>
                      <a:pt x="2816710" y="1504788"/>
                      <a:pt x="2488289" y="2227831"/>
                      <a:pt x="1887356" y="2513295"/>
                    </a:cubicBezTo>
                    <a:cubicBezTo>
                      <a:pt x="1272879" y="2804427"/>
                      <a:pt x="537769" y="2582761"/>
                      <a:pt x="186667" y="2000469"/>
                    </a:cubicBezTo>
                    <a:cubicBezTo>
                      <a:pt x="-161376" y="1428493"/>
                      <a:pt x="-11453" y="663255"/>
                      <a:pt x="526519" y="263681"/>
                    </a:cubicBezTo>
                    <a:cubicBezTo>
                      <a:pt x="1066396" y="-137417"/>
                      <a:pt x="1751625" y="-41786"/>
                      <a:pt x="2133672" y="286827"/>
                    </a:cubicBezTo>
                    <a:cubicBezTo>
                      <a:pt x="2074236" y="333880"/>
                      <a:pt x="2013753" y="379695"/>
                      <a:pt x="1955555" y="428368"/>
                    </a:cubicBezTo>
                    <a:cubicBezTo>
                      <a:pt x="1932695" y="447418"/>
                      <a:pt x="1916217" y="447418"/>
                      <a:pt x="1891356" y="431416"/>
                    </a:cubicBezTo>
                    <a:cubicBezTo>
                      <a:pt x="1691331" y="300257"/>
                      <a:pt x="1468827" y="243774"/>
                      <a:pt x="1232417" y="265967"/>
                    </a:cubicBezTo>
                    <a:cubicBezTo>
                      <a:pt x="883802" y="298638"/>
                      <a:pt x="611577" y="465992"/>
                      <a:pt x="422125" y="762315"/>
                    </a:cubicBezTo>
                    <a:cubicBezTo>
                      <a:pt x="300757" y="949862"/>
                      <a:pt x="245017" y="1172356"/>
                      <a:pt x="263629" y="1394965"/>
                    </a:cubicBezTo>
                    <a:cubicBezTo>
                      <a:pt x="301158" y="1899219"/>
                      <a:pt x="677014" y="2278123"/>
                      <a:pt x="1121451" y="2358990"/>
                    </a:cubicBezTo>
                    <a:cubicBezTo>
                      <a:pt x="1689998" y="2462337"/>
                      <a:pt x="2221779" y="2114579"/>
                      <a:pt x="2353224" y="1549365"/>
                    </a:cubicBezTo>
                    <a:cubicBezTo>
                      <a:pt x="2388657" y="1396156"/>
                      <a:pt x="2387799" y="1236764"/>
                      <a:pt x="2350557" y="1083974"/>
                    </a:cubicBezTo>
                    <a:cubicBezTo>
                      <a:pt x="2343032" y="1059856"/>
                      <a:pt x="2349509" y="1033587"/>
                      <a:pt x="2367321" y="1015679"/>
                    </a:cubicBezTo>
                    <a:cubicBezTo>
                      <a:pt x="2424756" y="951100"/>
                      <a:pt x="2479620" y="884044"/>
                      <a:pt x="2539819" y="812607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5C3AA9E9-18B6-8440-89A6-9E2E9E531401}"/>
                  </a:ext>
                </a:extLst>
              </p:cNvPr>
              <p:cNvSpPr/>
              <p:nvPr/>
            </p:nvSpPr>
            <p:spPr>
              <a:xfrm>
                <a:off x="641290" y="4015858"/>
                <a:ext cx="151789" cy="125693"/>
              </a:xfrm>
              <a:custGeom>
                <a:avLst/>
                <a:gdLst>
                  <a:gd name="connsiteX0" fmla="*/ 781827 w 2391871"/>
                  <a:gd name="connsiteY0" fmla="*/ 1144635 h 1980659"/>
                  <a:gd name="connsiteX1" fmla="*/ 1046242 w 2391871"/>
                  <a:gd name="connsiteY1" fmla="*/ 860694 h 1980659"/>
                  <a:gd name="connsiteX2" fmla="*/ 2046367 w 2391871"/>
                  <a:gd name="connsiteY2" fmla="*/ 44973 h 1980659"/>
                  <a:gd name="connsiteX3" fmla="*/ 2378027 w 2391871"/>
                  <a:gd name="connsiteY3" fmla="*/ 83073 h 1980659"/>
                  <a:gd name="connsiteX4" fmla="*/ 2376503 w 2391871"/>
                  <a:gd name="connsiteY4" fmla="*/ 131174 h 1980659"/>
                  <a:gd name="connsiteX5" fmla="*/ 1615550 w 2391871"/>
                  <a:gd name="connsiteY5" fmla="*/ 973089 h 1980659"/>
                  <a:gd name="connsiteX6" fmla="*/ 895270 w 2391871"/>
                  <a:gd name="connsiteY6" fmla="*/ 1874821 h 1980659"/>
                  <a:gd name="connsiteX7" fmla="*/ 814117 w 2391871"/>
                  <a:gd name="connsiteY7" fmla="*/ 1961594 h 1980659"/>
                  <a:gd name="connsiteX8" fmla="*/ 745442 w 2391871"/>
                  <a:gd name="connsiteY8" fmla="*/ 1963785 h 1980659"/>
                  <a:gd name="connsiteX9" fmla="*/ 559418 w 2391871"/>
                  <a:gd name="connsiteY9" fmla="*/ 1760712 h 1980659"/>
                  <a:gd name="connsiteX10" fmla="*/ 26018 w 2391871"/>
                  <a:gd name="connsiteY10" fmla="*/ 1057957 h 1980659"/>
                  <a:gd name="connsiteX11" fmla="*/ 51069 w 2391871"/>
                  <a:gd name="connsiteY11" fmla="*/ 947086 h 1980659"/>
                  <a:gd name="connsiteX12" fmla="*/ 670766 w 2391871"/>
                  <a:gd name="connsiteY12" fmla="*/ 1031001 h 1980659"/>
                  <a:gd name="connsiteX13" fmla="*/ 781827 w 2391871"/>
                  <a:gd name="connsiteY13" fmla="*/ 1144635 h 1980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91871" h="1980659">
                    <a:moveTo>
                      <a:pt x="781827" y="1144635"/>
                    </a:moveTo>
                    <a:cubicBezTo>
                      <a:pt x="866790" y="1043479"/>
                      <a:pt x="955183" y="950801"/>
                      <a:pt x="1046242" y="860694"/>
                    </a:cubicBezTo>
                    <a:cubicBezTo>
                      <a:pt x="1353423" y="556751"/>
                      <a:pt x="1692322" y="291671"/>
                      <a:pt x="2046367" y="44973"/>
                    </a:cubicBezTo>
                    <a:cubicBezTo>
                      <a:pt x="2152094" y="-28750"/>
                      <a:pt x="2298302" y="-9510"/>
                      <a:pt x="2378027" y="83073"/>
                    </a:cubicBezTo>
                    <a:cubicBezTo>
                      <a:pt x="2393457" y="101075"/>
                      <a:pt x="2397935" y="111648"/>
                      <a:pt x="2376503" y="131174"/>
                    </a:cubicBezTo>
                    <a:cubicBezTo>
                      <a:pt x="2094182" y="385778"/>
                      <a:pt x="1853961" y="678862"/>
                      <a:pt x="1615550" y="973089"/>
                    </a:cubicBezTo>
                    <a:cubicBezTo>
                      <a:pt x="1373234" y="1271889"/>
                      <a:pt x="1135586" y="1574498"/>
                      <a:pt x="895270" y="1874821"/>
                    </a:cubicBezTo>
                    <a:cubicBezTo>
                      <a:pt x="870600" y="1905682"/>
                      <a:pt x="840406" y="1931971"/>
                      <a:pt x="814117" y="1961594"/>
                    </a:cubicBezTo>
                    <a:cubicBezTo>
                      <a:pt x="791162" y="1987502"/>
                      <a:pt x="770778" y="1985311"/>
                      <a:pt x="745442" y="1963785"/>
                    </a:cubicBezTo>
                    <a:cubicBezTo>
                      <a:pt x="674862" y="1903777"/>
                      <a:pt x="617521" y="1831768"/>
                      <a:pt x="559418" y="1760712"/>
                    </a:cubicBezTo>
                    <a:cubicBezTo>
                      <a:pt x="372824" y="1533064"/>
                      <a:pt x="199278" y="1295511"/>
                      <a:pt x="26018" y="1057957"/>
                    </a:cubicBezTo>
                    <a:cubicBezTo>
                      <a:pt x="-15034" y="1001664"/>
                      <a:pt x="-10557" y="982519"/>
                      <a:pt x="51069" y="947086"/>
                    </a:cubicBezTo>
                    <a:cubicBezTo>
                      <a:pt x="252332" y="831167"/>
                      <a:pt x="499887" y="864504"/>
                      <a:pt x="670766" y="1031001"/>
                    </a:cubicBezTo>
                    <a:cubicBezTo>
                      <a:pt x="707627" y="1067863"/>
                      <a:pt x="743632" y="1105772"/>
                      <a:pt x="781827" y="1144635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D3ABC04-37F7-0294-6DE4-C3466EE0BF13}"/>
                </a:ext>
              </a:extLst>
            </p:cNvPr>
            <p:cNvSpPr txBox="1"/>
            <p:nvPr/>
          </p:nvSpPr>
          <p:spPr>
            <a:xfrm>
              <a:off x="906996" y="2331427"/>
              <a:ext cx="507991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문학과 영상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고등학교 진로 선택 과목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),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매체 의사소통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고등학교 융합 선택 과목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)</a:t>
              </a:r>
              <a:endPara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8B34858-2BDC-3393-9ACD-201C32EC5904}"/>
              </a:ext>
            </a:extLst>
          </p:cNvPr>
          <p:cNvGrpSpPr/>
          <p:nvPr/>
        </p:nvGrpSpPr>
        <p:grpSpPr>
          <a:xfrm>
            <a:off x="735328" y="1699530"/>
            <a:ext cx="3197501" cy="464486"/>
            <a:chOff x="735328" y="1699530"/>
            <a:chExt cx="3197501" cy="464486"/>
          </a:xfrm>
        </p:grpSpPr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87BB0324-7C4C-697C-99D7-3B3F5893E917}"/>
                </a:ext>
              </a:extLst>
            </p:cNvPr>
            <p:cNvGrpSpPr/>
            <p:nvPr/>
          </p:nvGrpSpPr>
          <p:grpSpPr>
            <a:xfrm>
              <a:off x="735328" y="1699530"/>
              <a:ext cx="2761485" cy="188261"/>
              <a:chOff x="671844" y="2327832"/>
              <a:chExt cx="2761485" cy="188261"/>
            </a:xfrm>
          </p:grpSpPr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D943F413-BFAF-D8D5-98B6-E9B2A53E7C95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147" name="자유형: 도형 146">
                  <a:extLst>
                    <a:ext uri="{FF2B5EF4-FFF2-40B4-BE49-F238E27FC236}">
                      <a16:creationId xmlns:a16="http://schemas.microsoft.com/office/drawing/2014/main" id="{8BBFF324-BCCA-A4F6-AD42-150C0D03B4EB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48" name="자유형: 도형 147">
                  <a:extLst>
                    <a:ext uri="{FF2B5EF4-FFF2-40B4-BE49-F238E27FC236}">
                      <a16:creationId xmlns:a16="http://schemas.microsoft.com/office/drawing/2014/main" id="{64957789-7508-0AC9-3078-75BB781E0C99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90E0FB00-165E-383D-6D8A-0BD45A44B8CE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25263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미래 사회 대응을 위한 디지털 소양 강화</a:t>
                </a:r>
              </a:p>
            </p:txBody>
          </p: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982EC8CB-8A24-8A62-63EB-43B8700A7A3D}"/>
                </a:ext>
              </a:extLst>
            </p:cNvPr>
            <p:cNvGrpSpPr/>
            <p:nvPr/>
          </p:nvGrpSpPr>
          <p:grpSpPr>
            <a:xfrm>
              <a:off x="735328" y="1975755"/>
              <a:ext cx="3197501" cy="188261"/>
              <a:chOff x="671844" y="2327832"/>
              <a:chExt cx="3197501" cy="188261"/>
            </a:xfrm>
          </p:grpSpPr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D8630BC4-635E-03F6-8BE1-DA85A396311B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152" name="자유형: 도형 151">
                  <a:extLst>
                    <a:ext uri="{FF2B5EF4-FFF2-40B4-BE49-F238E27FC236}">
                      <a16:creationId xmlns:a16="http://schemas.microsoft.com/office/drawing/2014/main" id="{01D82CB4-6281-521C-8FC7-7DCD553B4CD0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7AB4A404-5BE8-51C3-0373-1617B227BDDA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431362A-1D58-0B85-92ED-72CEC9C15210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296234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 다매체 시대로 변화한 언어 환경을 고려</a:t>
                </a: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B947DE4-B7E0-EB20-79B4-0302846AC5F8}"/>
              </a:ext>
            </a:extLst>
          </p:cNvPr>
          <p:cNvGrpSpPr/>
          <p:nvPr/>
        </p:nvGrpSpPr>
        <p:grpSpPr>
          <a:xfrm>
            <a:off x="290322" y="209704"/>
            <a:ext cx="3530573" cy="716668"/>
            <a:chOff x="290322" y="209704"/>
            <a:chExt cx="3530573" cy="7166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C70681-944E-56ED-192C-B9B04F73FA5A}"/>
                </a:ext>
              </a:extLst>
            </p:cNvPr>
            <p:cNvSpPr txBox="1"/>
            <p:nvPr/>
          </p:nvSpPr>
          <p:spPr>
            <a:xfrm>
              <a:off x="1087593" y="501878"/>
              <a:ext cx="217367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 영역의 신설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3051B6-E887-7096-8B68-502B33E26A71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96BF8D05-9747-37F0-4AB6-225759BF2649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C67666-E9F8-C688-8F86-5959A466E716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A06DA76B-40B6-4975-8CD0-34A396A0E605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6A28F085-DE20-D555-B485-E23A6A8648B5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628C647-1CB9-3B60-85A6-BF917BCDA31C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7C0FAE0-E35C-6003-BBF3-D41DC44FB240}"/>
              </a:ext>
            </a:extLst>
          </p:cNvPr>
          <p:cNvGrpSpPr/>
          <p:nvPr/>
        </p:nvGrpSpPr>
        <p:grpSpPr>
          <a:xfrm>
            <a:off x="470791" y="1356537"/>
            <a:ext cx="2622114" cy="246221"/>
            <a:chOff x="492709" y="1356537"/>
            <a:chExt cx="2622114" cy="24622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AFC71E-3D7F-1643-CB48-E6735C435EE0}"/>
                </a:ext>
              </a:extLst>
            </p:cNvPr>
            <p:cNvSpPr txBox="1"/>
            <p:nvPr/>
          </p:nvSpPr>
          <p:spPr>
            <a:xfrm>
              <a:off x="751997" y="1356537"/>
              <a:ext cx="236282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 영역 신설 배경 및 취지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6A64E90-DF4A-D45F-D92C-0D460DD864A8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A7AA2A59-2BCD-AF1A-5A8D-6DDA3C98AFD4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1B51F0D3-070C-9E62-93BE-08FF51FB747F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76DBA81-5793-604A-36F5-2DCCF3BFA8B8}"/>
              </a:ext>
            </a:extLst>
          </p:cNvPr>
          <p:cNvGrpSpPr/>
          <p:nvPr/>
        </p:nvGrpSpPr>
        <p:grpSpPr>
          <a:xfrm>
            <a:off x="470791" y="2429193"/>
            <a:ext cx="6985488" cy="276999"/>
            <a:chOff x="492709" y="1341148"/>
            <a:chExt cx="6985488" cy="27699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2F1BF3-4ABD-A4A9-1FA5-1EE2B2987246}"/>
                </a:ext>
              </a:extLst>
            </p:cNvPr>
            <p:cNvSpPr txBox="1"/>
            <p:nvPr/>
          </p:nvSpPr>
          <p:spPr>
            <a:xfrm>
              <a:off x="751997" y="1341148"/>
              <a:ext cx="672620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 관련 교육 내용 차별화 제시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초등 단계부터 체계적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종합적 내용 구성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  <a:endParaRPr lang="ko-KR" altLang="en-US" sz="1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0E70AC41-E761-AEEC-0D3F-6E7D4DBF1EC2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3FA65E42-7E26-750C-360D-6DD259832EC6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95646C4-234A-7E04-0AA0-1066EFA0C38D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0612E56-61A8-BF69-0B13-178FEFB8A908}"/>
              </a:ext>
            </a:extLst>
          </p:cNvPr>
          <p:cNvGrpSpPr/>
          <p:nvPr/>
        </p:nvGrpSpPr>
        <p:grpSpPr>
          <a:xfrm>
            <a:off x="470791" y="5653412"/>
            <a:ext cx="5557213" cy="246221"/>
            <a:chOff x="492709" y="1356537"/>
            <a:chExt cx="5557213" cy="2462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B92C13-4D72-759F-4F0D-0138B61A559E}"/>
                </a:ext>
              </a:extLst>
            </p:cNvPr>
            <p:cNvSpPr txBox="1"/>
            <p:nvPr/>
          </p:nvSpPr>
          <p:spPr>
            <a:xfrm>
              <a:off x="751997" y="1356537"/>
              <a:ext cx="529792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 관련 선택 과목 신설을 통한 국어과 중심의 매체 교육 구현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DAEC86A-9FBD-1C99-E2F3-06BB9681E771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CD583D62-5A61-32BE-93FA-49A832CB86FF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0EF1B9F9-248D-BE2C-60A3-D98D1B91DBAB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88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2C4BD256-CD20-FCFB-D7EB-7AEB1DD42FEB}"/>
              </a:ext>
            </a:extLst>
          </p:cNvPr>
          <p:cNvGrpSpPr/>
          <p:nvPr/>
        </p:nvGrpSpPr>
        <p:grpSpPr>
          <a:xfrm>
            <a:off x="456535" y="1335811"/>
            <a:ext cx="8219152" cy="382005"/>
            <a:chOff x="456535" y="1335811"/>
            <a:chExt cx="8219152" cy="382005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B6C32B42-991A-097F-9427-53EDDEC14550}"/>
                </a:ext>
              </a:extLst>
            </p:cNvPr>
            <p:cNvGrpSpPr/>
            <p:nvPr/>
          </p:nvGrpSpPr>
          <p:grpSpPr>
            <a:xfrm>
              <a:off x="800450" y="1358717"/>
              <a:ext cx="7875237" cy="336190"/>
              <a:chOff x="800450" y="1358717"/>
              <a:chExt cx="7875237" cy="336190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2975FE94-23AD-FF25-AB11-9D5D5D87E027}"/>
                  </a:ext>
                </a:extLst>
              </p:cNvPr>
              <p:cNvSpPr/>
              <p:nvPr/>
            </p:nvSpPr>
            <p:spPr>
              <a:xfrm rot="10800000" flipH="1">
                <a:off x="800450" y="1358717"/>
                <a:ext cx="7875237" cy="336190"/>
              </a:xfrm>
              <a:custGeom>
                <a:avLst/>
                <a:gdLst>
                  <a:gd name="connsiteX0" fmla="*/ 7707141 w 7875237"/>
                  <a:gd name="connsiteY0" fmla="*/ 336190 h 336190"/>
                  <a:gd name="connsiteX1" fmla="*/ 7875236 w 7875237"/>
                  <a:gd name="connsiteY1" fmla="*/ 168095 h 336190"/>
                  <a:gd name="connsiteX2" fmla="*/ 7875237 w 7875237"/>
                  <a:gd name="connsiteY2" fmla="*/ 168095 h 336190"/>
                  <a:gd name="connsiteX3" fmla="*/ 7707142 w 7875237"/>
                  <a:gd name="connsiteY3" fmla="*/ 0 h 336190"/>
                  <a:gd name="connsiteX4" fmla="*/ 3 w 7875237"/>
                  <a:gd name="connsiteY4" fmla="*/ 0 h 336190"/>
                  <a:gd name="connsiteX5" fmla="*/ 12924 w 7875237"/>
                  <a:gd name="connsiteY5" fmla="*/ 11048 h 336190"/>
                  <a:gd name="connsiteX6" fmla="*/ 75699 w 7875237"/>
                  <a:gd name="connsiteY6" fmla="*/ 168093 h 336190"/>
                  <a:gd name="connsiteX7" fmla="*/ 12924 w 7875237"/>
                  <a:gd name="connsiteY7" fmla="*/ 325139 h 336190"/>
                  <a:gd name="connsiteX8" fmla="*/ 0 w 7875237"/>
                  <a:gd name="connsiteY8" fmla="*/ 336189 h 336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75237" h="336190">
                    <a:moveTo>
                      <a:pt x="7707141" y="336190"/>
                    </a:moveTo>
                    <a:cubicBezTo>
                      <a:pt x="7799977" y="336190"/>
                      <a:pt x="7875236" y="260931"/>
                      <a:pt x="7875236" y="168095"/>
                    </a:cubicBezTo>
                    <a:lnTo>
                      <a:pt x="7875237" y="168095"/>
                    </a:lnTo>
                    <a:cubicBezTo>
                      <a:pt x="7875237" y="75259"/>
                      <a:pt x="7799978" y="0"/>
                      <a:pt x="7707142" y="0"/>
                    </a:cubicBezTo>
                    <a:lnTo>
                      <a:pt x="3" y="0"/>
                    </a:lnTo>
                    <a:lnTo>
                      <a:pt x="12924" y="11048"/>
                    </a:lnTo>
                    <a:cubicBezTo>
                      <a:pt x="51710" y="51239"/>
                      <a:pt x="75699" y="106763"/>
                      <a:pt x="75699" y="168093"/>
                    </a:cubicBezTo>
                    <a:cubicBezTo>
                      <a:pt x="75699" y="229423"/>
                      <a:pt x="51710" y="284947"/>
                      <a:pt x="12924" y="325139"/>
                    </a:cubicBezTo>
                    <a:lnTo>
                      <a:pt x="0" y="336189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360F1EE-D785-359E-2322-D3A7BF4224A9}"/>
                  </a:ext>
                </a:extLst>
              </p:cNvPr>
              <p:cNvSpPr txBox="1"/>
              <p:nvPr/>
            </p:nvSpPr>
            <p:spPr>
              <a:xfrm>
                <a:off x="949748" y="1403702"/>
                <a:ext cx="14394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공통 과목의 설정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868A7E7F-B7A0-963A-1546-2437D9F83482}"/>
                </a:ext>
              </a:extLst>
            </p:cNvPr>
            <p:cNvGrpSpPr/>
            <p:nvPr/>
          </p:nvGrpSpPr>
          <p:grpSpPr>
            <a:xfrm>
              <a:off x="456535" y="1335811"/>
              <a:ext cx="382005" cy="382005"/>
              <a:chOff x="456535" y="1335811"/>
              <a:chExt cx="382005" cy="382005"/>
            </a:xfrm>
          </p:grpSpPr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DB5CEC12-3555-3FE8-96DF-9C2D4AA7DBD6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867624-AF1B-C6FA-5A0A-3057BEC8960E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B752453-ED17-0D4A-F1C8-6AF085F12DD6}"/>
              </a:ext>
            </a:extLst>
          </p:cNvPr>
          <p:cNvGrpSpPr/>
          <p:nvPr/>
        </p:nvGrpSpPr>
        <p:grpSpPr>
          <a:xfrm>
            <a:off x="949748" y="1792682"/>
            <a:ext cx="4438505" cy="215444"/>
            <a:chOff x="465218" y="1938900"/>
            <a:chExt cx="4438505" cy="21544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A8B29F-8527-6383-1C1A-1680873AB848}"/>
                </a:ext>
              </a:extLst>
            </p:cNvPr>
            <p:cNvSpPr txBox="1"/>
            <p:nvPr/>
          </p:nvSpPr>
          <p:spPr>
            <a:xfrm>
              <a:off x="724694" y="1938900"/>
              <a:ext cx="417902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기초 소양 및 기본 학력 함양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학문의 기본 이해 관련 과목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76C0EEA-1C33-4A9A-B0DF-2CA5D59FD9C0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004E21D4-A2FD-A72E-6BC9-42CEABFD91A1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2ADEF2E9-06D6-CA68-8527-3780ECF70A2D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8B783243-62DD-EB30-8821-2FCD2687D39C}"/>
              </a:ext>
            </a:extLst>
          </p:cNvPr>
          <p:cNvGrpSpPr/>
          <p:nvPr/>
        </p:nvGrpSpPr>
        <p:grpSpPr>
          <a:xfrm>
            <a:off x="456535" y="2414938"/>
            <a:ext cx="8219152" cy="382005"/>
            <a:chOff x="456535" y="1335811"/>
            <a:chExt cx="8219152" cy="382005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507B20D-C4DE-D893-486C-6A45CACCB4A5}"/>
                </a:ext>
              </a:extLst>
            </p:cNvPr>
            <p:cNvGrpSpPr/>
            <p:nvPr/>
          </p:nvGrpSpPr>
          <p:grpSpPr>
            <a:xfrm>
              <a:off x="800450" y="1358717"/>
              <a:ext cx="7875237" cy="336190"/>
              <a:chOff x="800450" y="1358717"/>
              <a:chExt cx="7875237" cy="336190"/>
            </a:xfrm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59B242AE-E7E3-3FF4-9981-23CEE18308AA}"/>
                  </a:ext>
                </a:extLst>
              </p:cNvPr>
              <p:cNvSpPr/>
              <p:nvPr/>
            </p:nvSpPr>
            <p:spPr>
              <a:xfrm rot="10800000" flipH="1">
                <a:off x="800450" y="1358717"/>
                <a:ext cx="7875237" cy="336190"/>
              </a:xfrm>
              <a:custGeom>
                <a:avLst/>
                <a:gdLst>
                  <a:gd name="connsiteX0" fmla="*/ 7707141 w 7875237"/>
                  <a:gd name="connsiteY0" fmla="*/ 336190 h 336190"/>
                  <a:gd name="connsiteX1" fmla="*/ 7875236 w 7875237"/>
                  <a:gd name="connsiteY1" fmla="*/ 168095 h 336190"/>
                  <a:gd name="connsiteX2" fmla="*/ 7875237 w 7875237"/>
                  <a:gd name="connsiteY2" fmla="*/ 168095 h 336190"/>
                  <a:gd name="connsiteX3" fmla="*/ 7707142 w 7875237"/>
                  <a:gd name="connsiteY3" fmla="*/ 0 h 336190"/>
                  <a:gd name="connsiteX4" fmla="*/ 3 w 7875237"/>
                  <a:gd name="connsiteY4" fmla="*/ 0 h 336190"/>
                  <a:gd name="connsiteX5" fmla="*/ 12924 w 7875237"/>
                  <a:gd name="connsiteY5" fmla="*/ 11048 h 336190"/>
                  <a:gd name="connsiteX6" fmla="*/ 75699 w 7875237"/>
                  <a:gd name="connsiteY6" fmla="*/ 168093 h 336190"/>
                  <a:gd name="connsiteX7" fmla="*/ 12924 w 7875237"/>
                  <a:gd name="connsiteY7" fmla="*/ 325139 h 336190"/>
                  <a:gd name="connsiteX8" fmla="*/ 0 w 7875237"/>
                  <a:gd name="connsiteY8" fmla="*/ 336189 h 336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75237" h="336190">
                    <a:moveTo>
                      <a:pt x="7707141" y="336190"/>
                    </a:moveTo>
                    <a:cubicBezTo>
                      <a:pt x="7799977" y="336190"/>
                      <a:pt x="7875236" y="260931"/>
                      <a:pt x="7875236" y="168095"/>
                    </a:cubicBezTo>
                    <a:lnTo>
                      <a:pt x="7875237" y="168095"/>
                    </a:lnTo>
                    <a:cubicBezTo>
                      <a:pt x="7875237" y="75259"/>
                      <a:pt x="7799978" y="0"/>
                      <a:pt x="7707142" y="0"/>
                    </a:cubicBezTo>
                    <a:lnTo>
                      <a:pt x="3" y="0"/>
                    </a:lnTo>
                    <a:lnTo>
                      <a:pt x="12924" y="11048"/>
                    </a:lnTo>
                    <a:cubicBezTo>
                      <a:pt x="51710" y="51239"/>
                      <a:pt x="75699" y="106763"/>
                      <a:pt x="75699" y="168093"/>
                    </a:cubicBezTo>
                    <a:cubicBezTo>
                      <a:pt x="75699" y="229423"/>
                      <a:pt x="51710" y="284947"/>
                      <a:pt x="12924" y="325139"/>
                    </a:cubicBezTo>
                    <a:lnTo>
                      <a:pt x="0" y="336189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8C7B71C-382B-A603-3858-24C26064BDAE}"/>
                  </a:ext>
                </a:extLst>
              </p:cNvPr>
              <p:cNvSpPr txBox="1"/>
              <p:nvPr/>
            </p:nvSpPr>
            <p:spPr>
              <a:xfrm>
                <a:off x="949748" y="1403702"/>
                <a:ext cx="14443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선택 과목의 설정</a:t>
                </a: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EC4FE005-E266-79A4-A516-435013EF0839}"/>
                </a:ext>
              </a:extLst>
            </p:cNvPr>
            <p:cNvGrpSpPr/>
            <p:nvPr/>
          </p:nvGrpSpPr>
          <p:grpSpPr>
            <a:xfrm>
              <a:off x="456535" y="1335811"/>
              <a:ext cx="382005" cy="382005"/>
              <a:chOff x="456535" y="1335811"/>
              <a:chExt cx="382005" cy="382005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436BC76A-1B26-2C37-8620-4B4E96CB36B9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7B6EE81-564E-3234-3BA7-1C056BCFD036}"/>
                  </a:ext>
                </a:extLst>
              </p:cNvPr>
              <p:cNvSpPr txBox="1"/>
              <p:nvPr/>
            </p:nvSpPr>
            <p:spPr>
              <a:xfrm>
                <a:off x="500863" y="1426562"/>
                <a:ext cx="29335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0867A6-2316-CB80-06AB-B226A56704C8}"/>
              </a:ext>
            </a:extLst>
          </p:cNvPr>
          <p:cNvGrpSpPr/>
          <p:nvPr/>
        </p:nvGrpSpPr>
        <p:grpSpPr>
          <a:xfrm>
            <a:off x="949748" y="2871809"/>
            <a:ext cx="7583597" cy="897325"/>
            <a:chOff x="949748" y="2871809"/>
            <a:chExt cx="7583597" cy="897325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FC272A98-F3B2-E397-1016-8D8252103BDC}"/>
                </a:ext>
              </a:extLst>
            </p:cNvPr>
            <p:cNvGrpSpPr/>
            <p:nvPr/>
          </p:nvGrpSpPr>
          <p:grpSpPr>
            <a:xfrm>
              <a:off x="949748" y="2871809"/>
              <a:ext cx="7583597" cy="215444"/>
              <a:chOff x="465218" y="1938900"/>
              <a:chExt cx="7583597" cy="215444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90274BC-A532-0897-18E4-D426AA9E2EAB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73241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일반 선택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: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각 과목의 하위 영역에 따른 내용과 통합된 내용을 본격적으로 이해하고 탐구하는 과목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8949EDB8-8C67-46E2-E093-E86F33BCD6EA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A7B2DB48-A17C-E270-624C-5631B78E1677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153FA224-D5E2-31DF-31F9-1D16D66324BD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0E4C7518-8CBB-A77B-49C6-9781EDE5B52D}"/>
                </a:ext>
              </a:extLst>
            </p:cNvPr>
            <p:cNvGrpSpPr/>
            <p:nvPr/>
          </p:nvGrpSpPr>
          <p:grpSpPr>
            <a:xfrm>
              <a:off x="949748" y="3205158"/>
              <a:ext cx="6051126" cy="215444"/>
              <a:chOff x="465218" y="1938900"/>
              <a:chExt cx="6051126" cy="215444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404F890-F06F-43A5-6F6C-B09B1E7075D4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57916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진로 선택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: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진로와 연관 지어 국어과의 심화된 내용을 탐구하는 과목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19EB762C-E3ED-9054-3D96-614B47F49FCD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C711DFA9-F0B3-F8B0-78DB-91434DDB09D3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44F0F104-B531-C6C1-75BB-1F69F9B413A3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9D9EDFD-E200-B9D7-2D29-4DD3E2303541}"/>
                </a:ext>
              </a:extLst>
            </p:cNvPr>
            <p:cNvGrpSpPr/>
            <p:nvPr/>
          </p:nvGrpSpPr>
          <p:grpSpPr>
            <a:xfrm>
              <a:off x="949748" y="3553690"/>
              <a:ext cx="5998226" cy="215444"/>
              <a:chOff x="465218" y="1938900"/>
              <a:chExt cx="5998226" cy="215444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21997C5-B0D2-EB6C-DA11-AD281780E1AC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57387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진로 선택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: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미래 사회에 필요한 창의적･융합적 역량 함양을 위해 설정된 과목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46BB40CB-7B5B-AE51-B8CA-E40583FD03FD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E8B2502C-4D6D-861B-3492-27CC0FF37854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3219D247-654A-C0AB-ECF3-0AF056421CE5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F53865F4-45D1-E657-F63B-9BDCA50D7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026266"/>
              </p:ext>
            </p:extLst>
          </p:nvPr>
        </p:nvGraphicFramePr>
        <p:xfrm>
          <a:off x="949747" y="3896669"/>
          <a:ext cx="7725941" cy="226918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1394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213557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899481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899481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899481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51632"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교과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군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선택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65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1774661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공통국어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</a:p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공통국어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2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화법과 언어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독서와 작문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주제 탐구 독서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문학과 영상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직무 의사소통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독서 토론과 글쓰기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의사소통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언어생활 탐구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</a:tbl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DFD1CF21-843D-A111-F862-BE11E56D326D}"/>
              </a:ext>
            </a:extLst>
          </p:cNvPr>
          <p:cNvGrpSpPr/>
          <p:nvPr/>
        </p:nvGrpSpPr>
        <p:grpSpPr>
          <a:xfrm>
            <a:off x="299940" y="209704"/>
            <a:ext cx="7132339" cy="716668"/>
            <a:chOff x="299940" y="209704"/>
            <a:chExt cx="7132339" cy="71666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210A557-88C1-2BC6-B53C-9FBD017413A7}"/>
                </a:ext>
              </a:extLst>
            </p:cNvPr>
            <p:cNvSpPr txBox="1"/>
            <p:nvPr/>
          </p:nvSpPr>
          <p:spPr>
            <a:xfrm>
              <a:off x="1087593" y="501878"/>
              <a:ext cx="634468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고등학교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선택 중심 교육과정의 재구조화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29F88CC-3179-1B5E-2F4C-716413C7A009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C30C486-C04A-32E2-F74C-0D01F1A04E4F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E0FF31-0304-E8CE-BDBC-B1E87D817FB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68C87782-1D34-53CE-9E41-4C94A4AA332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11" name="타원 10">
                  <a:extLst>
                    <a:ext uri="{FF2B5EF4-FFF2-40B4-BE49-F238E27FC236}">
                      <a16:creationId xmlns:a16="http://schemas.microsoft.com/office/drawing/2014/main" id="{93B9DF83-D444-889B-CE6C-30738F7262D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244F8C0-C0F4-1DA4-3810-041D8B1ACA54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315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2180BFFC-6865-2616-80CF-0E96917D2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431191"/>
              </p:ext>
            </p:extLst>
          </p:nvPr>
        </p:nvGraphicFramePr>
        <p:xfrm>
          <a:off x="730079" y="4033974"/>
          <a:ext cx="7945608" cy="21354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3708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248061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953488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953488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953488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0">
                <a:tc rowSpan="2"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초등학교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1~2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1570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읽기의 기초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 읽기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짧은 글 소리 내어 읽기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알맞게 띄어 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유창하게 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1570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쓰기의 기초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글자 쓰기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 쓰기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문장 쓰기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문단 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15704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한글의 기초와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 규범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한글 자모의 이름과 소리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단어의 발음과 표기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문장과 문장 부호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단어의 정확한 발음과 표기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단어와 문장의 정확한 표기와 사용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DED06CB3-5A31-6CF5-3735-B0423E3174C3}"/>
              </a:ext>
            </a:extLst>
          </p:cNvPr>
          <p:cNvGrpSpPr/>
          <p:nvPr/>
        </p:nvGrpSpPr>
        <p:grpSpPr>
          <a:xfrm>
            <a:off x="296734" y="209704"/>
            <a:ext cx="3599320" cy="716668"/>
            <a:chOff x="296734" y="209704"/>
            <a:chExt cx="3599320" cy="71666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922F8C-9F1E-CFDF-7C0F-D5DB0434D976}"/>
                </a:ext>
              </a:extLst>
            </p:cNvPr>
            <p:cNvSpPr txBox="1"/>
            <p:nvPr/>
          </p:nvSpPr>
          <p:spPr>
            <a:xfrm>
              <a:off x="1087593" y="501878"/>
              <a:ext cx="280846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문식성 교육 강화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E5BB8F-178B-D8FB-79CE-03DB7D8AF850}"/>
                </a:ext>
              </a:extLst>
            </p:cNvPr>
            <p:cNvSpPr txBox="1"/>
            <p:nvPr/>
          </p:nvSpPr>
          <p:spPr>
            <a:xfrm>
              <a:off x="296734" y="372374"/>
              <a:ext cx="33823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5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4597796-FE27-AC1D-3492-9F4C3BC94B5A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D11738-B1B7-F42E-9A90-D8BAC76C027F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0A100E81-6917-F762-9146-F8F5A3B14620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7564ACD6-6816-E6D0-B390-B54F10A6FF6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206EAD5-BF02-2AF3-ED8E-36D35E34A7E5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DF075A7-9D21-3ECB-0436-627A266AA7A7}"/>
              </a:ext>
            </a:extLst>
          </p:cNvPr>
          <p:cNvGrpSpPr/>
          <p:nvPr/>
        </p:nvGrpSpPr>
        <p:grpSpPr>
          <a:xfrm>
            <a:off x="470791" y="1356537"/>
            <a:ext cx="5182061" cy="823354"/>
            <a:chOff x="470791" y="1356537"/>
            <a:chExt cx="5182061" cy="82335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3FB75232-BD0B-62E0-3F45-35704341DAA7}"/>
                </a:ext>
              </a:extLst>
            </p:cNvPr>
            <p:cNvGrpSpPr/>
            <p:nvPr/>
          </p:nvGrpSpPr>
          <p:grpSpPr>
            <a:xfrm>
              <a:off x="735328" y="1699530"/>
              <a:ext cx="4917524" cy="188261"/>
              <a:chOff x="671844" y="2327832"/>
              <a:chExt cx="4917524" cy="188261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EB65DB0F-601B-3316-2A21-E961880702A9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66CD7CFF-F8DB-18B0-1A71-12A53EB34646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B8B5675D-3053-DEC0-463F-5090AA953B58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B8F5C3-AB68-D1CD-FE9D-A966864A1E4E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468237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다문화 사회 정도 심화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코로나 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19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발생 이후 기초 문식성 저하에 대한 우려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FFC5226-568B-3E8E-B726-776EDFA5444D}"/>
                </a:ext>
              </a:extLst>
            </p:cNvPr>
            <p:cNvGrpSpPr/>
            <p:nvPr/>
          </p:nvGrpSpPr>
          <p:grpSpPr>
            <a:xfrm>
              <a:off x="735328" y="1991630"/>
              <a:ext cx="3412304" cy="188261"/>
              <a:chOff x="671844" y="2327832"/>
              <a:chExt cx="3412304" cy="188261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EF62DC3B-B9C4-D97B-4AAE-745A8C41530D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27E17228-E22F-D545-6918-A4495F0361FF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7574879C-BD22-CDD2-222E-F12391ECBAB5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B6132E7-FD5F-8524-C973-7BF14648110F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317715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미래 사회 대응을 위한 교과 학습의 기초 토대 마련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4F6C3AC-37B0-B4BE-02AE-E79541628BBD}"/>
                </a:ext>
              </a:extLst>
            </p:cNvPr>
            <p:cNvGrpSpPr/>
            <p:nvPr/>
          </p:nvGrpSpPr>
          <p:grpSpPr>
            <a:xfrm>
              <a:off x="470791" y="1356537"/>
              <a:ext cx="2129993" cy="246221"/>
              <a:chOff x="492709" y="1356537"/>
              <a:chExt cx="2129993" cy="24622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19DBF32-D60F-45EA-3514-06B055E26C71}"/>
                  </a:ext>
                </a:extLst>
              </p:cNvPr>
              <p:cNvSpPr txBox="1"/>
              <p:nvPr/>
            </p:nvSpPr>
            <p:spPr>
              <a:xfrm>
                <a:off x="751997" y="1356537"/>
                <a:ext cx="18707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기초 문식성 강화 취지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E0B07228-C76F-5E7F-4537-1B9DCF86CD48}"/>
                  </a:ext>
                </a:extLst>
              </p:cNvPr>
              <p:cNvGrpSpPr/>
              <p:nvPr/>
            </p:nvGrpSpPr>
            <p:grpSpPr>
              <a:xfrm>
                <a:off x="492709" y="1381758"/>
                <a:ext cx="190007" cy="195778"/>
                <a:chOff x="481108" y="1373869"/>
                <a:chExt cx="213209" cy="219685"/>
              </a:xfrm>
            </p:grpSpPr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903CC70E-61B3-F46D-9683-649BE201A048}"/>
                    </a:ext>
                  </a:extLst>
                </p:cNvPr>
                <p:cNvSpPr/>
                <p:nvPr/>
              </p:nvSpPr>
              <p:spPr>
                <a:xfrm>
                  <a:off x="481123" y="1435457"/>
                  <a:ext cx="213178" cy="158097"/>
                </a:xfrm>
                <a:custGeom>
                  <a:avLst/>
                  <a:gdLst>
                    <a:gd name="connsiteX0" fmla="*/ 248603 w 639603"/>
                    <a:gd name="connsiteY0" fmla="*/ 103442 h 474344"/>
                    <a:gd name="connsiteX1" fmla="*/ 242126 w 639603"/>
                    <a:gd name="connsiteY1" fmla="*/ 103442 h 474344"/>
                    <a:gd name="connsiteX2" fmla="*/ 200597 w 639603"/>
                    <a:gd name="connsiteY2" fmla="*/ 99060 h 474344"/>
                    <a:gd name="connsiteX3" fmla="*/ 169450 w 639603"/>
                    <a:gd name="connsiteY3" fmla="*/ 51340 h 474344"/>
                    <a:gd name="connsiteX4" fmla="*/ 216122 w 639603"/>
                    <a:gd name="connsiteY4" fmla="*/ 0 h 474344"/>
                    <a:gd name="connsiteX5" fmla="*/ 400717 w 639603"/>
                    <a:gd name="connsiteY5" fmla="*/ 0 h 474344"/>
                    <a:gd name="connsiteX6" fmla="*/ 447199 w 639603"/>
                    <a:gd name="connsiteY6" fmla="*/ 4477 h 474344"/>
                    <a:gd name="connsiteX7" fmla="*/ 569309 w 639603"/>
                    <a:gd name="connsiteY7" fmla="*/ 70009 h 474344"/>
                    <a:gd name="connsiteX8" fmla="*/ 639604 w 639603"/>
                    <a:gd name="connsiteY8" fmla="*/ 237077 h 474344"/>
                    <a:gd name="connsiteX9" fmla="*/ 533019 w 639603"/>
                    <a:gd name="connsiteY9" fmla="*/ 434054 h 474344"/>
                    <a:gd name="connsiteX10" fmla="*/ 403479 w 639603"/>
                    <a:gd name="connsiteY10" fmla="*/ 474345 h 474344"/>
                    <a:gd name="connsiteX11" fmla="*/ 211264 w 639603"/>
                    <a:gd name="connsiteY11" fmla="*/ 474345 h 474344"/>
                    <a:gd name="connsiteX12" fmla="*/ 210979 w 639603"/>
                    <a:gd name="connsiteY12" fmla="*/ 474345 h 474344"/>
                    <a:gd name="connsiteX13" fmla="*/ 208502 w 639603"/>
                    <a:gd name="connsiteY13" fmla="*/ 474345 h 474344"/>
                    <a:gd name="connsiteX14" fmla="*/ 208502 w 639603"/>
                    <a:gd name="connsiteY14" fmla="*/ 474059 h 474344"/>
                    <a:gd name="connsiteX15" fmla="*/ 102680 w 639603"/>
                    <a:gd name="connsiteY15" fmla="*/ 434816 h 474344"/>
                    <a:gd name="connsiteX16" fmla="*/ 66389 w 639603"/>
                    <a:gd name="connsiteY16" fmla="*/ 405003 h 474344"/>
                    <a:gd name="connsiteX17" fmla="*/ 24575 w 639603"/>
                    <a:gd name="connsiteY17" fmla="*/ 348329 h 474344"/>
                    <a:gd name="connsiteX18" fmla="*/ 762 w 639603"/>
                    <a:gd name="connsiteY18" fmla="*/ 280988 h 474344"/>
                    <a:gd name="connsiteX19" fmla="*/ 0 w 639603"/>
                    <a:gd name="connsiteY19" fmla="*/ 277082 h 474344"/>
                    <a:gd name="connsiteX20" fmla="*/ 20764 w 639603"/>
                    <a:gd name="connsiteY20" fmla="*/ 300800 h 474344"/>
                    <a:gd name="connsiteX21" fmla="*/ 142875 w 639603"/>
                    <a:gd name="connsiteY21" fmla="*/ 366331 h 474344"/>
                    <a:gd name="connsiteX22" fmla="*/ 189357 w 639603"/>
                    <a:gd name="connsiteY22" fmla="*/ 370904 h 474344"/>
                    <a:gd name="connsiteX23" fmla="*/ 397478 w 639603"/>
                    <a:gd name="connsiteY23" fmla="*/ 370904 h 474344"/>
                    <a:gd name="connsiteX24" fmla="*/ 403479 w 639603"/>
                    <a:gd name="connsiteY24" fmla="*/ 370904 h 474344"/>
                    <a:gd name="connsiteX25" fmla="*/ 497396 w 639603"/>
                    <a:gd name="connsiteY25" fmla="*/ 331375 h 474344"/>
                    <a:gd name="connsiteX26" fmla="*/ 537020 w 639603"/>
                    <a:gd name="connsiteY26" fmla="*/ 237172 h 474344"/>
                    <a:gd name="connsiteX27" fmla="*/ 521018 w 639603"/>
                    <a:gd name="connsiteY27" fmla="*/ 174974 h 474344"/>
                    <a:gd name="connsiteX28" fmla="*/ 402336 w 639603"/>
                    <a:gd name="connsiteY28" fmla="*/ 103442 h 474344"/>
                    <a:gd name="connsiteX29" fmla="*/ 248698 w 639603"/>
                    <a:gd name="connsiteY29" fmla="*/ 103442 h 47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9603" h="474344">
                      <a:moveTo>
                        <a:pt x="248603" y="103442"/>
                      </a:moveTo>
                      <a:lnTo>
                        <a:pt x="242126" y="103442"/>
                      </a:lnTo>
                      <a:cubicBezTo>
                        <a:pt x="228600" y="103632"/>
                        <a:pt x="211931" y="103727"/>
                        <a:pt x="200597" y="99060"/>
                      </a:cubicBezTo>
                      <a:cubicBezTo>
                        <a:pt x="181261" y="90964"/>
                        <a:pt x="169450" y="72200"/>
                        <a:pt x="169450" y="51340"/>
                      </a:cubicBezTo>
                      <a:cubicBezTo>
                        <a:pt x="169450" y="24384"/>
                        <a:pt x="189357" y="1905"/>
                        <a:pt x="216122" y="0"/>
                      </a:cubicBezTo>
                      <a:lnTo>
                        <a:pt x="400717" y="0"/>
                      </a:lnTo>
                      <a:cubicBezTo>
                        <a:pt x="416624" y="0"/>
                        <a:pt x="432149" y="1524"/>
                        <a:pt x="447199" y="4477"/>
                      </a:cubicBezTo>
                      <a:cubicBezTo>
                        <a:pt x="492062" y="13430"/>
                        <a:pt x="537115" y="37719"/>
                        <a:pt x="569309" y="70009"/>
                      </a:cubicBezTo>
                      <a:cubicBezTo>
                        <a:pt x="613601" y="114205"/>
                        <a:pt x="638461" y="174688"/>
                        <a:pt x="639604" y="237077"/>
                      </a:cubicBezTo>
                      <a:cubicBezTo>
                        <a:pt x="638080" y="316421"/>
                        <a:pt x="599027" y="389763"/>
                        <a:pt x="533019" y="434054"/>
                      </a:cubicBezTo>
                      <a:cubicBezTo>
                        <a:pt x="493776" y="460343"/>
                        <a:pt x="450818" y="474345"/>
                        <a:pt x="403479" y="474345"/>
                      </a:cubicBezTo>
                      <a:lnTo>
                        <a:pt x="211264" y="474345"/>
                      </a:lnTo>
                      <a:cubicBezTo>
                        <a:pt x="211264" y="474345"/>
                        <a:pt x="210979" y="474345"/>
                        <a:pt x="210979" y="474345"/>
                      </a:cubicBezTo>
                      <a:lnTo>
                        <a:pt x="208502" y="474345"/>
                      </a:lnTo>
                      <a:lnTo>
                        <a:pt x="208502" y="474059"/>
                      </a:lnTo>
                      <a:cubicBezTo>
                        <a:pt x="166878" y="469678"/>
                        <a:pt x="124778" y="449675"/>
                        <a:pt x="102680" y="434816"/>
                      </a:cubicBezTo>
                      <a:cubicBezTo>
                        <a:pt x="89630" y="426053"/>
                        <a:pt x="77438" y="416052"/>
                        <a:pt x="66389" y="405003"/>
                      </a:cubicBezTo>
                      <a:cubicBezTo>
                        <a:pt x="49435" y="388048"/>
                        <a:pt x="35433" y="368903"/>
                        <a:pt x="24575" y="348329"/>
                      </a:cubicBezTo>
                      <a:cubicBezTo>
                        <a:pt x="13335" y="327088"/>
                        <a:pt x="5334" y="304324"/>
                        <a:pt x="762" y="280988"/>
                      </a:cubicBezTo>
                      <a:cubicBezTo>
                        <a:pt x="476" y="279654"/>
                        <a:pt x="286" y="278416"/>
                        <a:pt x="0" y="277082"/>
                      </a:cubicBezTo>
                      <a:cubicBezTo>
                        <a:pt x="6382" y="285369"/>
                        <a:pt x="13240" y="293370"/>
                        <a:pt x="20764" y="300800"/>
                      </a:cubicBezTo>
                      <a:cubicBezTo>
                        <a:pt x="53054" y="333089"/>
                        <a:pt x="98108" y="357473"/>
                        <a:pt x="142875" y="366331"/>
                      </a:cubicBezTo>
                      <a:cubicBezTo>
                        <a:pt x="157925" y="369284"/>
                        <a:pt x="173450" y="370904"/>
                        <a:pt x="189357" y="370904"/>
                      </a:cubicBezTo>
                      <a:cubicBezTo>
                        <a:pt x="251174" y="370904"/>
                        <a:pt x="335471" y="370904"/>
                        <a:pt x="397478" y="370904"/>
                      </a:cubicBezTo>
                      <a:lnTo>
                        <a:pt x="403479" y="370904"/>
                      </a:lnTo>
                      <a:cubicBezTo>
                        <a:pt x="439293" y="370904"/>
                        <a:pt x="472154" y="356616"/>
                        <a:pt x="497396" y="331375"/>
                      </a:cubicBezTo>
                      <a:cubicBezTo>
                        <a:pt x="522351" y="306419"/>
                        <a:pt x="536353" y="272320"/>
                        <a:pt x="537020" y="237172"/>
                      </a:cubicBezTo>
                      <a:cubicBezTo>
                        <a:pt x="536639" y="215551"/>
                        <a:pt x="531114" y="194119"/>
                        <a:pt x="521018" y="174974"/>
                      </a:cubicBezTo>
                      <a:cubicBezTo>
                        <a:pt x="497777" y="131064"/>
                        <a:pt x="451961" y="103442"/>
                        <a:pt x="402336" y="103442"/>
                      </a:cubicBezTo>
                      <a:lnTo>
                        <a:pt x="248698" y="103442"/>
                      </a:lnTo>
                      <a:close/>
                    </a:path>
                  </a:pathLst>
                </a:custGeom>
                <a:solidFill>
                  <a:srgbClr val="6C9CCD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F96BC4B5-1231-7920-F9C4-3F9238E5F918}"/>
                    </a:ext>
                  </a:extLst>
                </p:cNvPr>
                <p:cNvSpPr/>
                <p:nvPr/>
              </p:nvSpPr>
              <p:spPr>
                <a:xfrm>
                  <a:off x="481108" y="1373869"/>
                  <a:ext cx="213209" cy="158097"/>
                </a:xfrm>
                <a:custGeom>
                  <a:avLst/>
                  <a:gdLst>
                    <a:gd name="connsiteX0" fmla="*/ 391097 w 639698"/>
                    <a:gd name="connsiteY0" fmla="*/ 370904 h 474345"/>
                    <a:gd name="connsiteX1" fmla="*/ 397574 w 639698"/>
                    <a:gd name="connsiteY1" fmla="*/ 370904 h 474345"/>
                    <a:gd name="connsiteX2" fmla="*/ 439103 w 639698"/>
                    <a:gd name="connsiteY2" fmla="*/ 375285 h 474345"/>
                    <a:gd name="connsiteX3" fmla="*/ 470249 w 639698"/>
                    <a:gd name="connsiteY3" fmla="*/ 423005 h 474345"/>
                    <a:gd name="connsiteX4" fmla="*/ 423577 w 639698"/>
                    <a:gd name="connsiteY4" fmla="*/ 474345 h 474345"/>
                    <a:gd name="connsiteX5" fmla="*/ 238982 w 639698"/>
                    <a:gd name="connsiteY5" fmla="*/ 474345 h 474345"/>
                    <a:gd name="connsiteX6" fmla="*/ 192500 w 639698"/>
                    <a:gd name="connsiteY6" fmla="*/ 469868 h 474345"/>
                    <a:gd name="connsiteX7" fmla="*/ 70294 w 639698"/>
                    <a:gd name="connsiteY7" fmla="*/ 404336 h 474345"/>
                    <a:gd name="connsiteX8" fmla="*/ 0 w 639698"/>
                    <a:gd name="connsiteY8" fmla="*/ 237268 h 474345"/>
                    <a:gd name="connsiteX9" fmla="*/ 106585 w 639698"/>
                    <a:gd name="connsiteY9" fmla="*/ 40291 h 474345"/>
                    <a:gd name="connsiteX10" fmla="*/ 236125 w 639698"/>
                    <a:gd name="connsiteY10" fmla="*/ 0 h 474345"/>
                    <a:gd name="connsiteX11" fmla="*/ 428339 w 639698"/>
                    <a:gd name="connsiteY11" fmla="*/ 0 h 474345"/>
                    <a:gd name="connsiteX12" fmla="*/ 428625 w 639698"/>
                    <a:gd name="connsiteY12" fmla="*/ 0 h 474345"/>
                    <a:gd name="connsiteX13" fmla="*/ 431101 w 639698"/>
                    <a:gd name="connsiteY13" fmla="*/ 0 h 474345"/>
                    <a:gd name="connsiteX14" fmla="*/ 431101 w 639698"/>
                    <a:gd name="connsiteY14" fmla="*/ 286 h 474345"/>
                    <a:gd name="connsiteX15" fmla="*/ 536924 w 639698"/>
                    <a:gd name="connsiteY15" fmla="*/ 39529 h 474345"/>
                    <a:gd name="connsiteX16" fmla="*/ 573215 w 639698"/>
                    <a:gd name="connsiteY16" fmla="*/ 69342 h 474345"/>
                    <a:gd name="connsiteX17" fmla="*/ 615124 w 639698"/>
                    <a:gd name="connsiteY17" fmla="*/ 126016 h 474345"/>
                    <a:gd name="connsiteX18" fmla="*/ 638937 w 639698"/>
                    <a:gd name="connsiteY18" fmla="*/ 193358 h 474345"/>
                    <a:gd name="connsiteX19" fmla="*/ 639699 w 639698"/>
                    <a:gd name="connsiteY19" fmla="*/ 197263 h 474345"/>
                    <a:gd name="connsiteX20" fmla="*/ 618935 w 639698"/>
                    <a:gd name="connsiteY20" fmla="*/ 173546 h 474345"/>
                    <a:gd name="connsiteX21" fmla="*/ 496824 w 639698"/>
                    <a:gd name="connsiteY21" fmla="*/ 108014 h 474345"/>
                    <a:gd name="connsiteX22" fmla="*/ 450342 w 639698"/>
                    <a:gd name="connsiteY22" fmla="*/ 103442 h 474345"/>
                    <a:gd name="connsiteX23" fmla="*/ 242316 w 639698"/>
                    <a:gd name="connsiteY23" fmla="*/ 103442 h 474345"/>
                    <a:gd name="connsiteX24" fmla="*/ 236315 w 639698"/>
                    <a:gd name="connsiteY24" fmla="*/ 103442 h 474345"/>
                    <a:gd name="connsiteX25" fmla="*/ 142399 w 639698"/>
                    <a:gd name="connsiteY25" fmla="*/ 142970 h 474345"/>
                    <a:gd name="connsiteX26" fmla="*/ 102775 w 639698"/>
                    <a:gd name="connsiteY26" fmla="*/ 237173 h 474345"/>
                    <a:gd name="connsiteX27" fmla="*/ 118777 w 639698"/>
                    <a:gd name="connsiteY27" fmla="*/ 299371 h 474345"/>
                    <a:gd name="connsiteX28" fmla="*/ 237458 w 639698"/>
                    <a:gd name="connsiteY28" fmla="*/ 370904 h 474345"/>
                    <a:gd name="connsiteX29" fmla="*/ 391097 w 639698"/>
                    <a:gd name="connsiteY29" fmla="*/ 370904 h 474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9698" h="474345">
                      <a:moveTo>
                        <a:pt x="391097" y="370904"/>
                      </a:moveTo>
                      <a:lnTo>
                        <a:pt x="397574" y="370904"/>
                      </a:lnTo>
                      <a:cubicBezTo>
                        <a:pt x="411099" y="370713"/>
                        <a:pt x="427768" y="370618"/>
                        <a:pt x="439103" y="375285"/>
                      </a:cubicBezTo>
                      <a:cubicBezTo>
                        <a:pt x="458438" y="383381"/>
                        <a:pt x="470249" y="402146"/>
                        <a:pt x="470249" y="423005"/>
                      </a:cubicBezTo>
                      <a:cubicBezTo>
                        <a:pt x="470249" y="449961"/>
                        <a:pt x="450342" y="472440"/>
                        <a:pt x="423577" y="474345"/>
                      </a:cubicBezTo>
                      <a:lnTo>
                        <a:pt x="238982" y="474345"/>
                      </a:lnTo>
                      <a:cubicBezTo>
                        <a:pt x="223076" y="474345"/>
                        <a:pt x="207550" y="472821"/>
                        <a:pt x="192500" y="469868"/>
                      </a:cubicBezTo>
                      <a:cubicBezTo>
                        <a:pt x="147637" y="460915"/>
                        <a:pt x="102584" y="436626"/>
                        <a:pt x="70294" y="404336"/>
                      </a:cubicBezTo>
                      <a:cubicBezTo>
                        <a:pt x="26003" y="360140"/>
                        <a:pt x="1143" y="299657"/>
                        <a:pt x="0" y="237268"/>
                      </a:cubicBezTo>
                      <a:cubicBezTo>
                        <a:pt x="1524" y="157925"/>
                        <a:pt x="40577" y="84582"/>
                        <a:pt x="106585" y="40291"/>
                      </a:cubicBezTo>
                      <a:cubicBezTo>
                        <a:pt x="145828" y="14002"/>
                        <a:pt x="188785" y="0"/>
                        <a:pt x="236125" y="0"/>
                      </a:cubicBezTo>
                      <a:lnTo>
                        <a:pt x="428339" y="0"/>
                      </a:lnTo>
                      <a:cubicBezTo>
                        <a:pt x="428339" y="0"/>
                        <a:pt x="428625" y="0"/>
                        <a:pt x="428625" y="0"/>
                      </a:cubicBezTo>
                      <a:lnTo>
                        <a:pt x="431101" y="0"/>
                      </a:lnTo>
                      <a:lnTo>
                        <a:pt x="431101" y="286"/>
                      </a:lnTo>
                      <a:cubicBezTo>
                        <a:pt x="472726" y="4667"/>
                        <a:pt x="514826" y="24670"/>
                        <a:pt x="536924" y="39529"/>
                      </a:cubicBezTo>
                      <a:cubicBezTo>
                        <a:pt x="549974" y="48292"/>
                        <a:pt x="562166" y="58293"/>
                        <a:pt x="573215" y="69342"/>
                      </a:cubicBezTo>
                      <a:cubicBezTo>
                        <a:pt x="590169" y="86297"/>
                        <a:pt x="604171" y="105442"/>
                        <a:pt x="615124" y="126016"/>
                      </a:cubicBezTo>
                      <a:cubicBezTo>
                        <a:pt x="626364" y="147161"/>
                        <a:pt x="634365" y="169926"/>
                        <a:pt x="638937" y="193358"/>
                      </a:cubicBezTo>
                      <a:cubicBezTo>
                        <a:pt x="639223" y="194691"/>
                        <a:pt x="639413" y="195929"/>
                        <a:pt x="639699" y="197263"/>
                      </a:cubicBezTo>
                      <a:cubicBezTo>
                        <a:pt x="633317" y="188976"/>
                        <a:pt x="626459" y="180975"/>
                        <a:pt x="618935" y="173546"/>
                      </a:cubicBezTo>
                      <a:cubicBezTo>
                        <a:pt x="586645" y="141256"/>
                        <a:pt x="541592" y="116872"/>
                        <a:pt x="496824" y="108014"/>
                      </a:cubicBezTo>
                      <a:cubicBezTo>
                        <a:pt x="481774" y="105061"/>
                        <a:pt x="466249" y="103442"/>
                        <a:pt x="450342" y="103442"/>
                      </a:cubicBezTo>
                      <a:cubicBezTo>
                        <a:pt x="388525" y="103442"/>
                        <a:pt x="304229" y="103442"/>
                        <a:pt x="242316" y="103442"/>
                      </a:cubicBezTo>
                      <a:lnTo>
                        <a:pt x="236315" y="103442"/>
                      </a:lnTo>
                      <a:cubicBezTo>
                        <a:pt x="200501" y="103442"/>
                        <a:pt x="167640" y="117729"/>
                        <a:pt x="142399" y="142970"/>
                      </a:cubicBezTo>
                      <a:cubicBezTo>
                        <a:pt x="117443" y="167926"/>
                        <a:pt x="103441" y="202025"/>
                        <a:pt x="102775" y="237173"/>
                      </a:cubicBezTo>
                      <a:cubicBezTo>
                        <a:pt x="103156" y="258794"/>
                        <a:pt x="108680" y="280225"/>
                        <a:pt x="118777" y="299371"/>
                      </a:cubicBezTo>
                      <a:cubicBezTo>
                        <a:pt x="142018" y="343281"/>
                        <a:pt x="187833" y="370904"/>
                        <a:pt x="237458" y="370904"/>
                      </a:cubicBezTo>
                      <a:lnTo>
                        <a:pt x="391097" y="37090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1A25EFE-287A-2B5D-B61D-408A4C5F18FB}"/>
              </a:ext>
            </a:extLst>
          </p:cNvPr>
          <p:cNvGrpSpPr/>
          <p:nvPr/>
        </p:nvGrpSpPr>
        <p:grpSpPr>
          <a:xfrm>
            <a:off x="470791" y="2394445"/>
            <a:ext cx="4907947" cy="1106332"/>
            <a:chOff x="470791" y="2456507"/>
            <a:chExt cx="4907947" cy="1106332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63BF64F3-734A-1049-AFA0-CA6928BEDB3D}"/>
                </a:ext>
              </a:extLst>
            </p:cNvPr>
            <p:cNvGrpSpPr/>
            <p:nvPr/>
          </p:nvGrpSpPr>
          <p:grpSpPr>
            <a:xfrm>
              <a:off x="735328" y="2799866"/>
              <a:ext cx="4183349" cy="188261"/>
              <a:chOff x="671844" y="2327832"/>
              <a:chExt cx="4183349" cy="188261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37315E6B-45B0-2B93-4F54-8E7B8B300999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2C4C374A-73DA-8059-E637-E0245B866C66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21EB1872-55B5-6AE3-13A4-64A79C2DCC74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0B2C3A9-D2FF-579B-C8D6-D550B4ECE8B0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394819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초등 저학년 기초 문식성을 강화하기 위해 국어과 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34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시간 증배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2E77E592-D236-B45E-B661-FC57789D4D20}"/>
                </a:ext>
              </a:extLst>
            </p:cNvPr>
            <p:cNvGrpSpPr/>
            <p:nvPr/>
          </p:nvGrpSpPr>
          <p:grpSpPr>
            <a:xfrm>
              <a:off x="735328" y="3091966"/>
              <a:ext cx="2402412" cy="188261"/>
              <a:chOff x="671844" y="2327832"/>
              <a:chExt cx="2402412" cy="188261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97BFE783-7F1B-B6CF-2ECA-825693A5A119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584C9DB3-2970-CBBF-2A12-0270C6B2EEFA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8C86B082-D746-14DE-99E1-DD2F101EBB60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23542C0-BA3D-3C97-1601-6CDF3308E065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216726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한글 교육 시기를 구체적으로 안내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DD77041C-3B60-6446-A75B-0F743372B25E}"/>
                </a:ext>
              </a:extLst>
            </p:cNvPr>
            <p:cNvGrpSpPr/>
            <p:nvPr/>
          </p:nvGrpSpPr>
          <p:grpSpPr>
            <a:xfrm>
              <a:off x="735328" y="3374578"/>
              <a:ext cx="4643410" cy="188261"/>
              <a:chOff x="671844" y="2327832"/>
              <a:chExt cx="4643410" cy="188261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842B6F98-6DC3-64A9-F938-1DFF7023FEAB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C536A226-FEC9-E6AC-A9F3-B19719D1D094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45E70D44-C41C-B685-D516-6E3D1A540B6E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73C219-7477-A7FF-E997-4ED972735A25}"/>
                  </a:ext>
                </a:extLst>
              </p:cNvPr>
              <p:cNvSpPr txBox="1"/>
              <p:nvPr/>
            </p:nvSpPr>
            <p:spPr>
              <a:xfrm>
                <a:off x="906996" y="2331427"/>
                <a:ext cx="44082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기초 문식성을 체계적으로 다룰 수 있도록 내용 체계의 하위 범주 설정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2B0A092-4213-E374-7201-631370758435}"/>
                </a:ext>
              </a:extLst>
            </p:cNvPr>
            <p:cNvGrpSpPr/>
            <p:nvPr/>
          </p:nvGrpSpPr>
          <p:grpSpPr>
            <a:xfrm>
              <a:off x="470791" y="2456507"/>
              <a:ext cx="3184769" cy="246221"/>
              <a:chOff x="492709" y="1356537"/>
              <a:chExt cx="3184769" cy="24622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794F415-1A73-3199-D6F5-96E6107C3D62}"/>
                  </a:ext>
                </a:extLst>
              </p:cNvPr>
              <p:cNvSpPr txBox="1"/>
              <p:nvPr/>
            </p:nvSpPr>
            <p:spPr>
              <a:xfrm>
                <a:off x="751997" y="1356537"/>
                <a:ext cx="29254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초등 저학년 기초 문식성 강화 방안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C2EEB03-0267-690E-53DD-3A1A3AEED49C}"/>
                  </a:ext>
                </a:extLst>
              </p:cNvPr>
              <p:cNvGrpSpPr/>
              <p:nvPr/>
            </p:nvGrpSpPr>
            <p:grpSpPr>
              <a:xfrm>
                <a:off x="492709" y="1381758"/>
                <a:ext cx="190007" cy="195778"/>
                <a:chOff x="481108" y="1373869"/>
                <a:chExt cx="213209" cy="219685"/>
              </a:xfrm>
            </p:grpSpPr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16CF1A0F-6883-9099-A21D-8AA343656EA7}"/>
                    </a:ext>
                  </a:extLst>
                </p:cNvPr>
                <p:cNvSpPr/>
                <p:nvPr/>
              </p:nvSpPr>
              <p:spPr>
                <a:xfrm>
                  <a:off x="481123" y="1435457"/>
                  <a:ext cx="213178" cy="158097"/>
                </a:xfrm>
                <a:custGeom>
                  <a:avLst/>
                  <a:gdLst>
                    <a:gd name="connsiteX0" fmla="*/ 248603 w 639603"/>
                    <a:gd name="connsiteY0" fmla="*/ 103442 h 474344"/>
                    <a:gd name="connsiteX1" fmla="*/ 242126 w 639603"/>
                    <a:gd name="connsiteY1" fmla="*/ 103442 h 474344"/>
                    <a:gd name="connsiteX2" fmla="*/ 200597 w 639603"/>
                    <a:gd name="connsiteY2" fmla="*/ 99060 h 474344"/>
                    <a:gd name="connsiteX3" fmla="*/ 169450 w 639603"/>
                    <a:gd name="connsiteY3" fmla="*/ 51340 h 474344"/>
                    <a:gd name="connsiteX4" fmla="*/ 216122 w 639603"/>
                    <a:gd name="connsiteY4" fmla="*/ 0 h 474344"/>
                    <a:gd name="connsiteX5" fmla="*/ 400717 w 639603"/>
                    <a:gd name="connsiteY5" fmla="*/ 0 h 474344"/>
                    <a:gd name="connsiteX6" fmla="*/ 447199 w 639603"/>
                    <a:gd name="connsiteY6" fmla="*/ 4477 h 474344"/>
                    <a:gd name="connsiteX7" fmla="*/ 569309 w 639603"/>
                    <a:gd name="connsiteY7" fmla="*/ 70009 h 474344"/>
                    <a:gd name="connsiteX8" fmla="*/ 639604 w 639603"/>
                    <a:gd name="connsiteY8" fmla="*/ 237077 h 474344"/>
                    <a:gd name="connsiteX9" fmla="*/ 533019 w 639603"/>
                    <a:gd name="connsiteY9" fmla="*/ 434054 h 474344"/>
                    <a:gd name="connsiteX10" fmla="*/ 403479 w 639603"/>
                    <a:gd name="connsiteY10" fmla="*/ 474345 h 474344"/>
                    <a:gd name="connsiteX11" fmla="*/ 211264 w 639603"/>
                    <a:gd name="connsiteY11" fmla="*/ 474345 h 474344"/>
                    <a:gd name="connsiteX12" fmla="*/ 210979 w 639603"/>
                    <a:gd name="connsiteY12" fmla="*/ 474345 h 474344"/>
                    <a:gd name="connsiteX13" fmla="*/ 208502 w 639603"/>
                    <a:gd name="connsiteY13" fmla="*/ 474345 h 474344"/>
                    <a:gd name="connsiteX14" fmla="*/ 208502 w 639603"/>
                    <a:gd name="connsiteY14" fmla="*/ 474059 h 474344"/>
                    <a:gd name="connsiteX15" fmla="*/ 102680 w 639603"/>
                    <a:gd name="connsiteY15" fmla="*/ 434816 h 474344"/>
                    <a:gd name="connsiteX16" fmla="*/ 66389 w 639603"/>
                    <a:gd name="connsiteY16" fmla="*/ 405003 h 474344"/>
                    <a:gd name="connsiteX17" fmla="*/ 24575 w 639603"/>
                    <a:gd name="connsiteY17" fmla="*/ 348329 h 474344"/>
                    <a:gd name="connsiteX18" fmla="*/ 762 w 639603"/>
                    <a:gd name="connsiteY18" fmla="*/ 280988 h 474344"/>
                    <a:gd name="connsiteX19" fmla="*/ 0 w 639603"/>
                    <a:gd name="connsiteY19" fmla="*/ 277082 h 474344"/>
                    <a:gd name="connsiteX20" fmla="*/ 20764 w 639603"/>
                    <a:gd name="connsiteY20" fmla="*/ 300800 h 474344"/>
                    <a:gd name="connsiteX21" fmla="*/ 142875 w 639603"/>
                    <a:gd name="connsiteY21" fmla="*/ 366331 h 474344"/>
                    <a:gd name="connsiteX22" fmla="*/ 189357 w 639603"/>
                    <a:gd name="connsiteY22" fmla="*/ 370904 h 474344"/>
                    <a:gd name="connsiteX23" fmla="*/ 397478 w 639603"/>
                    <a:gd name="connsiteY23" fmla="*/ 370904 h 474344"/>
                    <a:gd name="connsiteX24" fmla="*/ 403479 w 639603"/>
                    <a:gd name="connsiteY24" fmla="*/ 370904 h 474344"/>
                    <a:gd name="connsiteX25" fmla="*/ 497396 w 639603"/>
                    <a:gd name="connsiteY25" fmla="*/ 331375 h 474344"/>
                    <a:gd name="connsiteX26" fmla="*/ 537020 w 639603"/>
                    <a:gd name="connsiteY26" fmla="*/ 237172 h 474344"/>
                    <a:gd name="connsiteX27" fmla="*/ 521018 w 639603"/>
                    <a:gd name="connsiteY27" fmla="*/ 174974 h 474344"/>
                    <a:gd name="connsiteX28" fmla="*/ 402336 w 639603"/>
                    <a:gd name="connsiteY28" fmla="*/ 103442 h 474344"/>
                    <a:gd name="connsiteX29" fmla="*/ 248698 w 639603"/>
                    <a:gd name="connsiteY29" fmla="*/ 103442 h 474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9603" h="474344">
                      <a:moveTo>
                        <a:pt x="248603" y="103442"/>
                      </a:moveTo>
                      <a:lnTo>
                        <a:pt x="242126" y="103442"/>
                      </a:lnTo>
                      <a:cubicBezTo>
                        <a:pt x="228600" y="103632"/>
                        <a:pt x="211931" y="103727"/>
                        <a:pt x="200597" y="99060"/>
                      </a:cubicBezTo>
                      <a:cubicBezTo>
                        <a:pt x="181261" y="90964"/>
                        <a:pt x="169450" y="72200"/>
                        <a:pt x="169450" y="51340"/>
                      </a:cubicBezTo>
                      <a:cubicBezTo>
                        <a:pt x="169450" y="24384"/>
                        <a:pt x="189357" y="1905"/>
                        <a:pt x="216122" y="0"/>
                      </a:cubicBezTo>
                      <a:lnTo>
                        <a:pt x="400717" y="0"/>
                      </a:lnTo>
                      <a:cubicBezTo>
                        <a:pt x="416624" y="0"/>
                        <a:pt x="432149" y="1524"/>
                        <a:pt x="447199" y="4477"/>
                      </a:cubicBezTo>
                      <a:cubicBezTo>
                        <a:pt x="492062" y="13430"/>
                        <a:pt x="537115" y="37719"/>
                        <a:pt x="569309" y="70009"/>
                      </a:cubicBezTo>
                      <a:cubicBezTo>
                        <a:pt x="613601" y="114205"/>
                        <a:pt x="638461" y="174688"/>
                        <a:pt x="639604" y="237077"/>
                      </a:cubicBezTo>
                      <a:cubicBezTo>
                        <a:pt x="638080" y="316421"/>
                        <a:pt x="599027" y="389763"/>
                        <a:pt x="533019" y="434054"/>
                      </a:cubicBezTo>
                      <a:cubicBezTo>
                        <a:pt x="493776" y="460343"/>
                        <a:pt x="450818" y="474345"/>
                        <a:pt x="403479" y="474345"/>
                      </a:cubicBezTo>
                      <a:lnTo>
                        <a:pt x="211264" y="474345"/>
                      </a:lnTo>
                      <a:cubicBezTo>
                        <a:pt x="211264" y="474345"/>
                        <a:pt x="210979" y="474345"/>
                        <a:pt x="210979" y="474345"/>
                      </a:cubicBezTo>
                      <a:lnTo>
                        <a:pt x="208502" y="474345"/>
                      </a:lnTo>
                      <a:lnTo>
                        <a:pt x="208502" y="474059"/>
                      </a:lnTo>
                      <a:cubicBezTo>
                        <a:pt x="166878" y="469678"/>
                        <a:pt x="124778" y="449675"/>
                        <a:pt x="102680" y="434816"/>
                      </a:cubicBezTo>
                      <a:cubicBezTo>
                        <a:pt x="89630" y="426053"/>
                        <a:pt x="77438" y="416052"/>
                        <a:pt x="66389" y="405003"/>
                      </a:cubicBezTo>
                      <a:cubicBezTo>
                        <a:pt x="49435" y="388048"/>
                        <a:pt x="35433" y="368903"/>
                        <a:pt x="24575" y="348329"/>
                      </a:cubicBezTo>
                      <a:cubicBezTo>
                        <a:pt x="13335" y="327088"/>
                        <a:pt x="5334" y="304324"/>
                        <a:pt x="762" y="280988"/>
                      </a:cubicBezTo>
                      <a:cubicBezTo>
                        <a:pt x="476" y="279654"/>
                        <a:pt x="286" y="278416"/>
                        <a:pt x="0" y="277082"/>
                      </a:cubicBezTo>
                      <a:cubicBezTo>
                        <a:pt x="6382" y="285369"/>
                        <a:pt x="13240" y="293370"/>
                        <a:pt x="20764" y="300800"/>
                      </a:cubicBezTo>
                      <a:cubicBezTo>
                        <a:pt x="53054" y="333089"/>
                        <a:pt x="98108" y="357473"/>
                        <a:pt x="142875" y="366331"/>
                      </a:cubicBezTo>
                      <a:cubicBezTo>
                        <a:pt x="157925" y="369284"/>
                        <a:pt x="173450" y="370904"/>
                        <a:pt x="189357" y="370904"/>
                      </a:cubicBezTo>
                      <a:cubicBezTo>
                        <a:pt x="251174" y="370904"/>
                        <a:pt x="335471" y="370904"/>
                        <a:pt x="397478" y="370904"/>
                      </a:cubicBezTo>
                      <a:lnTo>
                        <a:pt x="403479" y="370904"/>
                      </a:lnTo>
                      <a:cubicBezTo>
                        <a:pt x="439293" y="370904"/>
                        <a:pt x="472154" y="356616"/>
                        <a:pt x="497396" y="331375"/>
                      </a:cubicBezTo>
                      <a:cubicBezTo>
                        <a:pt x="522351" y="306419"/>
                        <a:pt x="536353" y="272320"/>
                        <a:pt x="537020" y="237172"/>
                      </a:cubicBezTo>
                      <a:cubicBezTo>
                        <a:pt x="536639" y="215551"/>
                        <a:pt x="531114" y="194119"/>
                        <a:pt x="521018" y="174974"/>
                      </a:cubicBezTo>
                      <a:cubicBezTo>
                        <a:pt x="497777" y="131064"/>
                        <a:pt x="451961" y="103442"/>
                        <a:pt x="402336" y="103442"/>
                      </a:cubicBezTo>
                      <a:lnTo>
                        <a:pt x="248698" y="103442"/>
                      </a:lnTo>
                      <a:close/>
                    </a:path>
                  </a:pathLst>
                </a:custGeom>
                <a:solidFill>
                  <a:srgbClr val="6C9CCD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0D29F00B-43C1-F94A-6858-432EBE6CB5FF}"/>
                    </a:ext>
                  </a:extLst>
                </p:cNvPr>
                <p:cNvSpPr/>
                <p:nvPr/>
              </p:nvSpPr>
              <p:spPr>
                <a:xfrm>
                  <a:off x="481108" y="1373869"/>
                  <a:ext cx="213209" cy="158097"/>
                </a:xfrm>
                <a:custGeom>
                  <a:avLst/>
                  <a:gdLst>
                    <a:gd name="connsiteX0" fmla="*/ 391097 w 639698"/>
                    <a:gd name="connsiteY0" fmla="*/ 370904 h 474345"/>
                    <a:gd name="connsiteX1" fmla="*/ 397574 w 639698"/>
                    <a:gd name="connsiteY1" fmla="*/ 370904 h 474345"/>
                    <a:gd name="connsiteX2" fmla="*/ 439103 w 639698"/>
                    <a:gd name="connsiteY2" fmla="*/ 375285 h 474345"/>
                    <a:gd name="connsiteX3" fmla="*/ 470249 w 639698"/>
                    <a:gd name="connsiteY3" fmla="*/ 423005 h 474345"/>
                    <a:gd name="connsiteX4" fmla="*/ 423577 w 639698"/>
                    <a:gd name="connsiteY4" fmla="*/ 474345 h 474345"/>
                    <a:gd name="connsiteX5" fmla="*/ 238982 w 639698"/>
                    <a:gd name="connsiteY5" fmla="*/ 474345 h 474345"/>
                    <a:gd name="connsiteX6" fmla="*/ 192500 w 639698"/>
                    <a:gd name="connsiteY6" fmla="*/ 469868 h 474345"/>
                    <a:gd name="connsiteX7" fmla="*/ 70294 w 639698"/>
                    <a:gd name="connsiteY7" fmla="*/ 404336 h 474345"/>
                    <a:gd name="connsiteX8" fmla="*/ 0 w 639698"/>
                    <a:gd name="connsiteY8" fmla="*/ 237268 h 474345"/>
                    <a:gd name="connsiteX9" fmla="*/ 106585 w 639698"/>
                    <a:gd name="connsiteY9" fmla="*/ 40291 h 474345"/>
                    <a:gd name="connsiteX10" fmla="*/ 236125 w 639698"/>
                    <a:gd name="connsiteY10" fmla="*/ 0 h 474345"/>
                    <a:gd name="connsiteX11" fmla="*/ 428339 w 639698"/>
                    <a:gd name="connsiteY11" fmla="*/ 0 h 474345"/>
                    <a:gd name="connsiteX12" fmla="*/ 428625 w 639698"/>
                    <a:gd name="connsiteY12" fmla="*/ 0 h 474345"/>
                    <a:gd name="connsiteX13" fmla="*/ 431101 w 639698"/>
                    <a:gd name="connsiteY13" fmla="*/ 0 h 474345"/>
                    <a:gd name="connsiteX14" fmla="*/ 431101 w 639698"/>
                    <a:gd name="connsiteY14" fmla="*/ 286 h 474345"/>
                    <a:gd name="connsiteX15" fmla="*/ 536924 w 639698"/>
                    <a:gd name="connsiteY15" fmla="*/ 39529 h 474345"/>
                    <a:gd name="connsiteX16" fmla="*/ 573215 w 639698"/>
                    <a:gd name="connsiteY16" fmla="*/ 69342 h 474345"/>
                    <a:gd name="connsiteX17" fmla="*/ 615124 w 639698"/>
                    <a:gd name="connsiteY17" fmla="*/ 126016 h 474345"/>
                    <a:gd name="connsiteX18" fmla="*/ 638937 w 639698"/>
                    <a:gd name="connsiteY18" fmla="*/ 193358 h 474345"/>
                    <a:gd name="connsiteX19" fmla="*/ 639699 w 639698"/>
                    <a:gd name="connsiteY19" fmla="*/ 197263 h 474345"/>
                    <a:gd name="connsiteX20" fmla="*/ 618935 w 639698"/>
                    <a:gd name="connsiteY20" fmla="*/ 173546 h 474345"/>
                    <a:gd name="connsiteX21" fmla="*/ 496824 w 639698"/>
                    <a:gd name="connsiteY21" fmla="*/ 108014 h 474345"/>
                    <a:gd name="connsiteX22" fmla="*/ 450342 w 639698"/>
                    <a:gd name="connsiteY22" fmla="*/ 103442 h 474345"/>
                    <a:gd name="connsiteX23" fmla="*/ 242316 w 639698"/>
                    <a:gd name="connsiteY23" fmla="*/ 103442 h 474345"/>
                    <a:gd name="connsiteX24" fmla="*/ 236315 w 639698"/>
                    <a:gd name="connsiteY24" fmla="*/ 103442 h 474345"/>
                    <a:gd name="connsiteX25" fmla="*/ 142399 w 639698"/>
                    <a:gd name="connsiteY25" fmla="*/ 142970 h 474345"/>
                    <a:gd name="connsiteX26" fmla="*/ 102775 w 639698"/>
                    <a:gd name="connsiteY26" fmla="*/ 237173 h 474345"/>
                    <a:gd name="connsiteX27" fmla="*/ 118777 w 639698"/>
                    <a:gd name="connsiteY27" fmla="*/ 299371 h 474345"/>
                    <a:gd name="connsiteX28" fmla="*/ 237458 w 639698"/>
                    <a:gd name="connsiteY28" fmla="*/ 370904 h 474345"/>
                    <a:gd name="connsiteX29" fmla="*/ 391097 w 639698"/>
                    <a:gd name="connsiteY29" fmla="*/ 370904 h 474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39698" h="474345">
                      <a:moveTo>
                        <a:pt x="391097" y="370904"/>
                      </a:moveTo>
                      <a:lnTo>
                        <a:pt x="397574" y="370904"/>
                      </a:lnTo>
                      <a:cubicBezTo>
                        <a:pt x="411099" y="370713"/>
                        <a:pt x="427768" y="370618"/>
                        <a:pt x="439103" y="375285"/>
                      </a:cubicBezTo>
                      <a:cubicBezTo>
                        <a:pt x="458438" y="383381"/>
                        <a:pt x="470249" y="402146"/>
                        <a:pt x="470249" y="423005"/>
                      </a:cubicBezTo>
                      <a:cubicBezTo>
                        <a:pt x="470249" y="449961"/>
                        <a:pt x="450342" y="472440"/>
                        <a:pt x="423577" y="474345"/>
                      </a:cubicBezTo>
                      <a:lnTo>
                        <a:pt x="238982" y="474345"/>
                      </a:lnTo>
                      <a:cubicBezTo>
                        <a:pt x="223076" y="474345"/>
                        <a:pt x="207550" y="472821"/>
                        <a:pt x="192500" y="469868"/>
                      </a:cubicBezTo>
                      <a:cubicBezTo>
                        <a:pt x="147637" y="460915"/>
                        <a:pt x="102584" y="436626"/>
                        <a:pt x="70294" y="404336"/>
                      </a:cubicBezTo>
                      <a:cubicBezTo>
                        <a:pt x="26003" y="360140"/>
                        <a:pt x="1143" y="299657"/>
                        <a:pt x="0" y="237268"/>
                      </a:cubicBezTo>
                      <a:cubicBezTo>
                        <a:pt x="1524" y="157925"/>
                        <a:pt x="40577" y="84582"/>
                        <a:pt x="106585" y="40291"/>
                      </a:cubicBezTo>
                      <a:cubicBezTo>
                        <a:pt x="145828" y="14002"/>
                        <a:pt x="188785" y="0"/>
                        <a:pt x="236125" y="0"/>
                      </a:cubicBezTo>
                      <a:lnTo>
                        <a:pt x="428339" y="0"/>
                      </a:lnTo>
                      <a:cubicBezTo>
                        <a:pt x="428339" y="0"/>
                        <a:pt x="428625" y="0"/>
                        <a:pt x="428625" y="0"/>
                      </a:cubicBezTo>
                      <a:lnTo>
                        <a:pt x="431101" y="0"/>
                      </a:lnTo>
                      <a:lnTo>
                        <a:pt x="431101" y="286"/>
                      </a:lnTo>
                      <a:cubicBezTo>
                        <a:pt x="472726" y="4667"/>
                        <a:pt x="514826" y="24670"/>
                        <a:pt x="536924" y="39529"/>
                      </a:cubicBezTo>
                      <a:cubicBezTo>
                        <a:pt x="549974" y="48292"/>
                        <a:pt x="562166" y="58293"/>
                        <a:pt x="573215" y="69342"/>
                      </a:cubicBezTo>
                      <a:cubicBezTo>
                        <a:pt x="590169" y="86297"/>
                        <a:pt x="604171" y="105442"/>
                        <a:pt x="615124" y="126016"/>
                      </a:cubicBezTo>
                      <a:cubicBezTo>
                        <a:pt x="626364" y="147161"/>
                        <a:pt x="634365" y="169926"/>
                        <a:pt x="638937" y="193358"/>
                      </a:cubicBezTo>
                      <a:cubicBezTo>
                        <a:pt x="639223" y="194691"/>
                        <a:pt x="639413" y="195929"/>
                        <a:pt x="639699" y="197263"/>
                      </a:cubicBezTo>
                      <a:cubicBezTo>
                        <a:pt x="633317" y="188976"/>
                        <a:pt x="626459" y="180975"/>
                        <a:pt x="618935" y="173546"/>
                      </a:cubicBezTo>
                      <a:cubicBezTo>
                        <a:pt x="586645" y="141256"/>
                        <a:pt x="541592" y="116872"/>
                        <a:pt x="496824" y="108014"/>
                      </a:cubicBezTo>
                      <a:cubicBezTo>
                        <a:pt x="481774" y="105061"/>
                        <a:pt x="466249" y="103442"/>
                        <a:pt x="450342" y="103442"/>
                      </a:cubicBezTo>
                      <a:cubicBezTo>
                        <a:pt x="388525" y="103442"/>
                        <a:pt x="304229" y="103442"/>
                        <a:pt x="242316" y="103442"/>
                      </a:cubicBezTo>
                      <a:lnTo>
                        <a:pt x="236315" y="103442"/>
                      </a:lnTo>
                      <a:cubicBezTo>
                        <a:pt x="200501" y="103442"/>
                        <a:pt x="167640" y="117729"/>
                        <a:pt x="142399" y="142970"/>
                      </a:cubicBezTo>
                      <a:cubicBezTo>
                        <a:pt x="117443" y="167926"/>
                        <a:pt x="103441" y="202025"/>
                        <a:pt x="102775" y="237173"/>
                      </a:cubicBezTo>
                      <a:cubicBezTo>
                        <a:pt x="103156" y="258794"/>
                        <a:pt x="108680" y="280225"/>
                        <a:pt x="118777" y="299371"/>
                      </a:cubicBezTo>
                      <a:cubicBezTo>
                        <a:pt x="142018" y="343281"/>
                        <a:pt x="187833" y="370904"/>
                        <a:pt x="237458" y="370904"/>
                      </a:cubicBezTo>
                      <a:lnTo>
                        <a:pt x="391097" y="37090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CE86C83-7D10-B9BC-EEE4-F23C93B990E0}"/>
              </a:ext>
            </a:extLst>
          </p:cNvPr>
          <p:cNvGrpSpPr/>
          <p:nvPr/>
        </p:nvGrpSpPr>
        <p:grpSpPr>
          <a:xfrm>
            <a:off x="470791" y="3715331"/>
            <a:ext cx="7886376" cy="246221"/>
            <a:chOff x="492709" y="1356537"/>
            <a:chExt cx="7886376" cy="2462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1A9C03-CE1D-1665-DF03-00761C4933D6}"/>
                </a:ext>
              </a:extLst>
            </p:cNvPr>
            <p:cNvSpPr txBox="1"/>
            <p:nvPr/>
          </p:nvSpPr>
          <p:spPr>
            <a:xfrm>
              <a:off x="751997" y="1356537"/>
              <a:ext cx="762708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문식성을 체계적으로 다룰 수 있도록 내용 체계의 하위 범주 설정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[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읽기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쓰기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문법 영역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]</a:t>
              </a: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0D71438A-F263-C0F4-078D-3721501690D5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6BD3DD1E-4EE9-6077-5E55-1D08262FC543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A4FEB1A1-2F4B-0C9A-D2E2-310F3FFAB4B0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887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>
            <a:extLst>
              <a:ext uri="{FF2B5EF4-FFF2-40B4-BE49-F238E27FC236}">
                <a16:creationId xmlns:a16="http://schemas.microsoft.com/office/drawing/2014/main" id="{51F996F1-2D0C-32C6-94F6-3BA2671136A6}"/>
              </a:ext>
            </a:extLst>
          </p:cNvPr>
          <p:cNvGrpSpPr/>
          <p:nvPr/>
        </p:nvGrpSpPr>
        <p:grpSpPr>
          <a:xfrm>
            <a:off x="469552" y="1341438"/>
            <a:ext cx="8365005" cy="4824412"/>
            <a:chOff x="469552" y="1341438"/>
            <a:chExt cx="8365005" cy="4824412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54404748-732A-6083-B319-22C330F1915F}"/>
                </a:ext>
              </a:extLst>
            </p:cNvPr>
            <p:cNvSpPr/>
            <p:nvPr/>
          </p:nvSpPr>
          <p:spPr>
            <a:xfrm>
              <a:off x="469552" y="1341438"/>
              <a:ext cx="8204897" cy="4824412"/>
            </a:xfrm>
            <a:prstGeom prst="roundRect">
              <a:avLst>
                <a:gd name="adj" fmla="val 2196"/>
              </a:avLst>
            </a:prstGeom>
            <a:solidFill>
              <a:srgbClr val="CBDC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EF74E91C-6D4E-F36A-D74F-399247BA295A}"/>
                </a:ext>
              </a:extLst>
            </p:cNvPr>
            <p:cNvSpPr/>
            <p:nvPr/>
          </p:nvSpPr>
          <p:spPr>
            <a:xfrm>
              <a:off x="557482" y="2530175"/>
              <a:ext cx="8029036" cy="3551448"/>
            </a:xfrm>
            <a:prstGeom prst="roundRect">
              <a:avLst>
                <a:gd name="adj" fmla="val 2812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B7A8E6C-00CE-C3DF-57F8-BCFD2E06DD98}"/>
                </a:ext>
              </a:extLst>
            </p:cNvPr>
            <p:cNvSpPr txBox="1"/>
            <p:nvPr/>
          </p:nvSpPr>
          <p:spPr>
            <a:xfrm>
              <a:off x="735807" y="3056447"/>
              <a:ext cx="400269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3.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및 평가 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-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가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- (1)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학습의 방향</a:t>
              </a: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1206798-E588-1936-2CB4-B1C37DB69BB0}"/>
                </a:ext>
              </a:extLst>
            </p:cNvPr>
            <p:cNvGrpSpPr/>
            <p:nvPr/>
          </p:nvGrpSpPr>
          <p:grpSpPr>
            <a:xfrm>
              <a:off x="4178543" y="2684924"/>
              <a:ext cx="684510" cy="256936"/>
              <a:chOff x="592200" y="3720873"/>
              <a:chExt cx="684510" cy="256936"/>
            </a:xfrm>
          </p:grpSpPr>
          <p:sp>
            <p:nvSpPr>
              <p:cNvPr id="24" name="사각형: 둥근 위쪽 모서리 23">
                <a:extLst>
                  <a:ext uri="{FF2B5EF4-FFF2-40B4-BE49-F238E27FC236}">
                    <a16:creationId xmlns:a16="http://schemas.microsoft.com/office/drawing/2014/main" id="{33923180-26C9-C145-AB13-63BB4087E6C7}"/>
                  </a:ext>
                </a:extLst>
              </p:cNvPr>
              <p:cNvSpPr/>
              <p:nvPr/>
            </p:nvSpPr>
            <p:spPr>
              <a:xfrm>
                <a:off x="592200" y="3720873"/>
                <a:ext cx="684510" cy="256936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rgbClr val="276DB5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456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BB3C2C1-D29D-6344-545A-084D1C9BAC5D}"/>
                  </a:ext>
                </a:extLst>
              </p:cNvPr>
              <p:cNvSpPr txBox="1"/>
              <p:nvPr/>
            </p:nvSpPr>
            <p:spPr>
              <a:xfrm>
                <a:off x="778163" y="3749314"/>
                <a:ext cx="31258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예시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2A50B2-DDB6-A48E-B67A-1E2121E2621F}"/>
                </a:ext>
              </a:extLst>
            </p:cNvPr>
            <p:cNvSpPr txBox="1"/>
            <p:nvPr/>
          </p:nvSpPr>
          <p:spPr>
            <a:xfrm>
              <a:off x="878545" y="3355676"/>
              <a:ext cx="7532511" cy="12311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사</a:t>
              </a:r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) 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국어’ 성취기준에 대한 통합적이고 깊이 있는 학습을 위해 한 권 이상의 도서를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>
                <a:spcAft>
                  <a:spcPts val="6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긴 호흡으로 읽을 수 있도록 선정하고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이를 다양한 성취기준의 통합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영역 간 통합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교과 간 통합 수업에 활용할 수 있다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</a:p>
            <a:p>
              <a:pPr>
                <a:spcAft>
                  <a:spcPts val="6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이를 위해 개별 관심사와 진로를 고려하여 학습자가 자기 선택적으로 도서를 선정하도록 하고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</a:p>
            <a:p>
              <a:pPr>
                <a:spcAft>
                  <a:spcPts val="6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종이책이나 전자책 등 상황에 적합한 도서 준비와 충분한 독서 시간 확보 등의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>
                <a:spcAft>
                  <a:spcPts val="6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물리적 여건을 조성한다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</a:t>
              </a:r>
            </a:p>
          </p:txBody>
        </p: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F6B228AA-FDD5-A8BC-B28A-9C0374F2B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3985" y="4170291"/>
              <a:ext cx="2444296" cy="1924328"/>
            </a:xfrm>
            <a:prstGeom prst="rect">
              <a:avLst/>
            </a:prstGeom>
          </p:spPr>
        </p:pic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9E2091E-0D6C-ED3B-D203-A3B3106BF9B3}"/>
                </a:ext>
              </a:extLst>
            </p:cNvPr>
            <p:cNvGrpSpPr/>
            <p:nvPr/>
          </p:nvGrpSpPr>
          <p:grpSpPr>
            <a:xfrm>
              <a:off x="624228" y="1488161"/>
              <a:ext cx="6412615" cy="215444"/>
              <a:chOff x="546591" y="1539920"/>
              <a:chExt cx="6412615" cy="21544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9D4DF0-3EE4-F262-C031-06B734455E6F}"/>
                  </a:ext>
                </a:extLst>
              </p:cNvPr>
              <p:cNvSpPr txBox="1"/>
              <p:nvPr/>
            </p:nvSpPr>
            <p:spPr>
              <a:xfrm>
                <a:off x="790851" y="1539920"/>
                <a:ext cx="61683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국어과 교육과정의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“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한 학기 한 권 읽기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”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관련 내용을 유지하고 강화함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419E4B2-1EE3-5265-6772-138C2EBDCDC0}"/>
                  </a:ext>
                </a:extLst>
              </p:cNvPr>
              <p:cNvGrpSpPr/>
              <p:nvPr/>
            </p:nvGrpSpPr>
            <p:grpSpPr>
              <a:xfrm>
                <a:off x="546591" y="154612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612DECFE-0FFE-E5F4-037F-3F4E165984A9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35C11A4B-6A32-0F93-EFAC-20F7C52F7910}"/>
                    </a:ext>
                  </a:extLst>
                </p:cNvPr>
                <p:cNvSpPr/>
                <p:nvPr/>
              </p:nvSpPr>
              <p:spPr>
                <a:xfrm>
                  <a:off x="4954900" y="3388784"/>
                  <a:ext cx="785123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AA6FC1A-96B6-4D58-2920-C07A2C36C621}"/>
                </a:ext>
              </a:extLst>
            </p:cNvPr>
            <p:cNvGrpSpPr/>
            <p:nvPr/>
          </p:nvGrpSpPr>
          <p:grpSpPr>
            <a:xfrm>
              <a:off x="624228" y="1823850"/>
              <a:ext cx="5816298" cy="215444"/>
              <a:chOff x="546591" y="1849728"/>
              <a:chExt cx="5816298" cy="21544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5D08852-9199-CC9C-17C3-5A0F8B68E0E6}"/>
                  </a:ext>
                </a:extLst>
              </p:cNvPr>
              <p:cNvSpPr txBox="1"/>
              <p:nvPr/>
            </p:nvSpPr>
            <p:spPr>
              <a:xfrm>
                <a:off x="790851" y="1849728"/>
                <a:ext cx="5572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이를 위해 “성취기준 적용 시 고려 사항“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“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방향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”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등에 반영함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3FC4495E-D221-24B5-ABB5-4B7883E6A51F}"/>
                  </a:ext>
                </a:extLst>
              </p:cNvPr>
              <p:cNvGrpSpPr/>
              <p:nvPr/>
            </p:nvGrpSpPr>
            <p:grpSpPr>
              <a:xfrm>
                <a:off x="546591" y="1855929"/>
                <a:ext cx="203058" cy="203042"/>
                <a:chOff x="4732337" y="3180961"/>
                <a:chExt cx="1230249" cy="1230153"/>
              </a:xfrm>
            </p:grpSpPr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2211B74E-FCCF-C1BB-F006-86E84FFA5E2A}"/>
                    </a:ext>
                  </a:extLst>
                </p:cNvPr>
                <p:cNvSpPr/>
                <p:nvPr/>
              </p:nvSpPr>
              <p:spPr>
                <a:xfrm>
                  <a:off x="4732337" y="3180961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EACB2179-8C3E-15FB-909C-E1327820426B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pic>
          <p:nvPicPr>
            <p:cNvPr id="38" name="그림 51" descr="004.png">
              <a:extLst>
                <a:ext uri="{FF2B5EF4-FFF2-40B4-BE49-F238E27FC236}">
                  <a16:creationId xmlns:a16="http://schemas.microsoft.com/office/drawing/2014/main" id="{FCEC5237-39A6-FF2D-F17E-957884B8E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4501287" y="-1552823"/>
              <a:ext cx="456212" cy="8210329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15AEF62-EFF9-98F5-A9E9-0C533B25DD8E}"/>
              </a:ext>
            </a:extLst>
          </p:cNvPr>
          <p:cNvGrpSpPr/>
          <p:nvPr/>
        </p:nvGrpSpPr>
        <p:grpSpPr>
          <a:xfrm>
            <a:off x="293528" y="209704"/>
            <a:ext cx="3673058" cy="716668"/>
            <a:chOff x="293528" y="209704"/>
            <a:chExt cx="3673058" cy="716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A78C2E-5790-2E41-8419-D4DE0E7968FD}"/>
                </a:ext>
              </a:extLst>
            </p:cNvPr>
            <p:cNvSpPr txBox="1"/>
            <p:nvPr/>
          </p:nvSpPr>
          <p:spPr>
            <a:xfrm>
              <a:off x="1087593" y="501878"/>
              <a:ext cx="287899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한 권 이상의 도서 읽기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0357FC9-8290-2C2B-5B5E-5D6FFCEB609D}"/>
                </a:ext>
              </a:extLst>
            </p:cNvPr>
            <p:cNvSpPr txBox="1"/>
            <p:nvPr/>
          </p:nvSpPr>
          <p:spPr>
            <a:xfrm>
              <a:off x="293528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67E9D3C-FD2A-6FF2-3C50-788DF4273D8D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E0C9FE-0158-54DE-0A0C-EDB84282E453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1C611EE8-0F13-D0AB-DD3D-76C5490FADB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65654257-3A1D-776E-DBCD-5C71A2A5A373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F42510E-7578-8185-26ED-04039F03AD21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0289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1906F4E9-0F44-CF58-A308-3450C9A86306}"/>
              </a:ext>
            </a:extLst>
          </p:cNvPr>
          <p:cNvGrpSpPr/>
          <p:nvPr/>
        </p:nvGrpSpPr>
        <p:grpSpPr>
          <a:xfrm>
            <a:off x="311962" y="209704"/>
            <a:ext cx="3891869" cy="716668"/>
            <a:chOff x="311962" y="209704"/>
            <a:chExt cx="3891869" cy="716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6363FA-8528-377C-A662-8D605A1B0157}"/>
                </a:ext>
              </a:extLst>
            </p:cNvPr>
            <p:cNvSpPr txBox="1"/>
            <p:nvPr/>
          </p:nvSpPr>
          <p:spPr>
            <a:xfrm>
              <a:off x="1087593" y="501878"/>
              <a:ext cx="311623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 문서 체제 개편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928C30-C320-A1CD-1F00-56548123E070}"/>
                </a:ext>
              </a:extLst>
            </p:cNvPr>
            <p:cNvSpPr txBox="1"/>
            <p:nvPr/>
          </p:nvSpPr>
          <p:spPr>
            <a:xfrm>
              <a:off x="311962" y="372374"/>
              <a:ext cx="30777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7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BD9E010-E469-AD37-3DCF-7E16F3052D77}"/>
                </a:ext>
              </a:extLst>
            </p:cNvPr>
            <p:cNvGrpSpPr/>
            <p:nvPr/>
          </p:nvGrpSpPr>
          <p:grpSpPr>
            <a:xfrm>
              <a:off x="1119981" y="209704"/>
              <a:ext cx="2700914" cy="204788"/>
              <a:chOff x="1119981" y="209704"/>
              <a:chExt cx="2700914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B62AFD-E5D1-3F79-4520-481FD4F4B522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242374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개정 방향과 주요 변화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C4FAD6B-0E6F-5812-4CCF-4793461F55C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A7ACA592-DE3F-7EB7-6937-41CC64A0237B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3AF4C8D-86CA-25AE-4C41-CAB18B5B866A}"/>
                    </a:ext>
                  </a:extLst>
                </p:cNvPr>
                <p:cNvSpPr txBox="1"/>
                <p:nvPr/>
              </p:nvSpPr>
              <p:spPr>
                <a:xfrm>
                  <a:off x="1164791" y="251899"/>
                  <a:ext cx="897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3E3BE351-95F5-A34B-586F-C1B8BF0AEDFC}"/>
              </a:ext>
            </a:extLst>
          </p:cNvPr>
          <p:cNvGrpSpPr/>
          <p:nvPr/>
        </p:nvGrpSpPr>
        <p:grpSpPr>
          <a:xfrm>
            <a:off x="470791" y="1356537"/>
            <a:ext cx="4725254" cy="246221"/>
            <a:chOff x="492709" y="1356537"/>
            <a:chExt cx="4725254" cy="2462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4F7F78-1980-0675-4C00-8C2665175DB2}"/>
                </a:ext>
              </a:extLst>
            </p:cNvPr>
            <p:cNvSpPr txBox="1"/>
            <p:nvPr/>
          </p:nvSpPr>
          <p:spPr>
            <a:xfrm>
              <a:off x="751997" y="1356537"/>
              <a:ext cx="446596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교육과정 문서 체제 비교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2015 VS 2022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D3C9575-4330-E90F-C53F-7F38D459B135}"/>
                </a:ext>
              </a:extLst>
            </p:cNvPr>
            <p:cNvGrpSpPr/>
            <p:nvPr/>
          </p:nvGrpSpPr>
          <p:grpSpPr>
            <a:xfrm>
              <a:off x="492709" y="1381758"/>
              <a:ext cx="190007" cy="195778"/>
              <a:chOff x="481108" y="1373869"/>
              <a:chExt cx="213209" cy="219685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C6B6EBB0-D6D1-CFA8-3A9E-2F9029DF5F99}"/>
                  </a:ext>
                </a:extLst>
              </p:cNvPr>
              <p:cNvSpPr/>
              <p:nvPr/>
            </p:nvSpPr>
            <p:spPr>
              <a:xfrm>
                <a:off x="481123" y="1435457"/>
                <a:ext cx="213178" cy="158097"/>
              </a:xfrm>
              <a:custGeom>
                <a:avLst/>
                <a:gdLst>
                  <a:gd name="connsiteX0" fmla="*/ 248603 w 639603"/>
                  <a:gd name="connsiteY0" fmla="*/ 103442 h 474344"/>
                  <a:gd name="connsiteX1" fmla="*/ 242126 w 639603"/>
                  <a:gd name="connsiteY1" fmla="*/ 103442 h 474344"/>
                  <a:gd name="connsiteX2" fmla="*/ 200597 w 639603"/>
                  <a:gd name="connsiteY2" fmla="*/ 99060 h 474344"/>
                  <a:gd name="connsiteX3" fmla="*/ 169450 w 639603"/>
                  <a:gd name="connsiteY3" fmla="*/ 51340 h 474344"/>
                  <a:gd name="connsiteX4" fmla="*/ 216122 w 639603"/>
                  <a:gd name="connsiteY4" fmla="*/ 0 h 474344"/>
                  <a:gd name="connsiteX5" fmla="*/ 400717 w 639603"/>
                  <a:gd name="connsiteY5" fmla="*/ 0 h 474344"/>
                  <a:gd name="connsiteX6" fmla="*/ 447199 w 639603"/>
                  <a:gd name="connsiteY6" fmla="*/ 4477 h 474344"/>
                  <a:gd name="connsiteX7" fmla="*/ 569309 w 639603"/>
                  <a:gd name="connsiteY7" fmla="*/ 70009 h 474344"/>
                  <a:gd name="connsiteX8" fmla="*/ 639604 w 639603"/>
                  <a:gd name="connsiteY8" fmla="*/ 237077 h 474344"/>
                  <a:gd name="connsiteX9" fmla="*/ 533019 w 639603"/>
                  <a:gd name="connsiteY9" fmla="*/ 434054 h 474344"/>
                  <a:gd name="connsiteX10" fmla="*/ 403479 w 639603"/>
                  <a:gd name="connsiteY10" fmla="*/ 474345 h 474344"/>
                  <a:gd name="connsiteX11" fmla="*/ 211264 w 639603"/>
                  <a:gd name="connsiteY11" fmla="*/ 474345 h 474344"/>
                  <a:gd name="connsiteX12" fmla="*/ 210979 w 639603"/>
                  <a:gd name="connsiteY12" fmla="*/ 474345 h 474344"/>
                  <a:gd name="connsiteX13" fmla="*/ 208502 w 639603"/>
                  <a:gd name="connsiteY13" fmla="*/ 474345 h 474344"/>
                  <a:gd name="connsiteX14" fmla="*/ 208502 w 639603"/>
                  <a:gd name="connsiteY14" fmla="*/ 474059 h 474344"/>
                  <a:gd name="connsiteX15" fmla="*/ 102680 w 639603"/>
                  <a:gd name="connsiteY15" fmla="*/ 434816 h 474344"/>
                  <a:gd name="connsiteX16" fmla="*/ 66389 w 639603"/>
                  <a:gd name="connsiteY16" fmla="*/ 405003 h 474344"/>
                  <a:gd name="connsiteX17" fmla="*/ 24575 w 639603"/>
                  <a:gd name="connsiteY17" fmla="*/ 348329 h 474344"/>
                  <a:gd name="connsiteX18" fmla="*/ 762 w 639603"/>
                  <a:gd name="connsiteY18" fmla="*/ 280988 h 474344"/>
                  <a:gd name="connsiteX19" fmla="*/ 0 w 639603"/>
                  <a:gd name="connsiteY19" fmla="*/ 277082 h 474344"/>
                  <a:gd name="connsiteX20" fmla="*/ 20764 w 639603"/>
                  <a:gd name="connsiteY20" fmla="*/ 300800 h 474344"/>
                  <a:gd name="connsiteX21" fmla="*/ 142875 w 639603"/>
                  <a:gd name="connsiteY21" fmla="*/ 366331 h 474344"/>
                  <a:gd name="connsiteX22" fmla="*/ 189357 w 639603"/>
                  <a:gd name="connsiteY22" fmla="*/ 370904 h 474344"/>
                  <a:gd name="connsiteX23" fmla="*/ 397478 w 639603"/>
                  <a:gd name="connsiteY23" fmla="*/ 370904 h 474344"/>
                  <a:gd name="connsiteX24" fmla="*/ 403479 w 639603"/>
                  <a:gd name="connsiteY24" fmla="*/ 370904 h 474344"/>
                  <a:gd name="connsiteX25" fmla="*/ 497396 w 639603"/>
                  <a:gd name="connsiteY25" fmla="*/ 331375 h 474344"/>
                  <a:gd name="connsiteX26" fmla="*/ 537020 w 639603"/>
                  <a:gd name="connsiteY26" fmla="*/ 237172 h 474344"/>
                  <a:gd name="connsiteX27" fmla="*/ 521018 w 639603"/>
                  <a:gd name="connsiteY27" fmla="*/ 174974 h 474344"/>
                  <a:gd name="connsiteX28" fmla="*/ 402336 w 639603"/>
                  <a:gd name="connsiteY28" fmla="*/ 103442 h 474344"/>
                  <a:gd name="connsiteX29" fmla="*/ 248698 w 639603"/>
                  <a:gd name="connsiteY29" fmla="*/ 103442 h 47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03" h="474344">
                    <a:moveTo>
                      <a:pt x="248603" y="103442"/>
                    </a:moveTo>
                    <a:lnTo>
                      <a:pt x="242126" y="103442"/>
                    </a:lnTo>
                    <a:cubicBezTo>
                      <a:pt x="228600" y="103632"/>
                      <a:pt x="211931" y="103727"/>
                      <a:pt x="200597" y="99060"/>
                    </a:cubicBezTo>
                    <a:cubicBezTo>
                      <a:pt x="181261" y="90964"/>
                      <a:pt x="169450" y="72200"/>
                      <a:pt x="169450" y="51340"/>
                    </a:cubicBezTo>
                    <a:cubicBezTo>
                      <a:pt x="169450" y="24384"/>
                      <a:pt x="189357" y="1905"/>
                      <a:pt x="216122" y="0"/>
                    </a:cubicBezTo>
                    <a:lnTo>
                      <a:pt x="400717" y="0"/>
                    </a:lnTo>
                    <a:cubicBezTo>
                      <a:pt x="416624" y="0"/>
                      <a:pt x="432149" y="1524"/>
                      <a:pt x="447199" y="4477"/>
                    </a:cubicBezTo>
                    <a:cubicBezTo>
                      <a:pt x="492062" y="13430"/>
                      <a:pt x="537115" y="37719"/>
                      <a:pt x="569309" y="70009"/>
                    </a:cubicBezTo>
                    <a:cubicBezTo>
                      <a:pt x="613601" y="114205"/>
                      <a:pt x="638461" y="174688"/>
                      <a:pt x="639604" y="237077"/>
                    </a:cubicBezTo>
                    <a:cubicBezTo>
                      <a:pt x="638080" y="316421"/>
                      <a:pt x="599027" y="389763"/>
                      <a:pt x="533019" y="434054"/>
                    </a:cubicBezTo>
                    <a:cubicBezTo>
                      <a:pt x="493776" y="460343"/>
                      <a:pt x="450818" y="474345"/>
                      <a:pt x="403479" y="474345"/>
                    </a:cubicBezTo>
                    <a:lnTo>
                      <a:pt x="211264" y="474345"/>
                    </a:lnTo>
                    <a:cubicBezTo>
                      <a:pt x="211264" y="474345"/>
                      <a:pt x="210979" y="474345"/>
                      <a:pt x="210979" y="474345"/>
                    </a:cubicBezTo>
                    <a:lnTo>
                      <a:pt x="208502" y="474345"/>
                    </a:lnTo>
                    <a:lnTo>
                      <a:pt x="208502" y="474059"/>
                    </a:lnTo>
                    <a:cubicBezTo>
                      <a:pt x="166878" y="469678"/>
                      <a:pt x="124778" y="449675"/>
                      <a:pt x="102680" y="434816"/>
                    </a:cubicBezTo>
                    <a:cubicBezTo>
                      <a:pt x="89630" y="426053"/>
                      <a:pt x="77438" y="416052"/>
                      <a:pt x="66389" y="405003"/>
                    </a:cubicBezTo>
                    <a:cubicBezTo>
                      <a:pt x="49435" y="388048"/>
                      <a:pt x="35433" y="368903"/>
                      <a:pt x="24575" y="348329"/>
                    </a:cubicBezTo>
                    <a:cubicBezTo>
                      <a:pt x="13335" y="327088"/>
                      <a:pt x="5334" y="304324"/>
                      <a:pt x="762" y="280988"/>
                    </a:cubicBezTo>
                    <a:cubicBezTo>
                      <a:pt x="476" y="279654"/>
                      <a:pt x="286" y="278416"/>
                      <a:pt x="0" y="277082"/>
                    </a:cubicBezTo>
                    <a:cubicBezTo>
                      <a:pt x="6382" y="285369"/>
                      <a:pt x="13240" y="293370"/>
                      <a:pt x="20764" y="300800"/>
                    </a:cubicBezTo>
                    <a:cubicBezTo>
                      <a:pt x="53054" y="333089"/>
                      <a:pt x="98108" y="357473"/>
                      <a:pt x="142875" y="366331"/>
                    </a:cubicBezTo>
                    <a:cubicBezTo>
                      <a:pt x="157925" y="369284"/>
                      <a:pt x="173450" y="370904"/>
                      <a:pt x="189357" y="370904"/>
                    </a:cubicBezTo>
                    <a:cubicBezTo>
                      <a:pt x="251174" y="370904"/>
                      <a:pt x="335471" y="370904"/>
                      <a:pt x="397478" y="370904"/>
                    </a:cubicBezTo>
                    <a:lnTo>
                      <a:pt x="403479" y="370904"/>
                    </a:lnTo>
                    <a:cubicBezTo>
                      <a:pt x="439293" y="370904"/>
                      <a:pt x="472154" y="356616"/>
                      <a:pt x="497396" y="331375"/>
                    </a:cubicBezTo>
                    <a:cubicBezTo>
                      <a:pt x="522351" y="306419"/>
                      <a:pt x="536353" y="272320"/>
                      <a:pt x="537020" y="237172"/>
                    </a:cubicBezTo>
                    <a:cubicBezTo>
                      <a:pt x="536639" y="215551"/>
                      <a:pt x="531114" y="194119"/>
                      <a:pt x="521018" y="174974"/>
                    </a:cubicBezTo>
                    <a:cubicBezTo>
                      <a:pt x="497777" y="131064"/>
                      <a:pt x="451961" y="103442"/>
                      <a:pt x="402336" y="103442"/>
                    </a:cubicBezTo>
                    <a:lnTo>
                      <a:pt x="248698" y="103442"/>
                    </a:lnTo>
                    <a:close/>
                  </a:path>
                </a:pathLst>
              </a:custGeom>
              <a:solidFill>
                <a:srgbClr val="6C9CC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EC14194E-947D-444A-8C08-6AFE89AFF177}"/>
                  </a:ext>
                </a:extLst>
              </p:cNvPr>
              <p:cNvSpPr/>
              <p:nvPr/>
            </p:nvSpPr>
            <p:spPr>
              <a:xfrm>
                <a:off x="481108" y="1373869"/>
                <a:ext cx="213209" cy="158097"/>
              </a:xfrm>
              <a:custGeom>
                <a:avLst/>
                <a:gdLst>
                  <a:gd name="connsiteX0" fmla="*/ 391097 w 639698"/>
                  <a:gd name="connsiteY0" fmla="*/ 370904 h 474345"/>
                  <a:gd name="connsiteX1" fmla="*/ 397574 w 639698"/>
                  <a:gd name="connsiteY1" fmla="*/ 370904 h 474345"/>
                  <a:gd name="connsiteX2" fmla="*/ 439103 w 639698"/>
                  <a:gd name="connsiteY2" fmla="*/ 375285 h 474345"/>
                  <a:gd name="connsiteX3" fmla="*/ 470249 w 639698"/>
                  <a:gd name="connsiteY3" fmla="*/ 423005 h 474345"/>
                  <a:gd name="connsiteX4" fmla="*/ 423577 w 639698"/>
                  <a:gd name="connsiteY4" fmla="*/ 474345 h 474345"/>
                  <a:gd name="connsiteX5" fmla="*/ 238982 w 639698"/>
                  <a:gd name="connsiteY5" fmla="*/ 474345 h 474345"/>
                  <a:gd name="connsiteX6" fmla="*/ 192500 w 639698"/>
                  <a:gd name="connsiteY6" fmla="*/ 469868 h 474345"/>
                  <a:gd name="connsiteX7" fmla="*/ 70294 w 639698"/>
                  <a:gd name="connsiteY7" fmla="*/ 404336 h 474345"/>
                  <a:gd name="connsiteX8" fmla="*/ 0 w 639698"/>
                  <a:gd name="connsiteY8" fmla="*/ 237268 h 474345"/>
                  <a:gd name="connsiteX9" fmla="*/ 106585 w 639698"/>
                  <a:gd name="connsiteY9" fmla="*/ 40291 h 474345"/>
                  <a:gd name="connsiteX10" fmla="*/ 236125 w 639698"/>
                  <a:gd name="connsiteY10" fmla="*/ 0 h 474345"/>
                  <a:gd name="connsiteX11" fmla="*/ 428339 w 639698"/>
                  <a:gd name="connsiteY11" fmla="*/ 0 h 474345"/>
                  <a:gd name="connsiteX12" fmla="*/ 428625 w 639698"/>
                  <a:gd name="connsiteY12" fmla="*/ 0 h 474345"/>
                  <a:gd name="connsiteX13" fmla="*/ 431101 w 639698"/>
                  <a:gd name="connsiteY13" fmla="*/ 0 h 474345"/>
                  <a:gd name="connsiteX14" fmla="*/ 431101 w 639698"/>
                  <a:gd name="connsiteY14" fmla="*/ 286 h 474345"/>
                  <a:gd name="connsiteX15" fmla="*/ 536924 w 639698"/>
                  <a:gd name="connsiteY15" fmla="*/ 39529 h 474345"/>
                  <a:gd name="connsiteX16" fmla="*/ 573215 w 639698"/>
                  <a:gd name="connsiteY16" fmla="*/ 69342 h 474345"/>
                  <a:gd name="connsiteX17" fmla="*/ 615124 w 639698"/>
                  <a:gd name="connsiteY17" fmla="*/ 126016 h 474345"/>
                  <a:gd name="connsiteX18" fmla="*/ 638937 w 639698"/>
                  <a:gd name="connsiteY18" fmla="*/ 193358 h 474345"/>
                  <a:gd name="connsiteX19" fmla="*/ 639699 w 639698"/>
                  <a:gd name="connsiteY19" fmla="*/ 197263 h 474345"/>
                  <a:gd name="connsiteX20" fmla="*/ 618935 w 639698"/>
                  <a:gd name="connsiteY20" fmla="*/ 173546 h 474345"/>
                  <a:gd name="connsiteX21" fmla="*/ 496824 w 639698"/>
                  <a:gd name="connsiteY21" fmla="*/ 108014 h 474345"/>
                  <a:gd name="connsiteX22" fmla="*/ 450342 w 639698"/>
                  <a:gd name="connsiteY22" fmla="*/ 103442 h 474345"/>
                  <a:gd name="connsiteX23" fmla="*/ 242316 w 639698"/>
                  <a:gd name="connsiteY23" fmla="*/ 103442 h 474345"/>
                  <a:gd name="connsiteX24" fmla="*/ 236315 w 639698"/>
                  <a:gd name="connsiteY24" fmla="*/ 103442 h 474345"/>
                  <a:gd name="connsiteX25" fmla="*/ 142399 w 639698"/>
                  <a:gd name="connsiteY25" fmla="*/ 142970 h 474345"/>
                  <a:gd name="connsiteX26" fmla="*/ 102775 w 639698"/>
                  <a:gd name="connsiteY26" fmla="*/ 237173 h 474345"/>
                  <a:gd name="connsiteX27" fmla="*/ 118777 w 639698"/>
                  <a:gd name="connsiteY27" fmla="*/ 299371 h 474345"/>
                  <a:gd name="connsiteX28" fmla="*/ 237458 w 639698"/>
                  <a:gd name="connsiteY28" fmla="*/ 370904 h 474345"/>
                  <a:gd name="connsiteX29" fmla="*/ 391097 w 639698"/>
                  <a:gd name="connsiteY29" fmla="*/ 370904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9698" h="474345">
                    <a:moveTo>
                      <a:pt x="391097" y="370904"/>
                    </a:moveTo>
                    <a:lnTo>
                      <a:pt x="397574" y="370904"/>
                    </a:lnTo>
                    <a:cubicBezTo>
                      <a:pt x="411099" y="370713"/>
                      <a:pt x="427768" y="370618"/>
                      <a:pt x="439103" y="375285"/>
                    </a:cubicBezTo>
                    <a:cubicBezTo>
                      <a:pt x="458438" y="383381"/>
                      <a:pt x="470249" y="402146"/>
                      <a:pt x="470249" y="423005"/>
                    </a:cubicBezTo>
                    <a:cubicBezTo>
                      <a:pt x="470249" y="449961"/>
                      <a:pt x="450342" y="472440"/>
                      <a:pt x="423577" y="474345"/>
                    </a:cubicBezTo>
                    <a:lnTo>
                      <a:pt x="238982" y="474345"/>
                    </a:lnTo>
                    <a:cubicBezTo>
                      <a:pt x="223076" y="474345"/>
                      <a:pt x="207550" y="472821"/>
                      <a:pt x="192500" y="469868"/>
                    </a:cubicBezTo>
                    <a:cubicBezTo>
                      <a:pt x="147637" y="460915"/>
                      <a:pt x="102584" y="436626"/>
                      <a:pt x="70294" y="404336"/>
                    </a:cubicBezTo>
                    <a:cubicBezTo>
                      <a:pt x="26003" y="360140"/>
                      <a:pt x="1143" y="299657"/>
                      <a:pt x="0" y="237268"/>
                    </a:cubicBezTo>
                    <a:cubicBezTo>
                      <a:pt x="1524" y="157925"/>
                      <a:pt x="40577" y="84582"/>
                      <a:pt x="106585" y="40291"/>
                    </a:cubicBezTo>
                    <a:cubicBezTo>
                      <a:pt x="145828" y="14002"/>
                      <a:pt x="188785" y="0"/>
                      <a:pt x="236125" y="0"/>
                    </a:cubicBezTo>
                    <a:lnTo>
                      <a:pt x="428339" y="0"/>
                    </a:lnTo>
                    <a:cubicBezTo>
                      <a:pt x="428339" y="0"/>
                      <a:pt x="428625" y="0"/>
                      <a:pt x="428625" y="0"/>
                    </a:cubicBezTo>
                    <a:lnTo>
                      <a:pt x="431101" y="0"/>
                    </a:lnTo>
                    <a:lnTo>
                      <a:pt x="431101" y="286"/>
                    </a:lnTo>
                    <a:cubicBezTo>
                      <a:pt x="472726" y="4667"/>
                      <a:pt x="514826" y="24670"/>
                      <a:pt x="536924" y="39529"/>
                    </a:cubicBezTo>
                    <a:cubicBezTo>
                      <a:pt x="549974" y="48292"/>
                      <a:pt x="562166" y="58293"/>
                      <a:pt x="573215" y="69342"/>
                    </a:cubicBezTo>
                    <a:cubicBezTo>
                      <a:pt x="590169" y="86297"/>
                      <a:pt x="604171" y="105442"/>
                      <a:pt x="615124" y="126016"/>
                    </a:cubicBezTo>
                    <a:cubicBezTo>
                      <a:pt x="626364" y="147161"/>
                      <a:pt x="634365" y="169926"/>
                      <a:pt x="638937" y="193358"/>
                    </a:cubicBezTo>
                    <a:cubicBezTo>
                      <a:pt x="639223" y="194691"/>
                      <a:pt x="639413" y="195929"/>
                      <a:pt x="639699" y="197263"/>
                    </a:cubicBezTo>
                    <a:cubicBezTo>
                      <a:pt x="633317" y="188976"/>
                      <a:pt x="626459" y="180975"/>
                      <a:pt x="618935" y="173546"/>
                    </a:cubicBezTo>
                    <a:cubicBezTo>
                      <a:pt x="586645" y="141256"/>
                      <a:pt x="541592" y="116872"/>
                      <a:pt x="496824" y="108014"/>
                    </a:cubicBezTo>
                    <a:cubicBezTo>
                      <a:pt x="481774" y="105061"/>
                      <a:pt x="466249" y="103442"/>
                      <a:pt x="450342" y="103442"/>
                    </a:cubicBezTo>
                    <a:cubicBezTo>
                      <a:pt x="388525" y="103442"/>
                      <a:pt x="304229" y="103442"/>
                      <a:pt x="242316" y="103442"/>
                    </a:cubicBezTo>
                    <a:lnTo>
                      <a:pt x="236315" y="103442"/>
                    </a:lnTo>
                    <a:cubicBezTo>
                      <a:pt x="200501" y="103442"/>
                      <a:pt x="167640" y="117729"/>
                      <a:pt x="142399" y="142970"/>
                    </a:cubicBezTo>
                    <a:cubicBezTo>
                      <a:pt x="117443" y="167926"/>
                      <a:pt x="103441" y="202025"/>
                      <a:pt x="102775" y="237173"/>
                    </a:cubicBezTo>
                    <a:cubicBezTo>
                      <a:pt x="103156" y="258794"/>
                      <a:pt x="108680" y="280225"/>
                      <a:pt x="118777" y="299371"/>
                    </a:cubicBezTo>
                    <a:cubicBezTo>
                      <a:pt x="142018" y="343281"/>
                      <a:pt x="187833" y="370904"/>
                      <a:pt x="237458" y="370904"/>
                    </a:cubicBezTo>
                    <a:lnTo>
                      <a:pt x="391097" y="370904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5023C4C-5830-6A96-E7BE-39C828ED0D1F}"/>
              </a:ext>
            </a:extLst>
          </p:cNvPr>
          <p:cNvGrpSpPr/>
          <p:nvPr/>
        </p:nvGrpSpPr>
        <p:grpSpPr>
          <a:xfrm>
            <a:off x="472948" y="1743074"/>
            <a:ext cx="8205226" cy="4499975"/>
            <a:chOff x="472948" y="1743074"/>
            <a:chExt cx="8205226" cy="4499975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ACD065AE-ADE3-16AA-60B6-E210E240EC5B}"/>
                </a:ext>
              </a:extLst>
            </p:cNvPr>
            <p:cNvGrpSpPr/>
            <p:nvPr/>
          </p:nvGrpSpPr>
          <p:grpSpPr>
            <a:xfrm>
              <a:off x="472948" y="1778413"/>
              <a:ext cx="7118619" cy="4464636"/>
              <a:chOff x="472948" y="1778413"/>
              <a:chExt cx="7118619" cy="4464636"/>
            </a:xfrm>
          </p:grpSpPr>
          <p:sp>
            <p:nvSpPr>
              <p:cNvPr id="114" name="사각형: 둥근 모서리 113">
                <a:extLst>
                  <a:ext uri="{FF2B5EF4-FFF2-40B4-BE49-F238E27FC236}">
                    <a16:creationId xmlns:a16="http://schemas.microsoft.com/office/drawing/2014/main" id="{A2DBCFE6-E1E0-A2CB-625A-A3C72F0DD23D}"/>
                  </a:ext>
                </a:extLst>
              </p:cNvPr>
              <p:cNvSpPr/>
              <p:nvPr/>
            </p:nvSpPr>
            <p:spPr>
              <a:xfrm>
                <a:off x="472948" y="1778413"/>
                <a:ext cx="7118619" cy="4387437"/>
              </a:xfrm>
              <a:prstGeom prst="roundRect">
                <a:avLst>
                  <a:gd name="adj" fmla="val 2196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9BFB009E-6215-DE8F-17EC-FB6ED0234F94}"/>
                  </a:ext>
                </a:extLst>
              </p:cNvPr>
              <p:cNvSpPr txBox="1"/>
              <p:nvPr/>
            </p:nvSpPr>
            <p:spPr>
              <a:xfrm>
                <a:off x="1947665" y="1825547"/>
                <a:ext cx="44884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2015</a:t>
                </a:r>
              </a:p>
            </p:txBody>
          </p:sp>
          <p:sp>
            <p:nvSpPr>
              <p:cNvPr id="116" name="사각형: 둥근 모서리 115">
                <a:extLst>
                  <a:ext uri="{FF2B5EF4-FFF2-40B4-BE49-F238E27FC236}">
                    <a16:creationId xmlns:a16="http://schemas.microsoft.com/office/drawing/2014/main" id="{AB4AC71F-B13F-2F0D-817D-7B5109A7287B}"/>
                  </a:ext>
                </a:extLst>
              </p:cNvPr>
              <p:cNvSpPr/>
              <p:nvPr/>
            </p:nvSpPr>
            <p:spPr>
              <a:xfrm>
                <a:off x="547602" y="2062096"/>
                <a:ext cx="3554428" cy="4180953"/>
              </a:xfrm>
              <a:prstGeom prst="roundRect">
                <a:avLst>
                  <a:gd name="adj" fmla="val 2478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18D61C9-EE10-947A-7916-1A2536A1B125}"/>
                  </a:ext>
                </a:extLst>
              </p:cNvPr>
              <p:cNvSpPr txBox="1"/>
              <p:nvPr/>
            </p:nvSpPr>
            <p:spPr>
              <a:xfrm>
                <a:off x="658169" y="2378316"/>
                <a:ext cx="411972" cy="361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1.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2.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목표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808BD0F-2776-24D5-0155-1930627FC060}"/>
                  </a:ext>
                </a:extLst>
              </p:cNvPr>
              <p:cNvSpPr txBox="1"/>
              <p:nvPr/>
            </p:nvSpPr>
            <p:spPr>
              <a:xfrm>
                <a:off x="658169" y="5069876"/>
                <a:ext cx="1575752" cy="561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4.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 및 평가의 방향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 방향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 방향</a:t>
                </a:r>
              </a:p>
            </p:txBody>
          </p: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40CE16B9-69D1-75D3-095D-1C9B9124DA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250" y="2318890"/>
                <a:ext cx="3207225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EC6251BC-4BEF-5E01-101C-CFD7EC8EEA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250" y="2804665"/>
                <a:ext cx="3207225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직선 연결선 120">
                <a:extLst>
                  <a:ext uri="{FF2B5EF4-FFF2-40B4-BE49-F238E27FC236}">
                    <a16:creationId xmlns:a16="http://schemas.microsoft.com/office/drawing/2014/main" id="{95A76DCA-A49F-F247-2B15-0346EF8CC2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250" y="4990492"/>
                <a:ext cx="3207225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AD8D5BBB-23D9-A54E-F9DC-D489BB5B7F06}"/>
                  </a:ext>
                </a:extLst>
              </p:cNvPr>
              <p:cNvGrpSpPr/>
              <p:nvPr/>
            </p:nvGrpSpPr>
            <p:grpSpPr>
              <a:xfrm>
                <a:off x="658169" y="2871802"/>
                <a:ext cx="2197718" cy="2050748"/>
                <a:chOff x="658169" y="2871802"/>
                <a:chExt cx="2197718" cy="2050748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9D68701F-2FF0-6FA6-ACF9-A223BD299213}"/>
                    </a:ext>
                  </a:extLst>
                </p:cNvPr>
                <p:cNvSpPr txBox="1"/>
                <p:nvPr/>
              </p:nvSpPr>
              <p:spPr>
                <a:xfrm>
                  <a:off x="658169" y="2871802"/>
                  <a:ext cx="1404231" cy="361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3.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 및 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</p:txBody>
            </p: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75031EAF-2E2F-2B30-5734-CBBD769E61C5}"/>
                    </a:ext>
                  </a:extLst>
                </p:cNvPr>
                <p:cNvGrpSpPr/>
                <p:nvPr/>
              </p:nvGrpSpPr>
              <p:grpSpPr>
                <a:xfrm>
                  <a:off x="817454" y="3238727"/>
                  <a:ext cx="1771744" cy="211401"/>
                  <a:chOff x="547339" y="2174136"/>
                  <a:chExt cx="1789461" cy="340464"/>
                </a:xfrm>
              </p:grpSpPr>
              <p:sp>
                <p:nvSpPr>
                  <p:cNvPr id="130" name="사각형: 둥근 모서리 129">
                    <a:extLst>
                      <a:ext uri="{FF2B5EF4-FFF2-40B4-BE49-F238E27FC236}">
                        <a16:creationId xmlns:a16="http://schemas.microsoft.com/office/drawing/2014/main" id="{B7F6376D-36DE-D3A5-EAC8-538B537D2700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lt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4AA4B1C5-680E-8107-CF28-2880C0CBE1C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7502" y="2208057"/>
                    <a:ext cx="709136" cy="2726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내용 체계표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4C6DAB52-18BE-68D7-1E9D-016F33614092}"/>
                    </a:ext>
                  </a:extLst>
                </p:cNvPr>
                <p:cNvGrpSpPr/>
                <p:nvPr/>
              </p:nvGrpSpPr>
              <p:grpSpPr>
                <a:xfrm>
                  <a:off x="817454" y="3917267"/>
                  <a:ext cx="1771744" cy="211401"/>
                  <a:chOff x="547339" y="2174136"/>
                  <a:chExt cx="1789461" cy="340464"/>
                </a:xfrm>
              </p:grpSpPr>
              <p:sp>
                <p:nvSpPr>
                  <p:cNvPr id="128" name="사각형: 둥근 모서리 127">
                    <a:extLst>
                      <a:ext uri="{FF2B5EF4-FFF2-40B4-BE49-F238E27FC236}">
                        <a16:creationId xmlns:a16="http://schemas.microsoft.com/office/drawing/2014/main" id="{1C5D1A54-5A93-3DCD-157E-C246CBD07B22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lt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D42EF3D3-0545-426F-1EA0-B187C31A974A}"/>
                      </a:ext>
                    </a:extLst>
                  </p:cNvPr>
                  <p:cNvSpPr txBox="1"/>
                  <p:nvPr/>
                </p:nvSpPr>
                <p:spPr>
                  <a:xfrm>
                    <a:off x="1173311" y="2208057"/>
                    <a:ext cx="537519" cy="27262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613D3F8A-3F6F-B50D-7013-0EAAC12A8615}"/>
                    </a:ext>
                  </a:extLst>
                </p:cNvPr>
                <p:cNvSpPr txBox="1"/>
                <p:nvPr/>
              </p:nvSpPr>
              <p:spPr>
                <a:xfrm>
                  <a:off x="658169" y="4160803"/>
                  <a:ext cx="2197718" cy="7617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 요소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나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해설</a:t>
                  </a:r>
                  <a:endPara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교수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방법 및 유의사항</a:t>
                  </a:r>
                  <a:endPara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라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평가 방법 및 유의사항</a:t>
                  </a:r>
                  <a:endPara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52AFC764-FB49-EFEB-3FF5-331AE8BEDDD8}"/>
                    </a:ext>
                  </a:extLst>
                </p:cNvPr>
                <p:cNvSpPr txBox="1"/>
                <p:nvPr/>
              </p:nvSpPr>
              <p:spPr>
                <a:xfrm>
                  <a:off x="658169" y="3530520"/>
                  <a:ext cx="852798" cy="361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(1)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영역명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</p:txBody>
            </p: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B02578BC-C009-D7AA-F5D6-EAEC9CF2EB6E}"/>
                </a:ext>
              </a:extLst>
            </p:cNvPr>
            <p:cNvGrpSpPr/>
            <p:nvPr/>
          </p:nvGrpSpPr>
          <p:grpSpPr>
            <a:xfrm>
              <a:off x="7658523" y="5423993"/>
              <a:ext cx="1019651" cy="276991"/>
              <a:chOff x="7658523" y="5423993"/>
              <a:chExt cx="1019651" cy="276991"/>
            </a:xfrm>
          </p:grpSpPr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CB759997-CD59-A094-56A2-93589C0571A9}"/>
                  </a:ext>
                </a:extLst>
              </p:cNvPr>
              <p:cNvSpPr/>
              <p:nvPr/>
            </p:nvSpPr>
            <p:spPr>
              <a:xfrm>
                <a:off x="7658523" y="5423993"/>
                <a:ext cx="1019651" cy="2769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DD4CABA4-96EC-4F5B-3D56-8929B8606190}"/>
                  </a:ext>
                </a:extLst>
              </p:cNvPr>
              <p:cNvSpPr txBox="1"/>
              <p:nvPr/>
            </p:nvSpPr>
            <p:spPr>
              <a:xfrm>
                <a:off x="7996448" y="5462461"/>
                <a:ext cx="48090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재구성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9EE5328-42D9-93CA-B1CB-EB93C6093781}"/>
                </a:ext>
              </a:extLst>
            </p:cNvPr>
            <p:cNvGrpSpPr/>
            <p:nvPr/>
          </p:nvGrpSpPr>
          <p:grpSpPr>
            <a:xfrm>
              <a:off x="7658523" y="3716538"/>
              <a:ext cx="1019651" cy="276991"/>
              <a:chOff x="7658523" y="3716538"/>
              <a:chExt cx="1019651" cy="276991"/>
            </a:xfrm>
          </p:grpSpPr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B9A41378-0664-4D93-8909-B716B6A24FAA}"/>
                  </a:ext>
                </a:extLst>
              </p:cNvPr>
              <p:cNvSpPr/>
              <p:nvPr/>
            </p:nvSpPr>
            <p:spPr>
              <a:xfrm>
                <a:off x="7658523" y="3716538"/>
                <a:ext cx="1019651" cy="2769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9C4B3AD-BD15-319F-4E8D-9BEA915A81D9}"/>
                  </a:ext>
                </a:extLst>
              </p:cNvPr>
              <p:cNvSpPr txBox="1"/>
              <p:nvPr/>
            </p:nvSpPr>
            <p:spPr>
              <a:xfrm>
                <a:off x="7996448" y="3755006"/>
                <a:ext cx="48090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재구성</a:t>
                </a: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72E5349-C727-B3A8-5077-4DC4E7E4CEB5}"/>
                </a:ext>
              </a:extLst>
            </p:cNvPr>
            <p:cNvGrpSpPr/>
            <p:nvPr/>
          </p:nvGrpSpPr>
          <p:grpSpPr>
            <a:xfrm>
              <a:off x="7658523" y="2060266"/>
              <a:ext cx="1019651" cy="276991"/>
              <a:chOff x="7658523" y="2060266"/>
              <a:chExt cx="1019651" cy="276991"/>
            </a:xfrm>
          </p:grpSpPr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C6666793-62FC-CD86-5D44-B525339B1A45}"/>
                  </a:ext>
                </a:extLst>
              </p:cNvPr>
              <p:cNvSpPr/>
              <p:nvPr/>
            </p:nvSpPr>
            <p:spPr>
              <a:xfrm>
                <a:off x="7658523" y="2060266"/>
                <a:ext cx="1019651" cy="2769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A6B0610-9A18-5800-88F6-1EC67FA44E83}"/>
                  </a:ext>
                </a:extLst>
              </p:cNvPr>
              <p:cNvSpPr txBox="1"/>
              <p:nvPr/>
            </p:nvSpPr>
            <p:spPr>
              <a:xfrm>
                <a:off x="8001345" y="2098734"/>
                <a:ext cx="32060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0B40924B-5C84-F647-19A5-E23BB794949D}"/>
                </a:ext>
              </a:extLst>
            </p:cNvPr>
            <p:cNvGrpSpPr/>
            <p:nvPr/>
          </p:nvGrpSpPr>
          <p:grpSpPr>
            <a:xfrm>
              <a:off x="7658523" y="2431202"/>
              <a:ext cx="1019651" cy="276991"/>
              <a:chOff x="7658523" y="2431202"/>
              <a:chExt cx="1019651" cy="276991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B6AD0764-B18B-F684-5D7D-B1401D5669FD}"/>
                  </a:ext>
                </a:extLst>
              </p:cNvPr>
              <p:cNvSpPr/>
              <p:nvPr/>
            </p:nvSpPr>
            <p:spPr>
              <a:xfrm>
                <a:off x="7658523" y="2431202"/>
                <a:ext cx="1019651" cy="2769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6302392C-C726-22D0-EE13-2474EA27D306}"/>
                  </a:ext>
                </a:extLst>
              </p:cNvPr>
              <p:cNvSpPr txBox="1"/>
              <p:nvPr/>
            </p:nvSpPr>
            <p:spPr>
              <a:xfrm>
                <a:off x="8001345" y="2469670"/>
                <a:ext cx="32060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통합</a:t>
                </a:r>
              </a:p>
            </p:txBody>
          </p:sp>
        </p:grpSp>
        <p:pic>
          <p:nvPicPr>
            <p:cNvPr id="27" name="그림 51" descr="004.png">
              <a:extLst>
                <a:ext uri="{FF2B5EF4-FFF2-40B4-BE49-F238E27FC236}">
                  <a16:creationId xmlns:a16="http://schemas.microsoft.com/office/drawing/2014/main" id="{9C435FB3-DC80-E5BB-7667-1A9B6EDCD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5718478" y="-66535"/>
              <a:ext cx="440705" cy="4270985"/>
            </a:xfrm>
            <a:prstGeom prst="rect">
              <a:avLst/>
            </a:prstGeom>
          </p:spPr>
        </p:pic>
        <p:pic>
          <p:nvPicPr>
            <p:cNvPr id="28" name="그림 51" descr="004.png">
              <a:extLst>
                <a:ext uri="{FF2B5EF4-FFF2-40B4-BE49-F238E27FC236}">
                  <a16:creationId xmlns:a16="http://schemas.microsoft.com/office/drawing/2014/main" id="{32F3D7F4-B7EC-44B3-CA23-881DAEF00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5643300" y="-6773"/>
              <a:ext cx="440705" cy="4126357"/>
            </a:xfrm>
            <a:prstGeom prst="rect">
              <a:avLst/>
            </a:prstGeom>
          </p:spPr>
        </p:pic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9EB0ACC9-FE17-5698-2055-2A71FBC5EEDC}"/>
                </a:ext>
              </a:extLst>
            </p:cNvPr>
            <p:cNvGrpSpPr/>
            <p:nvPr/>
          </p:nvGrpSpPr>
          <p:grpSpPr>
            <a:xfrm>
              <a:off x="4037298" y="1743074"/>
              <a:ext cx="3692546" cy="437862"/>
              <a:chOff x="545741" y="1382255"/>
              <a:chExt cx="3692546" cy="437862"/>
            </a:xfrm>
          </p:grpSpPr>
          <p:sp>
            <p:nvSpPr>
              <p:cNvPr id="103" name="자유형: 도형 102">
                <a:extLst>
                  <a:ext uri="{FF2B5EF4-FFF2-40B4-BE49-F238E27FC236}">
                    <a16:creationId xmlns:a16="http://schemas.microsoft.com/office/drawing/2014/main" id="{2EE6CBCA-A880-0205-C2EF-4B364B48D5F9}"/>
                  </a:ext>
                </a:extLst>
              </p:cNvPr>
              <p:cNvSpPr/>
              <p:nvPr/>
            </p:nvSpPr>
            <p:spPr>
              <a:xfrm flipH="1">
                <a:off x="4092329" y="1562069"/>
                <a:ext cx="145958" cy="258048"/>
              </a:xfrm>
              <a:custGeom>
                <a:avLst/>
                <a:gdLst>
                  <a:gd name="connsiteX0" fmla="*/ 71569 w 145958"/>
                  <a:gd name="connsiteY0" fmla="*/ 0 h 258048"/>
                  <a:gd name="connsiteX1" fmla="*/ 145958 w 145958"/>
                  <a:gd name="connsiteY1" fmla="*/ 0 h 258048"/>
                  <a:gd name="connsiteX2" fmla="*/ 145958 w 145958"/>
                  <a:gd name="connsiteY2" fmla="*/ 258048 h 258048"/>
                  <a:gd name="connsiteX3" fmla="*/ 0 w 145958"/>
                  <a:gd name="connsiteY3" fmla="*/ 258048 h 258048"/>
                  <a:gd name="connsiteX4" fmla="*/ 0 w 145958"/>
                  <a:gd name="connsiteY4" fmla="*/ 119199 h 258048"/>
                  <a:gd name="connsiteX5" fmla="*/ 10446 w 145958"/>
                  <a:gd name="connsiteY5" fmla="*/ 119199 h 258048"/>
                  <a:gd name="connsiteX6" fmla="*/ 71569 w 145958"/>
                  <a:gd name="connsiteY6" fmla="*/ 58076 h 25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958" h="258048">
                    <a:moveTo>
                      <a:pt x="71569" y="0"/>
                    </a:moveTo>
                    <a:lnTo>
                      <a:pt x="145958" y="0"/>
                    </a:lnTo>
                    <a:lnTo>
                      <a:pt x="145958" y="258048"/>
                    </a:lnTo>
                    <a:lnTo>
                      <a:pt x="0" y="258048"/>
                    </a:lnTo>
                    <a:lnTo>
                      <a:pt x="0" y="119199"/>
                    </a:lnTo>
                    <a:lnTo>
                      <a:pt x="10446" y="119199"/>
                    </a:lnTo>
                    <a:cubicBezTo>
                      <a:pt x="44203" y="119199"/>
                      <a:pt x="71569" y="91833"/>
                      <a:pt x="71569" y="58076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4" name="자유형: 도형 103">
                <a:extLst>
                  <a:ext uri="{FF2B5EF4-FFF2-40B4-BE49-F238E27FC236}">
                    <a16:creationId xmlns:a16="http://schemas.microsoft.com/office/drawing/2014/main" id="{9247FD73-A42A-4837-A63A-E3F6C5AA919D}"/>
                  </a:ext>
                </a:extLst>
              </p:cNvPr>
              <p:cNvSpPr/>
              <p:nvPr/>
            </p:nvSpPr>
            <p:spPr>
              <a:xfrm>
                <a:off x="545741" y="1562069"/>
                <a:ext cx="145958" cy="258048"/>
              </a:xfrm>
              <a:custGeom>
                <a:avLst/>
                <a:gdLst>
                  <a:gd name="connsiteX0" fmla="*/ 71569 w 145958"/>
                  <a:gd name="connsiteY0" fmla="*/ 0 h 258048"/>
                  <a:gd name="connsiteX1" fmla="*/ 145958 w 145958"/>
                  <a:gd name="connsiteY1" fmla="*/ 0 h 258048"/>
                  <a:gd name="connsiteX2" fmla="*/ 145958 w 145958"/>
                  <a:gd name="connsiteY2" fmla="*/ 258048 h 258048"/>
                  <a:gd name="connsiteX3" fmla="*/ 0 w 145958"/>
                  <a:gd name="connsiteY3" fmla="*/ 258048 h 258048"/>
                  <a:gd name="connsiteX4" fmla="*/ 0 w 145958"/>
                  <a:gd name="connsiteY4" fmla="*/ 119199 h 258048"/>
                  <a:gd name="connsiteX5" fmla="*/ 10446 w 145958"/>
                  <a:gd name="connsiteY5" fmla="*/ 119199 h 258048"/>
                  <a:gd name="connsiteX6" fmla="*/ 71569 w 145958"/>
                  <a:gd name="connsiteY6" fmla="*/ 58076 h 25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958" h="258048">
                    <a:moveTo>
                      <a:pt x="71569" y="0"/>
                    </a:moveTo>
                    <a:lnTo>
                      <a:pt x="145958" y="0"/>
                    </a:lnTo>
                    <a:lnTo>
                      <a:pt x="145958" y="258048"/>
                    </a:lnTo>
                    <a:lnTo>
                      <a:pt x="0" y="258048"/>
                    </a:lnTo>
                    <a:lnTo>
                      <a:pt x="0" y="119199"/>
                    </a:lnTo>
                    <a:lnTo>
                      <a:pt x="10446" y="119199"/>
                    </a:lnTo>
                    <a:cubicBezTo>
                      <a:pt x="44203" y="119199"/>
                      <a:pt x="71569" y="91833"/>
                      <a:pt x="71569" y="58076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5" name="사각형: 둥근 모서리 104">
                <a:extLst>
                  <a:ext uri="{FF2B5EF4-FFF2-40B4-BE49-F238E27FC236}">
                    <a16:creationId xmlns:a16="http://schemas.microsoft.com/office/drawing/2014/main" id="{73F3C2B8-5675-1EF2-EA82-479E72CECDF8}"/>
                  </a:ext>
                </a:extLst>
              </p:cNvPr>
              <p:cNvSpPr/>
              <p:nvPr/>
            </p:nvSpPr>
            <p:spPr>
              <a:xfrm rot="5400000" flipH="1" flipV="1">
                <a:off x="2231378" y="-231602"/>
                <a:ext cx="326717" cy="3554432"/>
              </a:xfrm>
              <a:prstGeom prst="roundRect">
                <a:avLst>
                  <a:gd name="adj" fmla="val 17314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A09A7CC8-640D-B912-CC1C-A4A536FAB443}"/>
                </a:ext>
              </a:extLst>
            </p:cNvPr>
            <p:cNvSpPr/>
            <p:nvPr/>
          </p:nvSpPr>
          <p:spPr>
            <a:xfrm>
              <a:off x="3914915" y="2051392"/>
              <a:ext cx="3937313" cy="4125328"/>
            </a:xfrm>
            <a:prstGeom prst="roundRect">
              <a:avLst>
                <a:gd name="adj" fmla="val 2478"/>
              </a:avLst>
            </a:prstGeom>
            <a:solidFill>
              <a:schemeClr val="bg1"/>
            </a:solidFill>
            <a:ln w="25400">
              <a:solidFill>
                <a:srgbClr val="276DB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0793CB9B-CC06-3782-2C7C-5B8D53FFF3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5575" y="2318890"/>
              <a:ext cx="3845400" cy="0"/>
            </a:xfrm>
            <a:prstGeom prst="line">
              <a:avLst/>
            </a:prstGeom>
            <a:ln w="19050">
              <a:solidFill>
                <a:srgbClr val="276DB5">
                  <a:alpha val="3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C85463-BA53-5E77-2E15-182E64893ADE}"/>
                </a:ext>
              </a:extLst>
            </p:cNvPr>
            <p:cNvSpPr txBox="1"/>
            <p:nvPr/>
          </p:nvSpPr>
          <p:spPr>
            <a:xfrm>
              <a:off x="4011868" y="2378316"/>
              <a:ext cx="1441100" cy="36163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indent="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1.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성격 및 목표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가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성격             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목표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2B1128-DF7A-E9A8-1FE0-C49730021D1E}"/>
                </a:ext>
              </a:extLst>
            </p:cNvPr>
            <p:cNvSpPr txBox="1"/>
            <p:nvPr/>
          </p:nvSpPr>
          <p:spPr>
            <a:xfrm>
              <a:off x="5294662" y="2111197"/>
              <a:ext cx="1189428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algn="ctr">
                <a:spcAft>
                  <a:spcPts val="300"/>
                </a:spcAft>
                <a:buClr>
                  <a:srgbClr val="0F958E"/>
                </a:buClr>
              </a:pPr>
              <a:r>
                <a: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교육과정 설계의 개요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B67AC41-2D29-E4C4-4744-38F67C52BF83}"/>
                </a:ext>
              </a:extLst>
            </p:cNvPr>
            <p:cNvSpPr txBox="1"/>
            <p:nvPr/>
          </p:nvSpPr>
          <p:spPr>
            <a:xfrm>
              <a:off x="4011868" y="2871802"/>
              <a:ext cx="2141612" cy="20697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indent="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2.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내용 체계 및 성취기준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가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내용 체계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(1)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영역명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endParaRPr lang="en-US" altLang="ko-KR" sz="90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성취기준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(1)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영역명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endParaRPr lang="en-US" altLang="ko-KR" sz="60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3810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가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성취기준 해설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3810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나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) 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성취기준 적용 시 고려사항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8D466BEB-E3A5-06F8-97ED-64EB8F446CB0}"/>
                </a:ext>
              </a:extLst>
            </p:cNvPr>
            <p:cNvGrpSpPr/>
            <p:nvPr/>
          </p:nvGrpSpPr>
          <p:grpSpPr>
            <a:xfrm>
              <a:off x="4191119" y="3459232"/>
              <a:ext cx="1771744" cy="255795"/>
              <a:chOff x="547339" y="2174136"/>
              <a:chExt cx="1789461" cy="340464"/>
            </a:xfrm>
          </p:grpSpPr>
          <p:sp>
            <p:nvSpPr>
              <p:cNvPr id="101" name="사각형: 둥근 모서리 100">
                <a:extLst>
                  <a:ext uri="{FF2B5EF4-FFF2-40B4-BE49-F238E27FC236}">
                    <a16:creationId xmlns:a16="http://schemas.microsoft.com/office/drawing/2014/main" id="{298C6983-83F4-69EA-3A46-91BEE4E5A40E}"/>
                  </a:ext>
                </a:extLst>
              </p:cNvPr>
              <p:cNvSpPr/>
              <p:nvPr/>
            </p:nvSpPr>
            <p:spPr>
              <a:xfrm>
                <a:off x="547339" y="2174136"/>
                <a:ext cx="1789461" cy="340464"/>
              </a:xfrm>
              <a:prstGeom prst="roundRect">
                <a:avLst>
                  <a:gd name="adj" fmla="val 19485"/>
                </a:avLst>
              </a:prstGeom>
              <a:solidFill>
                <a:srgbClr val="CBDC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EDC3C2B1-CB1F-7F5F-3458-C9FBDA472675}"/>
                  </a:ext>
                </a:extLst>
              </p:cNvPr>
              <p:cNvSpPr txBox="1"/>
              <p:nvPr/>
            </p:nvSpPr>
            <p:spPr>
              <a:xfrm>
                <a:off x="1102073" y="2236834"/>
                <a:ext cx="679994" cy="2150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내용 체계표</a:t>
                </a:r>
                <a:endPara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ED8B1915-AD28-740A-1ED9-263B51D7FF52}"/>
                </a:ext>
              </a:extLst>
            </p:cNvPr>
            <p:cNvGrpSpPr/>
            <p:nvPr/>
          </p:nvGrpSpPr>
          <p:grpSpPr>
            <a:xfrm>
              <a:off x="4191119" y="4237742"/>
              <a:ext cx="1771744" cy="255795"/>
              <a:chOff x="547339" y="2174136"/>
              <a:chExt cx="1789461" cy="340464"/>
            </a:xfrm>
          </p:grpSpPr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BF1B13EE-806C-C537-5820-347F3600729B}"/>
                  </a:ext>
                </a:extLst>
              </p:cNvPr>
              <p:cNvSpPr/>
              <p:nvPr/>
            </p:nvSpPr>
            <p:spPr>
              <a:xfrm>
                <a:off x="547339" y="2174136"/>
                <a:ext cx="1789461" cy="340464"/>
              </a:xfrm>
              <a:prstGeom prst="roundRect">
                <a:avLst>
                  <a:gd name="adj" fmla="val 19485"/>
                </a:avLst>
              </a:prstGeom>
              <a:solidFill>
                <a:srgbClr val="CBDC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B2A3F7C-2FDA-1748-8659-760D877358A0}"/>
                  </a:ext>
                </a:extLst>
              </p:cNvPr>
              <p:cNvSpPr txBox="1"/>
              <p:nvPr/>
            </p:nvSpPr>
            <p:spPr>
              <a:xfrm>
                <a:off x="1186263" y="2236834"/>
                <a:ext cx="511615" cy="21506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성취기준</a:t>
                </a:r>
                <a:endPara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EC477F4-1B4E-CF22-89F2-8BEF69071BAB}"/>
                </a:ext>
              </a:extLst>
            </p:cNvPr>
            <p:cNvSpPr txBox="1"/>
            <p:nvPr/>
          </p:nvSpPr>
          <p:spPr>
            <a:xfrm>
              <a:off x="4011868" y="5069876"/>
              <a:ext cx="2616101" cy="10464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indent="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3.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교수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학습 및 평가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가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교수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학습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1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)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 교수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학습의 방향      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교수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학습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방법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30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 </a:t>
              </a:r>
              <a:endParaRPr lang="en-US" altLang="ko-KR" sz="100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나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.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평가</a:t>
              </a:r>
              <a:endParaRPr lang="en-US" altLang="ko-KR" sz="1050" b="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  <a:p>
              <a:pPr marL="0" lvl="1" indent="152400" algn="l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(1)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평가의 방향             </a:t>
              </a:r>
              <a:r>
                <a: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(2) </a:t>
              </a:r>
              <a:r>
                <a:rPr lang="ko-KR" altLang="en-US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평가 방법</a:t>
              </a: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23DB9D0A-F882-5FCE-A221-D3E46722C7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5575" y="2804665"/>
              <a:ext cx="3845400" cy="0"/>
            </a:xfrm>
            <a:prstGeom prst="line">
              <a:avLst/>
            </a:prstGeom>
            <a:ln w="19050">
              <a:solidFill>
                <a:srgbClr val="276DB5">
                  <a:alpha val="3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99D3A3A5-9ABC-E389-917F-D7AD097E56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5575" y="4990492"/>
              <a:ext cx="3845400" cy="0"/>
            </a:xfrm>
            <a:prstGeom prst="line">
              <a:avLst/>
            </a:prstGeom>
            <a:ln w="19050">
              <a:solidFill>
                <a:srgbClr val="276DB5">
                  <a:alpha val="3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F7E1241-E73F-9CE2-9DF5-9632BA2FCEB0}"/>
                </a:ext>
              </a:extLst>
            </p:cNvPr>
            <p:cNvSpPr txBox="1"/>
            <p:nvPr/>
          </p:nvSpPr>
          <p:spPr>
            <a:xfrm>
              <a:off x="5623279" y="1789282"/>
              <a:ext cx="53219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</a:t>
              </a:r>
            </a:p>
          </p:txBody>
        </p:sp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0F172404-FE05-E5E2-DF99-A336D42C99DE}"/>
                </a:ext>
              </a:extLst>
            </p:cNvPr>
            <p:cNvSpPr/>
            <p:nvPr/>
          </p:nvSpPr>
          <p:spPr>
            <a:xfrm>
              <a:off x="7765569" y="2122105"/>
              <a:ext cx="144459" cy="144459"/>
            </a:xfrm>
            <a:prstGeom prst="ellipse">
              <a:avLst/>
            </a:prstGeom>
            <a:solidFill>
              <a:srgbClr val="276DB5"/>
            </a:solidFill>
            <a:ln>
              <a:solidFill>
                <a:schemeClr val="bg1"/>
              </a:solidFill>
            </a:ln>
            <a:effectLst>
              <a:outerShdw blurRad="381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DEB51BBA-AD30-237B-C6B1-E2C88555105C}"/>
                </a:ext>
              </a:extLst>
            </p:cNvPr>
            <p:cNvSpPr/>
            <p:nvPr/>
          </p:nvSpPr>
          <p:spPr>
            <a:xfrm>
              <a:off x="7765569" y="2493041"/>
              <a:ext cx="144459" cy="144459"/>
            </a:xfrm>
            <a:prstGeom prst="ellipse">
              <a:avLst/>
            </a:prstGeom>
            <a:solidFill>
              <a:srgbClr val="276DB5"/>
            </a:solidFill>
            <a:ln>
              <a:solidFill>
                <a:schemeClr val="bg1"/>
              </a:solidFill>
            </a:ln>
            <a:effectLst>
              <a:outerShdw blurRad="381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7B2758F6-BA33-0966-0053-A8EDE2FADDE7}"/>
                </a:ext>
              </a:extLst>
            </p:cNvPr>
            <p:cNvSpPr/>
            <p:nvPr/>
          </p:nvSpPr>
          <p:spPr>
            <a:xfrm>
              <a:off x="7765569" y="3778377"/>
              <a:ext cx="144459" cy="144459"/>
            </a:xfrm>
            <a:prstGeom prst="ellipse">
              <a:avLst/>
            </a:prstGeom>
            <a:solidFill>
              <a:srgbClr val="276DB5"/>
            </a:solidFill>
            <a:ln>
              <a:solidFill>
                <a:schemeClr val="bg1"/>
              </a:solidFill>
            </a:ln>
            <a:effectLst>
              <a:outerShdw blurRad="381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7AC4CF98-2ECF-3264-161F-08FCBD50A8E1}"/>
                </a:ext>
              </a:extLst>
            </p:cNvPr>
            <p:cNvSpPr/>
            <p:nvPr/>
          </p:nvSpPr>
          <p:spPr>
            <a:xfrm>
              <a:off x="7765569" y="5485832"/>
              <a:ext cx="144459" cy="144459"/>
            </a:xfrm>
            <a:prstGeom prst="ellipse">
              <a:avLst/>
            </a:prstGeom>
            <a:solidFill>
              <a:srgbClr val="276DB5"/>
            </a:solidFill>
            <a:ln>
              <a:solidFill>
                <a:schemeClr val="bg1"/>
              </a:solidFill>
            </a:ln>
            <a:effectLst>
              <a:outerShdw blurRad="381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pic>
          <p:nvPicPr>
            <p:cNvPr id="98" name="그림 51" descr="004.png">
              <a:extLst>
                <a:ext uri="{FF2B5EF4-FFF2-40B4-BE49-F238E27FC236}">
                  <a16:creationId xmlns:a16="http://schemas.microsoft.com/office/drawing/2014/main" id="{E6F07684-C90C-74D6-84DF-6AC6A3C23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flipH="1">
              <a:off x="3663557" y="2067677"/>
              <a:ext cx="440705" cy="4125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228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40E45C98-5D0C-A78D-2462-F0855F8C8A5B}"/>
              </a:ext>
            </a:extLst>
          </p:cNvPr>
          <p:cNvGrpSpPr/>
          <p:nvPr/>
        </p:nvGrpSpPr>
        <p:grpSpPr>
          <a:xfrm>
            <a:off x="6648450" y="5774150"/>
            <a:ext cx="2009777" cy="399036"/>
            <a:chOff x="6648450" y="5774150"/>
            <a:chExt cx="2009777" cy="399036"/>
          </a:xfrm>
        </p:grpSpPr>
        <p:sp>
          <p:nvSpPr>
            <p:cNvPr id="149" name="사각형: 둥근 모서리 148">
              <a:extLst>
                <a:ext uri="{FF2B5EF4-FFF2-40B4-BE49-F238E27FC236}">
                  <a16:creationId xmlns:a16="http://schemas.microsoft.com/office/drawing/2014/main" id="{E9A8B62C-0AAD-EE0C-34EE-E3209F4B4B1A}"/>
                </a:ext>
              </a:extLst>
            </p:cNvPr>
            <p:cNvSpPr/>
            <p:nvPr/>
          </p:nvSpPr>
          <p:spPr>
            <a:xfrm rot="10800000" flipH="1" flipV="1">
              <a:off x="6648450" y="5774150"/>
              <a:ext cx="2009777" cy="399036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E2CE45F9-C59A-A154-D2CB-FD3571015193}"/>
                </a:ext>
              </a:extLst>
            </p:cNvPr>
            <p:cNvGrpSpPr/>
            <p:nvPr/>
          </p:nvGrpSpPr>
          <p:grpSpPr>
            <a:xfrm>
              <a:off x="6811776" y="5841568"/>
              <a:ext cx="1751020" cy="264200"/>
              <a:chOff x="6811776" y="5829300"/>
              <a:chExt cx="1751020" cy="264200"/>
            </a:xfrm>
          </p:grpSpPr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A65B4783-001D-2054-9286-C6141FC60717}"/>
                  </a:ext>
                </a:extLst>
              </p:cNvPr>
              <p:cNvSpPr txBox="1"/>
              <p:nvPr/>
            </p:nvSpPr>
            <p:spPr>
              <a:xfrm>
                <a:off x="6811776" y="5845984"/>
                <a:ext cx="131286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변화표</a:t>
                </a:r>
              </a:p>
            </p:txBody>
          </p: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C2CF1A6A-DB2B-CA88-2CDD-5E3259799B47}"/>
                  </a:ext>
                </a:extLst>
              </p:cNvPr>
              <p:cNvGrpSpPr/>
              <p:nvPr/>
            </p:nvGrpSpPr>
            <p:grpSpPr>
              <a:xfrm>
                <a:off x="8215179" y="5829300"/>
                <a:ext cx="347617" cy="264200"/>
                <a:chOff x="4109904" y="3076571"/>
                <a:chExt cx="924112" cy="702354"/>
              </a:xfrm>
            </p:grpSpPr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03530E62-B0E5-B3B0-734C-E6E9F77FD824}"/>
                    </a:ext>
                  </a:extLst>
                </p:cNvPr>
                <p:cNvSpPr/>
                <p:nvPr/>
              </p:nvSpPr>
              <p:spPr>
                <a:xfrm>
                  <a:off x="4109904" y="3094561"/>
                  <a:ext cx="683411" cy="684364"/>
                </a:xfrm>
                <a:custGeom>
                  <a:avLst/>
                  <a:gdLst>
                    <a:gd name="connsiteX0" fmla="*/ 623258 w 683411"/>
                    <a:gd name="connsiteY0" fmla="*/ 100314 h 684364"/>
                    <a:gd name="connsiteX1" fmla="*/ 604875 w 683411"/>
                    <a:gd name="connsiteY1" fmla="*/ 460930 h 684364"/>
                    <a:gd name="connsiteX2" fmla="*/ 462286 w 683411"/>
                    <a:gd name="connsiteY2" fmla="*/ 604472 h 684364"/>
                    <a:gd name="connsiteX3" fmla="*/ 79857 w 683411"/>
                    <a:gd name="connsiteY3" fmla="*/ 605806 h 684364"/>
                    <a:gd name="connsiteX4" fmla="*/ 79857 w 683411"/>
                    <a:gd name="connsiteY4" fmla="*/ 605806 h 684364"/>
                    <a:gd name="connsiteX5" fmla="*/ 78523 w 683411"/>
                    <a:gd name="connsiteY5" fmla="*/ 223472 h 684364"/>
                    <a:gd name="connsiteX6" fmla="*/ 221018 w 683411"/>
                    <a:gd name="connsiteY6" fmla="*/ 79930 h 684364"/>
                    <a:gd name="connsiteX7" fmla="*/ 582110 w 683411"/>
                    <a:gd name="connsiteY7" fmla="*/ 59356 h 684364"/>
                    <a:gd name="connsiteX8" fmla="*/ 442855 w 683411"/>
                    <a:gd name="connsiteY8" fmla="*/ 200231 h 684364"/>
                    <a:gd name="connsiteX9" fmla="*/ 358273 w 683411"/>
                    <a:gd name="connsiteY9" fmla="*/ 216709 h 684364"/>
                    <a:gd name="connsiteX10" fmla="*/ 310172 w 683411"/>
                    <a:gd name="connsiteY10" fmla="*/ 264049 h 684364"/>
                    <a:gd name="connsiteX11" fmla="*/ 309314 w 683411"/>
                    <a:gd name="connsiteY11" fmla="*/ 374253 h 684364"/>
                    <a:gd name="connsiteX12" fmla="*/ 309314 w 683411"/>
                    <a:gd name="connsiteY12" fmla="*/ 374253 h 684364"/>
                    <a:gd name="connsiteX13" fmla="*/ 419518 w 683411"/>
                    <a:gd name="connsiteY13" fmla="*/ 375110 h 684364"/>
                    <a:gd name="connsiteX14" fmla="*/ 467620 w 683411"/>
                    <a:gd name="connsiteY14" fmla="*/ 327771 h 684364"/>
                    <a:gd name="connsiteX15" fmla="*/ 483717 w 683411"/>
                    <a:gd name="connsiteY15" fmla="*/ 239569 h 684364"/>
                    <a:gd name="connsiteX16" fmla="*/ 623258 w 683411"/>
                    <a:gd name="connsiteY16" fmla="*/ 100314 h 684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3411" h="684364">
                      <a:moveTo>
                        <a:pt x="623258" y="100314"/>
                      </a:moveTo>
                      <a:cubicBezTo>
                        <a:pt x="709079" y="206232"/>
                        <a:pt x="703173" y="361966"/>
                        <a:pt x="604875" y="460930"/>
                      </a:cubicBezTo>
                      <a:lnTo>
                        <a:pt x="462286" y="604472"/>
                      </a:lnTo>
                      <a:cubicBezTo>
                        <a:pt x="357035" y="710485"/>
                        <a:pt x="185870" y="711057"/>
                        <a:pt x="79857" y="605806"/>
                      </a:cubicBezTo>
                      <a:lnTo>
                        <a:pt x="79857" y="605806"/>
                      </a:lnTo>
                      <a:cubicBezTo>
                        <a:pt x="-26061" y="500650"/>
                        <a:pt x="-26728" y="329390"/>
                        <a:pt x="78523" y="223472"/>
                      </a:cubicBezTo>
                      <a:lnTo>
                        <a:pt x="221018" y="79930"/>
                      </a:lnTo>
                      <a:cubicBezTo>
                        <a:pt x="319601" y="-19225"/>
                        <a:pt x="475621" y="-26178"/>
                        <a:pt x="582110" y="59356"/>
                      </a:cubicBezTo>
                      <a:lnTo>
                        <a:pt x="442855" y="200231"/>
                      </a:lnTo>
                      <a:cubicBezTo>
                        <a:pt x="414756" y="188611"/>
                        <a:pt x="381228" y="194040"/>
                        <a:pt x="358273" y="216709"/>
                      </a:cubicBezTo>
                      <a:lnTo>
                        <a:pt x="310172" y="264049"/>
                      </a:lnTo>
                      <a:cubicBezTo>
                        <a:pt x="279501" y="294243"/>
                        <a:pt x="279120" y="343582"/>
                        <a:pt x="309314" y="374253"/>
                      </a:cubicBezTo>
                      <a:lnTo>
                        <a:pt x="309314" y="374253"/>
                      </a:lnTo>
                      <a:cubicBezTo>
                        <a:pt x="339509" y="404923"/>
                        <a:pt x="388848" y="405304"/>
                        <a:pt x="419518" y="375110"/>
                      </a:cubicBezTo>
                      <a:lnTo>
                        <a:pt x="467620" y="327771"/>
                      </a:lnTo>
                      <a:cubicBezTo>
                        <a:pt x="491718" y="304054"/>
                        <a:pt x="497147" y="268525"/>
                        <a:pt x="483717" y="239569"/>
                      </a:cubicBezTo>
                      <a:lnTo>
                        <a:pt x="623258" y="100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54" name="자유형: 도형 153">
                  <a:extLst>
                    <a:ext uri="{FF2B5EF4-FFF2-40B4-BE49-F238E27FC236}">
                      <a16:creationId xmlns:a16="http://schemas.microsoft.com/office/drawing/2014/main" id="{170A40F7-5A68-0161-FE03-2A55201048CB}"/>
                    </a:ext>
                  </a:extLst>
                </p:cNvPr>
                <p:cNvSpPr/>
                <p:nvPr/>
              </p:nvSpPr>
              <p:spPr>
                <a:xfrm>
                  <a:off x="4438412" y="3321797"/>
                  <a:ext cx="126203" cy="128775"/>
                </a:xfrm>
                <a:custGeom>
                  <a:avLst/>
                  <a:gdLst>
                    <a:gd name="connsiteX0" fmla="*/ 63197 w 126203"/>
                    <a:gd name="connsiteY0" fmla="*/ 117394 h 128775"/>
                    <a:gd name="connsiteX1" fmla="*/ 11381 w 126203"/>
                    <a:gd name="connsiteY1" fmla="*/ 118633 h 128775"/>
                    <a:gd name="connsiteX2" fmla="*/ 11381 w 126203"/>
                    <a:gd name="connsiteY2" fmla="*/ 118633 h 128775"/>
                    <a:gd name="connsiteX3" fmla="*/ 10143 w 126203"/>
                    <a:gd name="connsiteY3" fmla="*/ 66817 h 128775"/>
                    <a:gd name="connsiteX4" fmla="*/ 63007 w 126203"/>
                    <a:gd name="connsiteY4" fmla="*/ 11381 h 128775"/>
                    <a:gd name="connsiteX5" fmla="*/ 114823 w 126203"/>
                    <a:gd name="connsiteY5" fmla="*/ 10143 h 128775"/>
                    <a:gd name="connsiteX6" fmla="*/ 114823 w 126203"/>
                    <a:gd name="connsiteY6" fmla="*/ 10143 h 128775"/>
                    <a:gd name="connsiteX7" fmla="*/ 116061 w 126203"/>
                    <a:gd name="connsiteY7" fmla="*/ 61959 h 128775"/>
                    <a:gd name="connsiteX8" fmla="*/ 63197 w 126203"/>
                    <a:gd name="connsiteY8" fmla="*/ 117394 h 128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6203" h="128775">
                      <a:moveTo>
                        <a:pt x="63197" y="117394"/>
                      </a:moveTo>
                      <a:cubicBezTo>
                        <a:pt x="49195" y="132063"/>
                        <a:pt x="26050" y="132634"/>
                        <a:pt x="11381" y="118633"/>
                      </a:cubicBezTo>
                      <a:lnTo>
                        <a:pt x="11381" y="118633"/>
                      </a:lnTo>
                      <a:cubicBezTo>
                        <a:pt x="-3287" y="104726"/>
                        <a:pt x="-3859" y="81485"/>
                        <a:pt x="10143" y="66817"/>
                      </a:cubicBezTo>
                      <a:lnTo>
                        <a:pt x="63007" y="11381"/>
                      </a:lnTo>
                      <a:cubicBezTo>
                        <a:pt x="77008" y="-3287"/>
                        <a:pt x="100154" y="-3859"/>
                        <a:pt x="114823" y="10143"/>
                      </a:cubicBezTo>
                      <a:lnTo>
                        <a:pt x="114823" y="10143"/>
                      </a:lnTo>
                      <a:cubicBezTo>
                        <a:pt x="129491" y="24049"/>
                        <a:pt x="130063" y="47386"/>
                        <a:pt x="116061" y="61959"/>
                      </a:cubicBezTo>
                      <a:lnTo>
                        <a:pt x="63197" y="1173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55" name="자유형: 도형 154">
                  <a:extLst>
                    <a:ext uri="{FF2B5EF4-FFF2-40B4-BE49-F238E27FC236}">
                      <a16:creationId xmlns:a16="http://schemas.microsoft.com/office/drawing/2014/main" id="{3824E841-E49B-ED61-3DB6-AF1ECF8957C8}"/>
                    </a:ext>
                  </a:extLst>
                </p:cNvPr>
                <p:cNvSpPr/>
                <p:nvPr/>
              </p:nvSpPr>
              <p:spPr>
                <a:xfrm>
                  <a:off x="4740393" y="3076571"/>
                  <a:ext cx="293623" cy="492065"/>
                </a:xfrm>
                <a:custGeom>
                  <a:avLst/>
                  <a:gdLst>
                    <a:gd name="connsiteX0" fmla="*/ 115165 w 293623"/>
                    <a:gd name="connsiteY0" fmla="*/ 452536 h 492065"/>
                    <a:gd name="connsiteX1" fmla="*/ 82208 w 293623"/>
                    <a:gd name="connsiteY1" fmla="*/ 361191 h 492065"/>
                    <a:gd name="connsiteX2" fmla="*/ 82208 w 293623"/>
                    <a:gd name="connsiteY2" fmla="*/ 361191 h 492065"/>
                    <a:gd name="connsiteX3" fmla="*/ 93353 w 293623"/>
                    <a:gd name="connsiteY3" fmla="*/ 302708 h 492065"/>
                    <a:gd name="connsiteX4" fmla="*/ 93353 w 293623"/>
                    <a:gd name="connsiteY4" fmla="*/ 302708 h 492065"/>
                    <a:gd name="connsiteX5" fmla="*/ 145835 w 293623"/>
                    <a:gd name="connsiteY5" fmla="*/ 209839 h 492065"/>
                    <a:gd name="connsiteX6" fmla="*/ 145835 w 293623"/>
                    <a:gd name="connsiteY6" fmla="*/ 209839 h 492065"/>
                    <a:gd name="connsiteX7" fmla="*/ 175744 w 293623"/>
                    <a:gd name="connsiteY7" fmla="*/ 128115 h 492065"/>
                    <a:gd name="connsiteX8" fmla="*/ 175744 w 293623"/>
                    <a:gd name="connsiteY8" fmla="*/ 128115 h 492065"/>
                    <a:gd name="connsiteX9" fmla="*/ 171458 w 293623"/>
                    <a:gd name="connsiteY9" fmla="*/ 101730 h 492065"/>
                    <a:gd name="connsiteX10" fmla="*/ 171458 w 293623"/>
                    <a:gd name="connsiteY10" fmla="*/ 101730 h 492065"/>
                    <a:gd name="connsiteX11" fmla="*/ 102306 w 293623"/>
                    <a:gd name="connsiteY11" fmla="*/ 49152 h 492065"/>
                    <a:gd name="connsiteX12" fmla="*/ 102306 w 293623"/>
                    <a:gd name="connsiteY12" fmla="*/ 49152 h 492065"/>
                    <a:gd name="connsiteX13" fmla="*/ 42680 w 293623"/>
                    <a:gd name="connsiteY13" fmla="*/ 76680 h 492065"/>
                    <a:gd name="connsiteX14" fmla="*/ 42680 w 293623"/>
                    <a:gd name="connsiteY14" fmla="*/ 76680 h 492065"/>
                    <a:gd name="connsiteX15" fmla="*/ 7913 w 293623"/>
                    <a:gd name="connsiteY15" fmla="*/ 78108 h 492065"/>
                    <a:gd name="connsiteX16" fmla="*/ 7913 w 293623"/>
                    <a:gd name="connsiteY16" fmla="*/ 78108 h 492065"/>
                    <a:gd name="connsiteX17" fmla="*/ 6485 w 293623"/>
                    <a:gd name="connsiteY17" fmla="*/ 43342 h 492065"/>
                    <a:gd name="connsiteX18" fmla="*/ 6485 w 293623"/>
                    <a:gd name="connsiteY18" fmla="*/ 43342 h 492065"/>
                    <a:gd name="connsiteX19" fmla="*/ 102211 w 293623"/>
                    <a:gd name="connsiteY19" fmla="*/ 3 h 492065"/>
                    <a:gd name="connsiteX20" fmla="*/ 102211 w 293623"/>
                    <a:gd name="connsiteY20" fmla="*/ 3 h 492065"/>
                    <a:gd name="connsiteX21" fmla="*/ 218130 w 293623"/>
                    <a:gd name="connsiteY21" fmla="*/ 86395 h 492065"/>
                    <a:gd name="connsiteX22" fmla="*/ 218130 w 293623"/>
                    <a:gd name="connsiteY22" fmla="*/ 86395 h 492065"/>
                    <a:gd name="connsiteX23" fmla="*/ 224798 w 293623"/>
                    <a:gd name="connsiteY23" fmla="*/ 128019 h 492065"/>
                    <a:gd name="connsiteX24" fmla="*/ 224798 w 293623"/>
                    <a:gd name="connsiteY24" fmla="*/ 128019 h 492065"/>
                    <a:gd name="connsiteX25" fmla="*/ 187841 w 293623"/>
                    <a:gd name="connsiteY25" fmla="*/ 235176 h 492065"/>
                    <a:gd name="connsiteX26" fmla="*/ 187841 w 293623"/>
                    <a:gd name="connsiteY26" fmla="*/ 235176 h 492065"/>
                    <a:gd name="connsiteX27" fmla="*/ 139168 w 293623"/>
                    <a:gd name="connsiteY27" fmla="*/ 320329 h 492065"/>
                    <a:gd name="connsiteX28" fmla="*/ 139168 w 293623"/>
                    <a:gd name="connsiteY28" fmla="*/ 320329 h 492065"/>
                    <a:gd name="connsiteX29" fmla="*/ 131357 w 293623"/>
                    <a:gd name="connsiteY29" fmla="*/ 361191 h 492065"/>
                    <a:gd name="connsiteX30" fmla="*/ 131357 w 293623"/>
                    <a:gd name="connsiteY30" fmla="*/ 361191 h 492065"/>
                    <a:gd name="connsiteX31" fmla="*/ 202128 w 293623"/>
                    <a:gd name="connsiteY31" fmla="*/ 442916 h 492065"/>
                    <a:gd name="connsiteX32" fmla="*/ 202128 w 293623"/>
                    <a:gd name="connsiteY32" fmla="*/ 442916 h 492065"/>
                    <a:gd name="connsiteX33" fmla="*/ 255849 w 293623"/>
                    <a:gd name="connsiteY33" fmla="*/ 425104 h 492065"/>
                    <a:gd name="connsiteX34" fmla="*/ 255849 w 293623"/>
                    <a:gd name="connsiteY34" fmla="*/ 425104 h 492065"/>
                    <a:gd name="connsiteX35" fmla="*/ 289758 w 293623"/>
                    <a:gd name="connsiteY35" fmla="*/ 432629 h 492065"/>
                    <a:gd name="connsiteX36" fmla="*/ 289758 w 293623"/>
                    <a:gd name="connsiteY36" fmla="*/ 432629 h 492065"/>
                    <a:gd name="connsiteX37" fmla="*/ 282233 w 293623"/>
                    <a:gd name="connsiteY37" fmla="*/ 466538 h 492065"/>
                    <a:gd name="connsiteX38" fmla="*/ 282233 w 293623"/>
                    <a:gd name="connsiteY38" fmla="*/ 466538 h 492065"/>
                    <a:gd name="connsiteX39" fmla="*/ 202033 w 293623"/>
                    <a:gd name="connsiteY39" fmla="*/ 492065 h 492065"/>
                    <a:gd name="connsiteX40" fmla="*/ 201747 w 293623"/>
                    <a:gd name="connsiteY40" fmla="*/ 492065 h 492065"/>
                    <a:gd name="connsiteX41" fmla="*/ 115070 w 293623"/>
                    <a:gd name="connsiteY41" fmla="*/ 452441 h 492065"/>
                    <a:gd name="connsiteX42" fmla="*/ 115070 w 293623"/>
                    <a:gd name="connsiteY42" fmla="*/ 452441 h 492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93623" h="492065">
                      <a:moveTo>
                        <a:pt x="115165" y="452536"/>
                      </a:moveTo>
                      <a:cubicBezTo>
                        <a:pt x="94019" y="428438"/>
                        <a:pt x="82208" y="396053"/>
                        <a:pt x="82208" y="361191"/>
                      </a:cubicBezTo>
                      <a:lnTo>
                        <a:pt x="82208" y="361191"/>
                      </a:lnTo>
                      <a:cubicBezTo>
                        <a:pt x="82208" y="342141"/>
                        <a:pt x="85733" y="322234"/>
                        <a:pt x="93353" y="302708"/>
                      </a:cubicBezTo>
                      <a:lnTo>
                        <a:pt x="93353" y="302708"/>
                      </a:lnTo>
                      <a:cubicBezTo>
                        <a:pt x="106592" y="268704"/>
                        <a:pt x="128405" y="238890"/>
                        <a:pt x="145835" y="209839"/>
                      </a:cubicBezTo>
                      <a:lnTo>
                        <a:pt x="145835" y="209839"/>
                      </a:lnTo>
                      <a:cubicBezTo>
                        <a:pt x="163457" y="180788"/>
                        <a:pt x="175934" y="153642"/>
                        <a:pt x="175744" y="128115"/>
                      </a:cubicBezTo>
                      <a:lnTo>
                        <a:pt x="175744" y="128115"/>
                      </a:lnTo>
                      <a:cubicBezTo>
                        <a:pt x="175744" y="119542"/>
                        <a:pt x="174506" y="110970"/>
                        <a:pt x="171458" y="101730"/>
                      </a:cubicBezTo>
                      <a:lnTo>
                        <a:pt x="171458" y="101730"/>
                      </a:lnTo>
                      <a:cubicBezTo>
                        <a:pt x="159456" y="66202"/>
                        <a:pt x="132024" y="49533"/>
                        <a:pt x="102306" y="49152"/>
                      </a:cubicBezTo>
                      <a:lnTo>
                        <a:pt x="102306" y="49152"/>
                      </a:lnTo>
                      <a:cubicBezTo>
                        <a:pt x="81827" y="49152"/>
                        <a:pt x="60396" y="57534"/>
                        <a:pt x="42680" y="76680"/>
                      </a:cubicBezTo>
                      <a:lnTo>
                        <a:pt x="42680" y="76680"/>
                      </a:lnTo>
                      <a:cubicBezTo>
                        <a:pt x="33440" y="86681"/>
                        <a:pt x="17915" y="87252"/>
                        <a:pt x="7913" y="78108"/>
                      </a:cubicBezTo>
                      <a:lnTo>
                        <a:pt x="7913" y="78108"/>
                      </a:lnTo>
                      <a:cubicBezTo>
                        <a:pt x="-2088" y="68869"/>
                        <a:pt x="-2659" y="53343"/>
                        <a:pt x="6485" y="43342"/>
                      </a:cubicBezTo>
                      <a:lnTo>
                        <a:pt x="6485" y="43342"/>
                      </a:lnTo>
                      <a:cubicBezTo>
                        <a:pt x="32964" y="14577"/>
                        <a:pt x="67921" y="3"/>
                        <a:pt x="102211" y="3"/>
                      </a:cubicBezTo>
                      <a:lnTo>
                        <a:pt x="102211" y="3"/>
                      </a:lnTo>
                      <a:cubicBezTo>
                        <a:pt x="151931" y="-378"/>
                        <a:pt x="200414" y="31436"/>
                        <a:pt x="218130" y="86395"/>
                      </a:cubicBezTo>
                      <a:lnTo>
                        <a:pt x="218130" y="86395"/>
                      </a:lnTo>
                      <a:cubicBezTo>
                        <a:pt x="222797" y="100492"/>
                        <a:pt x="224893" y="114494"/>
                        <a:pt x="224798" y="128019"/>
                      </a:cubicBezTo>
                      <a:lnTo>
                        <a:pt x="224798" y="128019"/>
                      </a:lnTo>
                      <a:cubicBezTo>
                        <a:pt x="224607" y="169167"/>
                        <a:pt x="206510" y="204029"/>
                        <a:pt x="187841" y="235176"/>
                      </a:cubicBezTo>
                      <a:lnTo>
                        <a:pt x="187841" y="235176"/>
                      </a:lnTo>
                      <a:cubicBezTo>
                        <a:pt x="168886" y="266322"/>
                        <a:pt x="148788" y="294802"/>
                        <a:pt x="139168" y="320329"/>
                      </a:cubicBezTo>
                      <a:lnTo>
                        <a:pt x="139168" y="320329"/>
                      </a:lnTo>
                      <a:cubicBezTo>
                        <a:pt x="133739" y="334426"/>
                        <a:pt x="131357" y="348237"/>
                        <a:pt x="131357" y="361191"/>
                      </a:cubicBezTo>
                      <a:lnTo>
                        <a:pt x="131357" y="361191"/>
                      </a:lnTo>
                      <a:cubicBezTo>
                        <a:pt x="132024" y="409007"/>
                        <a:pt x="162218" y="442821"/>
                        <a:pt x="202128" y="442916"/>
                      </a:cubicBezTo>
                      <a:lnTo>
                        <a:pt x="202128" y="442916"/>
                      </a:lnTo>
                      <a:cubicBezTo>
                        <a:pt x="217463" y="442916"/>
                        <a:pt x="235466" y="438058"/>
                        <a:pt x="255849" y="425104"/>
                      </a:cubicBezTo>
                      <a:lnTo>
                        <a:pt x="255849" y="425104"/>
                      </a:lnTo>
                      <a:cubicBezTo>
                        <a:pt x="267279" y="417770"/>
                        <a:pt x="282519" y="421199"/>
                        <a:pt x="289758" y="432629"/>
                      </a:cubicBezTo>
                      <a:lnTo>
                        <a:pt x="289758" y="432629"/>
                      </a:lnTo>
                      <a:cubicBezTo>
                        <a:pt x="297092" y="444059"/>
                        <a:pt x="293663" y="459299"/>
                        <a:pt x="282233" y="466538"/>
                      </a:cubicBezTo>
                      <a:lnTo>
                        <a:pt x="282233" y="466538"/>
                      </a:lnTo>
                      <a:cubicBezTo>
                        <a:pt x="255373" y="483683"/>
                        <a:pt x="227941" y="492160"/>
                        <a:pt x="202033" y="492065"/>
                      </a:cubicBezTo>
                      <a:lnTo>
                        <a:pt x="201747" y="492065"/>
                      </a:lnTo>
                      <a:cubicBezTo>
                        <a:pt x="166981" y="492065"/>
                        <a:pt x="136025" y="476539"/>
                        <a:pt x="115070" y="452441"/>
                      </a:cubicBezTo>
                      <a:lnTo>
                        <a:pt x="115070" y="4524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sp>
        <p:nvSpPr>
          <p:cNvPr id="156" name="사각형: 둥근 모서리 155">
            <a:hlinkClick r:id="rId3" action="ppaction://hlinkfile"/>
            <a:extLst>
              <a:ext uri="{FF2B5EF4-FFF2-40B4-BE49-F238E27FC236}">
                <a16:creationId xmlns:a16="http://schemas.microsoft.com/office/drawing/2014/main" id="{A1CBF5D8-D191-3539-FAFB-EA1CFF285309}"/>
              </a:ext>
            </a:extLst>
          </p:cNvPr>
          <p:cNvSpPr/>
          <p:nvPr/>
        </p:nvSpPr>
        <p:spPr>
          <a:xfrm rot="10800000" flipH="1" flipV="1">
            <a:off x="6648450" y="5774150"/>
            <a:ext cx="2009777" cy="399036"/>
          </a:xfrm>
          <a:prstGeom prst="roundRect">
            <a:avLst>
              <a:gd name="adj" fmla="val 50000"/>
            </a:avLst>
          </a:prstGeom>
          <a:solidFill>
            <a:srgbClr val="0F95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9D4338-AAF1-796D-A3F4-C5D2556A4530}"/>
              </a:ext>
            </a:extLst>
          </p:cNvPr>
          <p:cNvGrpSpPr/>
          <p:nvPr/>
        </p:nvGrpSpPr>
        <p:grpSpPr>
          <a:xfrm>
            <a:off x="293528" y="209704"/>
            <a:ext cx="8383637" cy="5966576"/>
            <a:chOff x="293528" y="209704"/>
            <a:chExt cx="8383637" cy="596657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246AC5E-DE50-2DEA-BED0-DA99C0707F97}"/>
                </a:ext>
              </a:extLst>
            </p:cNvPr>
            <p:cNvGrpSpPr/>
            <p:nvPr/>
          </p:nvGrpSpPr>
          <p:grpSpPr>
            <a:xfrm>
              <a:off x="293528" y="209704"/>
              <a:ext cx="3527367" cy="716668"/>
              <a:chOff x="293528" y="209704"/>
              <a:chExt cx="3527367" cy="71666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350B18-9D4F-C0C0-D50F-6CDF45AE16D7}"/>
                  </a:ext>
                </a:extLst>
              </p:cNvPr>
              <p:cNvSpPr txBox="1"/>
              <p:nvPr/>
            </p:nvSpPr>
            <p:spPr>
              <a:xfrm>
                <a:off x="1087593" y="501878"/>
                <a:ext cx="23788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sz="2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성취기준의 정련화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65A3B72-8205-0D42-9F24-2F899E4CDB17}"/>
                  </a:ext>
                </a:extLst>
              </p:cNvPr>
              <p:cNvSpPr txBox="1"/>
              <p:nvPr/>
            </p:nvSpPr>
            <p:spPr>
              <a:xfrm>
                <a:off x="293528" y="372374"/>
                <a:ext cx="3446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8</a:t>
                </a: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87BAB94B-1B2A-9D42-15BC-1E7E0A0A243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700914" cy="204788"/>
                <a:chOff x="1119981" y="209704"/>
                <a:chExt cx="2700914" cy="204788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1DF5AFD-4A90-3DA5-375D-F5B3ED899698}"/>
                    </a:ext>
                  </a:extLst>
                </p:cNvPr>
                <p:cNvSpPr txBox="1"/>
                <p:nvPr/>
              </p:nvSpPr>
              <p:spPr>
                <a:xfrm>
                  <a:off x="1397155" y="244703"/>
                  <a:ext cx="242374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국어과 교육과정의 개정 방향과 주요 변화</a:t>
                  </a:r>
                </a:p>
              </p:txBody>
            </p:sp>
            <p:grpSp>
              <p:nvGrpSpPr>
                <p:cNvPr id="4" name="그룹 3">
                  <a:extLst>
                    <a:ext uri="{FF2B5EF4-FFF2-40B4-BE49-F238E27FC236}">
                      <a16:creationId xmlns:a16="http://schemas.microsoft.com/office/drawing/2014/main" id="{B4A0304B-7418-99A2-5801-E09F90C3CD3F}"/>
                    </a:ext>
                  </a:extLst>
                </p:cNvPr>
                <p:cNvGrpSpPr/>
                <p:nvPr/>
              </p:nvGrpSpPr>
              <p:grpSpPr>
                <a:xfrm>
                  <a:off x="1119981" y="209704"/>
                  <a:ext cx="204788" cy="204788"/>
                  <a:chOff x="1107281" y="227000"/>
                  <a:chExt cx="204788" cy="204788"/>
                </a:xfrm>
              </p:grpSpPr>
              <p:sp>
                <p:nvSpPr>
                  <p:cNvPr id="5" name="타원 4">
                    <a:extLst>
                      <a:ext uri="{FF2B5EF4-FFF2-40B4-BE49-F238E27FC236}">
                        <a16:creationId xmlns:a16="http://schemas.microsoft.com/office/drawing/2014/main" id="{0E31CE3F-8ED5-BB9D-924A-72F88E28CD6F}"/>
                      </a:ext>
                    </a:extLst>
                  </p:cNvPr>
                  <p:cNvSpPr/>
                  <p:nvPr/>
                </p:nvSpPr>
                <p:spPr>
                  <a:xfrm>
                    <a:off x="1107281" y="227000"/>
                    <a:ext cx="204788" cy="20478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7DA7D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BB9D26A-FEB1-DAE1-4493-C06DB7A54498}"/>
                      </a:ext>
                    </a:extLst>
                  </p:cNvPr>
                  <p:cNvSpPr txBox="1"/>
                  <p:nvPr/>
                </p:nvSpPr>
                <p:spPr>
                  <a:xfrm>
                    <a:off x="1164791" y="251899"/>
                    <a:ext cx="8976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II</a:t>
                    </a:r>
                  </a:p>
                </p:txBody>
              </p:sp>
            </p:grp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D57AD49E-5C62-B7C2-A6E2-995F4E104E71}"/>
                </a:ext>
              </a:extLst>
            </p:cNvPr>
            <p:cNvGrpSpPr/>
            <p:nvPr/>
          </p:nvGrpSpPr>
          <p:grpSpPr>
            <a:xfrm>
              <a:off x="462414" y="1375914"/>
              <a:ext cx="7995878" cy="4280672"/>
              <a:chOff x="462414" y="1375914"/>
              <a:chExt cx="7995878" cy="4280672"/>
            </a:xfrm>
          </p:grpSpPr>
          <p:pic>
            <p:nvPicPr>
              <p:cNvPr id="113" name="그림 51" descr="004.png">
                <a:extLst>
                  <a:ext uri="{FF2B5EF4-FFF2-40B4-BE49-F238E27FC236}">
                    <a16:creationId xmlns:a16="http://schemas.microsoft.com/office/drawing/2014/main" id="{32EC9ED4-B8D7-ACBB-57B7-34999D6096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1473169" y="1505985"/>
                <a:ext cx="292130" cy="4150601"/>
              </a:xfrm>
              <a:prstGeom prst="rect">
                <a:avLst/>
              </a:prstGeom>
            </p:spPr>
          </p:pic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8893F004-D7EA-EDA9-DAE8-FA7D44808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6680" y="2860242"/>
                <a:ext cx="1351320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사각형: 둥근 모서리 114">
                <a:extLst>
                  <a:ext uri="{FF2B5EF4-FFF2-40B4-BE49-F238E27FC236}">
                    <a16:creationId xmlns:a16="http://schemas.microsoft.com/office/drawing/2014/main" id="{B63FE252-EFA4-6013-B5CE-A9F8818E0CDB}"/>
                  </a:ext>
                </a:extLst>
              </p:cNvPr>
              <p:cNvSpPr/>
              <p:nvPr/>
            </p:nvSpPr>
            <p:spPr>
              <a:xfrm>
                <a:off x="462414" y="1375914"/>
                <a:ext cx="7745041" cy="4186087"/>
              </a:xfrm>
              <a:prstGeom prst="roundRect">
                <a:avLst>
                  <a:gd name="adj" fmla="val 2196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ko-KR" altLang="en-US" sz="1200" dirty="0"/>
                  <a:t>ㅁ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A42EE375-21D5-9D98-F5A2-FA9BD1EE26B6}"/>
                  </a:ext>
                </a:extLst>
              </p:cNvPr>
              <p:cNvSpPr txBox="1"/>
              <p:nvPr/>
            </p:nvSpPr>
            <p:spPr>
              <a:xfrm>
                <a:off x="1987954" y="1422149"/>
                <a:ext cx="45685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2015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23955EA-E86E-0281-F991-7C77A9DF5F56}"/>
                  </a:ext>
                </a:extLst>
              </p:cNvPr>
              <p:cNvSpPr txBox="1"/>
              <p:nvPr/>
            </p:nvSpPr>
            <p:spPr>
              <a:xfrm>
                <a:off x="588685" y="2126954"/>
                <a:ext cx="62837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초등학교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354CA1-7CAE-66A1-5E24-9BFB333CFFF2}"/>
                  </a:ext>
                </a:extLst>
              </p:cNvPr>
              <p:cNvSpPr txBox="1"/>
              <p:nvPr/>
            </p:nvSpPr>
            <p:spPr>
              <a:xfrm>
                <a:off x="667233" y="3424929"/>
                <a:ext cx="47128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중학교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28E462E-D7B4-886E-4107-41D2917B2DB5}"/>
                  </a:ext>
                </a:extLst>
              </p:cNvPr>
              <p:cNvSpPr txBox="1"/>
              <p:nvPr/>
            </p:nvSpPr>
            <p:spPr>
              <a:xfrm>
                <a:off x="588685" y="4808746"/>
                <a:ext cx="62837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고등학교</a:t>
                </a:r>
              </a:p>
            </p:txBody>
          </p:sp>
          <p:sp>
            <p:nvSpPr>
              <p:cNvPr id="125" name="사각형: 둥근 모서리 124">
                <a:extLst>
                  <a:ext uri="{FF2B5EF4-FFF2-40B4-BE49-F238E27FC236}">
                    <a16:creationId xmlns:a16="http://schemas.microsoft.com/office/drawing/2014/main" id="{296A20DC-8E2B-B487-091F-6719AB5492D5}"/>
                  </a:ext>
                </a:extLst>
              </p:cNvPr>
              <p:cNvSpPr/>
              <p:nvPr/>
            </p:nvSpPr>
            <p:spPr>
              <a:xfrm>
                <a:off x="1343667" y="1659598"/>
                <a:ext cx="7114625" cy="3956378"/>
              </a:xfrm>
              <a:prstGeom prst="roundRect">
                <a:avLst>
                  <a:gd name="adj" fmla="val 2478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9A5E149F-0F72-5E35-31F4-20191DA993C0}"/>
                  </a:ext>
                </a:extLst>
              </p:cNvPr>
              <p:cNvGrpSpPr/>
              <p:nvPr/>
            </p:nvGrpSpPr>
            <p:grpSpPr>
              <a:xfrm>
                <a:off x="1397479" y="1741728"/>
                <a:ext cx="1637806" cy="429422"/>
                <a:chOff x="886512" y="2200023"/>
                <a:chExt cx="2296053" cy="561984"/>
              </a:xfrm>
            </p:grpSpPr>
            <p:sp>
              <p:nvSpPr>
                <p:cNvPr id="140" name="사각형: 둥근 모서리 139">
                  <a:extLst>
                    <a:ext uri="{FF2B5EF4-FFF2-40B4-BE49-F238E27FC236}">
                      <a16:creationId xmlns:a16="http://schemas.microsoft.com/office/drawing/2014/main" id="{2922157F-9C3E-3844-CCD2-AF8BBE26AC06}"/>
                    </a:ext>
                  </a:extLst>
                </p:cNvPr>
                <p:cNvSpPr/>
                <p:nvPr/>
              </p:nvSpPr>
              <p:spPr>
                <a:xfrm>
                  <a:off x="886512" y="2200023"/>
                  <a:ext cx="2296053" cy="28868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AFD4B412-6FFC-3BD9-8D54-901A07232FE6}"/>
                    </a:ext>
                  </a:extLst>
                </p:cNvPr>
                <p:cNvSpPr txBox="1"/>
                <p:nvPr/>
              </p:nvSpPr>
              <p:spPr>
                <a:xfrm>
                  <a:off x="1454746" y="2238636"/>
                  <a:ext cx="1159588" cy="2114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핵심 내용 선별</a:t>
                  </a: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D0C17A7B-6FC4-020E-46A4-E65A73160ACE}"/>
                    </a:ext>
                  </a:extLst>
                </p:cNvPr>
                <p:cNvSpPr txBox="1"/>
                <p:nvPr/>
              </p:nvSpPr>
              <p:spPr>
                <a:xfrm>
                  <a:off x="1462611" y="2560614"/>
                  <a:ext cx="1143857" cy="2013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82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7AC14F89-0D1F-8B83-1ABE-F2A04F8B1118}"/>
                  </a:ext>
                </a:extLst>
              </p:cNvPr>
              <p:cNvGrpSpPr/>
              <p:nvPr/>
            </p:nvGrpSpPr>
            <p:grpSpPr>
              <a:xfrm>
                <a:off x="1397479" y="4338096"/>
                <a:ext cx="1637806" cy="594852"/>
                <a:chOff x="1397479" y="4408585"/>
                <a:chExt cx="1637806" cy="594852"/>
              </a:xfrm>
            </p:grpSpPr>
            <p:sp>
              <p:nvSpPr>
                <p:cNvPr id="137" name="사각형: 둥근 모서리 136">
                  <a:extLst>
                    <a:ext uri="{FF2B5EF4-FFF2-40B4-BE49-F238E27FC236}">
                      <a16:creationId xmlns:a16="http://schemas.microsoft.com/office/drawing/2014/main" id="{21BC8E1E-4D8B-FC70-558F-BCFC2B6E1D6E}"/>
                    </a:ext>
                  </a:extLst>
                </p:cNvPr>
                <p:cNvSpPr/>
                <p:nvPr/>
              </p:nvSpPr>
              <p:spPr>
                <a:xfrm>
                  <a:off x="1397479" y="4408585"/>
                  <a:ext cx="1637806" cy="22059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A5D27B1-ECF2-4C66-BFE5-849B025B5A68}"/>
                    </a:ext>
                  </a:extLst>
                </p:cNvPr>
                <p:cNvSpPr txBox="1"/>
                <p:nvPr/>
              </p:nvSpPr>
              <p:spPr>
                <a:xfrm>
                  <a:off x="1802808" y="4438089"/>
                  <a:ext cx="827150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핵심 내용 선별</a:t>
                  </a: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6DB0C60F-DE46-858C-B6BB-24D12EF894D3}"/>
                    </a:ext>
                  </a:extLst>
                </p:cNvPr>
                <p:cNvSpPr txBox="1"/>
                <p:nvPr/>
              </p:nvSpPr>
              <p:spPr>
                <a:xfrm>
                  <a:off x="1787579" y="4680272"/>
                  <a:ext cx="857607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</a:t>
                  </a:r>
                  <a:endPara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26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48BB0A3D-62A2-160B-F993-8EE0B4163ACA}"/>
                  </a:ext>
                </a:extLst>
              </p:cNvPr>
              <p:cNvGrpSpPr/>
              <p:nvPr/>
            </p:nvGrpSpPr>
            <p:grpSpPr>
              <a:xfrm>
                <a:off x="1397479" y="2876655"/>
                <a:ext cx="1637806" cy="433270"/>
                <a:chOff x="1397479" y="3024807"/>
                <a:chExt cx="1637806" cy="433270"/>
              </a:xfrm>
            </p:grpSpPr>
            <p:sp>
              <p:nvSpPr>
                <p:cNvPr id="134" name="사각형: 둥근 모서리 133">
                  <a:extLst>
                    <a:ext uri="{FF2B5EF4-FFF2-40B4-BE49-F238E27FC236}">
                      <a16:creationId xmlns:a16="http://schemas.microsoft.com/office/drawing/2014/main" id="{34A83D18-E2C7-1B18-E987-21F95EA73A54}"/>
                    </a:ext>
                  </a:extLst>
                </p:cNvPr>
                <p:cNvSpPr/>
                <p:nvPr/>
              </p:nvSpPr>
              <p:spPr>
                <a:xfrm>
                  <a:off x="1397479" y="3024807"/>
                  <a:ext cx="1637806" cy="22059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F88057F3-A3C2-FA55-8023-EE22E45EC842}"/>
                    </a:ext>
                  </a:extLst>
                </p:cNvPr>
                <p:cNvSpPr txBox="1"/>
                <p:nvPr/>
              </p:nvSpPr>
              <p:spPr>
                <a:xfrm>
                  <a:off x="1802808" y="3054311"/>
                  <a:ext cx="827150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핵심 내용 선별</a:t>
                  </a:r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B0AA9040-45F2-3B94-CCCC-A95380F883C6}"/>
                    </a:ext>
                  </a:extLst>
                </p:cNvPr>
                <p:cNvSpPr txBox="1"/>
                <p:nvPr/>
              </p:nvSpPr>
              <p:spPr>
                <a:xfrm>
                  <a:off x="1797197" y="3296494"/>
                  <a:ext cx="838371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51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cxnSp>
            <p:nvCxnSpPr>
              <p:cNvPr id="129" name="직선 연결선 128">
                <a:extLst>
                  <a:ext uri="{FF2B5EF4-FFF2-40B4-BE49-F238E27FC236}">
                    <a16:creationId xmlns:a16="http://schemas.microsoft.com/office/drawing/2014/main" id="{B128B6D6-158C-C06E-337B-E34C8734A9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3911" y="4255546"/>
                <a:ext cx="737184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61EE1249-F93D-B29A-0953-BDB04DC012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9220" y="4255546"/>
                <a:ext cx="1638300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1" name="그림 51" descr="004.png">
                <a:extLst>
                  <a:ext uri="{FF2B5EF4-FFF2-40B4-BE49-F238E27FC236}">
                    <a16:creationId xmlns:a16="http://schemas.microsoft.com/office/drawing/2014/main" id="{56E9C106-5E9F-9F14-3F81-13282836A8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1166277" y="1536450"/>
                <a:ext cx="366528" cy="4052706"/>
              </a:xfrm>
              <a:prstGeom prst="rect">
                <a:avLst/>
              </a:prstGeom>
            </p:spPr>
          </p:pic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9DE71973-7FA5-0F03-9467-D4B4BFCCAA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3911" y="2794366"/>
                <a:ext cx="737184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직선 연결선 132">
                <a:extLst>
                  <a:ext uri="{FF2B5EF4-FFF2-40B4-BE49-F238E27FC236}">
                    <a16:creationId xmlns:a16="http://schemas.microsoft.com/office/drawing/2014/main" id="{C92AFEEE-F16A-895D-8B3C-06C8AF6518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9220" y="2794105"/>
                <a:ext cx="1638300" cy="0"/>
              </a:xfrm>
              <a:prstGeom prst="line">
                <a:avLst/>
              </a:prstGeom>
              <a:ln w="1905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204EFCAC-6398-7557-E698-DFB4C6C37B15}"/>
                </a:ext>
              </a:extLst>
            </p:cNvPr>
            <p:cNvGrpSpPr/>
            <p:nvPr/>
          </p:nvGrpSpPr>
          <p:grpSpPr>
            <a:xfrm>
              <a:off x="476248" y="5771056"/>
              <a:ext cx="5408098" cy="405224"/>
              <a:chOff x="485773" y="5794348"/>
              <a:chExt cx="5408098" cy="405224"/>
            </a:xfrm>
          </p:grpSpPr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0F018EE6-B4F3-AF43-8A7A-050CB5900E5E}"/>
                  </a:ext>
                </a:extLst>
              </p:cNvPr>
              <p:cNvGrpSpPr/>
              <p:nvPr/>
            </p:nvGrpSpPr>
            <p:grpSpPr>
              <a:xfrm>
                <a:off x="485773" y="5794348"/>
                <a:ext cx="212798" cy="194894"/>
                <a:chOff x="610072" y="4007576"/>
                <a:chExt cx="183007" cy="167609"/>
              </a:xfrm>
            </p:grpSpPr>
            <p:sp>
              <p:nvSpPr>
                <p:cNvPr id="146" name="자유형: 도형 145">
                  <a:extLst>
                    <a:ext uri="{FF2B5EF4-FFF2-40B4-BE49-F238E27FC236}">
                      <a16:creationId xmlns:a16="http://schemas.microsoft.com/office/drawing/2014/main" id="{5DF01624-03C1-1499-6D57-EFB458BD7558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56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47" name="자유형: 도형 146">
                  <a:extLst>
                    <a:ext uri="{FF2B5EF4-FFF2-40B4-BE49-F238E27FC236}">
                      <a16:creationId xmlns:a16="http://schemas.microsoft.com/office/drawing/2014/main" id="{7EC106BE-C031-30B3-C3F9-89CFCB29D23D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56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2805FE5A-17A7-12C2-36DF-9EAE61CC404C}"/>
                  </a:ext>
                </a:extLst>
              </p:cNvPr>
              <p:cNvSpPr txBox="1"/>
              <p:nvPr/>
            </p:nvSpPr>
            <p:spPr>
              <a:xfrm>
                <a:off x="730598" y="5799462"/>
                <a:ext cx="516327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국어과 교육과정에서는 심화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확장 방식의 국어과 학습을 위해 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성취기준을 정련하였음</a:t>
                </a:r>
              </a:p>
            </p:txBody>
          </p:sp>
        </p:grpSp>
        <p:pic>
          <p:nvPicPr>
            <p:cNvPr id="157" name="그림 51" descr="004.png">
              <a:extLst>
                <a:ext uri="{FF2B5EF4-FFF2-40B4-BE49-F238E27FC236}">
                  <a16:creationId xmlns:a16="http://schemas.microsoft.com/office/drawing/2014/main" id="{931DFBDF-50DF-4021-F3C4-D199D0F5B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4343895" y="1498187"/>
              <a:ext cx="456212" cy="8210329"/>
            </a:xfrm>
            <a:prstGeom prst="rect">
              <a:avLst/>
            </a:prstGeom>
          </p:spPr>
        </p:pic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E5111C5F-9B98-341B-1767-060547EDC118}"/>
                </a:ext>
              </a:extLst>
            </p:cNvPr>
            <p:cNvGrpSpPr/>
            <p:nvPr/>
          </p:nvGrpSpPr>
          <p:grpSpPr>
            <a:xfrm>
              <a:off x="2881609" y="1356636"/>
              <a:ext cx="5790364" cy="4232520"/>
              <a:chOff x="2881609" y="1356636"/>
              <a:chExt cx="5790364" cy="4232520"/>
            </a:xfrm>
          </p:grpSpPr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7E896063-95DE-8A25-BFA5-9D256C508B3B}"/>
                  </a:ext>
                </a:extLst>
              </p:cNvPr>
              <p:cNvGrpSpPr/>
              <p:nvPr/>
            </p:nvGrpSpPr>
            <p:grpSpPr>
              <a:xfrm>
                <a:off x="3119779" y="1356636"/>
                <a:ext cx="5552194" cy="4205365"/>
                <a:chOff x="3119779" y="1960485"/>
                <a:chExt cx="5552194" cy="4205365"/>
              </a:xfrm>
            </p:grpSpPr>
            <p:grpSp>
              <p:nvGrpSpPr>
                <p:cNvPr id="222" name="그룹 221">
                  <a:extLst>
                    <a:ext uri="{FF2B5EF4-FFF2-40B4-BE49-F238E27FC236}">
                      <a16:creationId xmlns:a16="http://schemas.microsoft.com/office/drawing/2014/main" id="{5F38DC80-B88F-3105-EC36-A969A50959F8}"/>
                    </a:ext>
                  </a:extLst>
                </p:cNvPr>
                <p:cNvGrpSpPr/>
                <p:nvPr/>
              </p:nvGrpSpPr>
              <p:grpSpPr>
                <a:xfrm>
                  <a:off x="3186068" y="1960485"/>
                  <a:ext cx="5412475" cy="437862"/>
                  <a:chOff x="548146" y="1382255"/>
                  <a:chExt cx="5466600" cy="437862"/>
                </a:xfrm>
              </p:grpSpPr>
              <p:sp>
                <p:nvSpPr>
                  <p:cNvPr id="225" name="자유형: 도형 224">
                    <a:extLst>
                      <a:ext uri="{FF2B5EF4-FFF2-40B4-BE49-F238E27FC236}">
                        <a16:creationId xmlns:a16="http://schemas.microsoft.com/office/drawing/2014/main" id="{036B3760-2007-3D34-B997-130F11CD1E93}"/>
                      </a:ext>
                    </a:extLst>
                  </p:cNvPr>
                  <p:cNvSpPr/>
                  <p:nvPr/>
                </p:nvSpPr>
                <p:spPr>
                  <a:xfrm flipH="1">
                    <a:off x="5868788" y="1562069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3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AF5766AE-C30F-CA97-0F22-60CFC45976CF}"/>
                      </a:ext>
                    </a:extLst>
                  </p:cNvPr>
                  <p:cNvSpPr/>
                  <p:nvPr/>
                </p:nvSpPr>
                <p:spPr>
                  <a:xfrm>
                    <a:off x="548146" y="1562069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3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27" name="사각형: 둥근 모서리 226">
                    <a:extLst>
                      <a:ext uri="{FF2B5EF4-FFF2-40B4-BE49-F238E27FC236}">
                        <a16:creationId xmlns:a16="http://schemas.microsoft.com/office/drawing/2014/main" id="{C636B915-7F43-9854-3E33-721D9388549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116680" y="-1116905"/>
                    <a:ext cx="326717" cy="5325037"/>
                  </a:xfrm>
                  <a:prstGeom prst="roundRect">
                    <a:avLst>
                      <a:gd name="adj" fmla="val 17314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223" name="사각형: 둥근 모서리 222">
                  <a:extLst>
                    <a:ext uri="{FF2B5EF4-FFF2-40B4-BE49-F238E27FC236}">
                      <a16:creationId xmlns:a16="http://schemas.microsoft.com/office/drawing/2014/main" id="{6023906C-37D3-4DB5-1B0B-64A277261555}"/>
                    </a:ext>
                  </a:extLst>
                </p:cNvPr>
                <p:cNvSpPr/>
                <p:nvPr/>
              </p:nvSpPr>
              <p:spPr>
                <a:xfrm>
                  <a:off x="3119779" y="2270511"/>
                  <a:ext cx="5552194" cy="3895339"/>
                </a:xfrm>
                <a:prstGeom prst="roundRect">
                  <a:avLst>
                    <a:gd name="adj" fmla="val 1995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66F726AC-25EC-BE49-AE58-9CB9CDFD08DE}"/>
                    </a:ext>
                  </a:extLst>
                </p:cNvPr>
                <p:cNvSpPr txBox="1"/>
                <p:nvPr/>
              </p:nvSpPr>
              <p:spPr>
                <a:xfrm>
                  <a:off x="5622636" y="2017673"/>
                  <a:ext cx="5321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</a:t>
                  </a:r>
                </a:p>
              </p:txBody>
            </p:sp>
          </p:grpSp>
          <p:grpSp>
            <p:nvGrpSpPr>
              <p:cNvPr id="160" name="그룹 159">
                <a:extLst>
                  <a:ext uri="{FF2B5EF4-FFF2-40B4-BE49-F238E27FC236}">
                    <a16:creationId xmlns:a16="http://schemas.microsoft.com/office/drawing/2014/main" id="{3060A008-350B-88D1-67B3-BD9D138C791C}"/>
                  </a:ext>
                </a:extLst>
              </p:cNvPr>
              <p:cNvGrpSpPr/>
              <p:nvPr/>
            </p:nvGrpSpPr>
            <p:grpSpPr>
              <a:xfrm>
                <a:off x="3176896" y="1741728"/>
                <a:ext cx="5443137" cy="1102880"/>
                <a:chOff x="3176896" y="1741728"/>
                <a:chExt cx="5443137" cy="1102880"/>
              </a:xfrm>
            </p:grpSpPr>
            <p:grpSp>
              <p:nvGrpSpPr>
                <p:cNvPr id="203" name="그룹 202">
                  <a:extLst>
                    <a:ext uri="{FF2B5EF4-FFF2-40B4-BE49-F238E27FC236}">
                      <a16:creationId xmlns:a16="http://schemas.microsoft.com/office/drawing/2014/main" id="{25C2201E-9AD8-2129-A551-1537E14C0F38}"/>
                    </a:ext>
                  </a:extLst>
                </p:cNvPr>
                <p:cNvGrpSpPr/>
                <p:nvPr/>
              </p:nvGrpSpPr>
              <p:grpSpPr>
                <a:xfrm>
                  <a:off x="3176896" y="1741728"/>
                  <a:ext cx="5443137" cy="429425"/>
                  <a:chOff x="-1409488" y="2200020"/>
                  <a:chExt cx="6560075" cy="561988"/>
                </a:xfrm>
              </p:grpSpPr>
              <p:sp>
                <p:nvSpPr>
                  <p:cNvPr id="219" name="사각형: 둥근 모서리 218">
                    <a:extLst>
                      <a:ext uri="{FF2B5EF4-FFF2-40B4-BE49-F238E27FC236}">
                        <a16:creationId xmlns:a16="http://schemas.microsoft.com/office/drawing/2014/main" id="{8FE9B216-4CD3-F092-E981-8450123414E3}"/>
                      </a:ext>
                    </a:extLst>
                  </p:cNvPr>
                  <p:cNvSpPr/>
                  <p:nvPr/>
                </p:nvSpPr>
                <p:spPr>
                  <a:xfrm>
                    <a:off x="-1409488" y="2200020"/>
                    <a:ext cx="6560075" cy="28868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77D9AA4B-2996-B4C5-E556-CDF6F825C581}"/>
                      </a:ext>
                    </a:extLst>
                  </p:cNvPr>
                  <p:cNvSpPr txBox="1"/>
                  <p:nvPr/>
                </p:nvSpPr>
                <p:spPr>
                  <a:xfrm>
                    <a:off x="664052" y="2238631"/>
                    <a:ext cx="2412995" cy="2114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심화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확장 방식의 내용 설계 및 선별</a:t>
                    </a:r>
                    <a:endPara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21" name="TextBox 220">
                    <a:extLst>
                      <a:ext uri="{FF2B5EF4-FFF2-40B4-BE49-F238E27FC236}">
                        <a16:creationId xmlns:a16="http://schemas.microsoft.com/office/drawing/2014/main" id="{E8ADDFB7-8F64-9B22-8E85-C088A20E9302}"/>
                      </a:ext>
                    </a:extLst>
                  </p:cNvPr>
                  <p:cNvSpPr txBox="1"/>
                  <p:nvPr/>
                </p:nvSpPr>
                <p:spPr>
                  <a:xfrm>
                    <a:off x="1381769" y="2560615"/>
                    <a:ext cx="977563" cy="2013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87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</a:t>
                    </a:r>
                  </a:p>
                </p:txBody>
              </p:sp>
            </p:grpSp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2C65E739-C196-A9ED-55F2-682197EA653B}"/>
                    </a:ext>
                  </a:extLst>
                </p:cNvPr>
                <p:cNvGrpSpPr/>
                <p:nvPr/>
              </p:nvGrpSpPr>
              <p:grpSpPr>
                <a:xfrm>
                  <a:off x="3216551" y="2216177"/>
                  <a:ext cx="1511113" cy="296862"/>
                  <a:chOff x="3982392" y="3128614"/>
                  <a:chExt cx="1511113" cy="296862"/>
                </a:xfrm>
              </p:grpSpPr>
              <p:grpSp>
                <p:nvGrpSpPr>
                  <p:cNvPr id="215" name="그룹 214">
                    <a:extLst>
                      <a:ext uri="{FF2B5EF4-FFF2-40B4-BE49-F238E27FC236}">
                        <a16:creationId xmlns:a16="http://schemas.microsoft.com/office/drawing/2014/main" id="{D2ABD3FC-E96B-E78E-0223-6F0E2185C5AA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217" name="사각형: 둥근 모서리 216">
                      <a:extLst>
                        <a:ext uri="{FF2B5EF4-FFF2-40B4-BE49-F238E27FC236}">
                          <a16:creationId xmlns:a16="http://schemas.microsoft.com/office/drawing/2014/main" id="{51BE4A4A-FB4D-AD90-524E-5299708CAC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218" name="TextBox 217">
                      <a:extLst>
                        <a:ext uri="{FF2B5EF4-FFF2-40B4-BE49-F238E27FC236}">
                          <a16:creationId xmlns:a16="http://schemas.microsoft.com/office/drawing/2014/main" id="{43D81521-B998-82A5-D57C-59CDA6E14A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2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이동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216" name="TextBox 215">
                    <a:extLst>
                      <a:ext uri="{FF2B5EF4-FFF2-40B4-BE49-F238E27FC236}">
                        <a16:creationId xmlns:a16="http://schemas.microsoft.com/office/drawing/2014/main" id="{59B7C366-3413-EF12-8CD5-9645C11350DA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104515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경험 공유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단어 확장법 </a:t>
                    </a:r>
                  </a:p>
                </p:txBody>
              </p:sp>
            </p:grpSp>
            <p:grpSp>
              <p:nvGrpSpPr>
                <p:cNvPr id="205" name="그룹 204">
                  <a:extLst>
                    <a:ext uri="{FF2B5EF4-FFF2-40B4-BE49-F238E27FC236}">
                      <a16:creationId xmlns:a16="http://schemas.microsoft.com/office/drawing/2014/main" id="{980364C3-5009-C433-F3F5-C8DC538FCA83}"/>
                    </a:ext>
                  </a:extLst>
                </p:cNvPr>
                <p:cNvGrpSpPr/>
                <p:nvPr/>
              </p:nvGrpSpPr>
              <p:grpSpPr>
                <a:xfrm>
                  <a:off x="5925018" y="2216177"/>
                  <a:ext cx="2195596" cy="296862"/>
                  <a:chOff x="4226232" y="3128614"/>
                  <a:chExt cx="2195596" cy="296862"/>
                </a:xfrm>
              </p:grpSpPr>
              <p:grpSp>
                <p:nvGrpSpPr>
                  <p:cNvPr id="211" name="그룹 210">
                    <a:extLst>
                      <a:ext uri="{FF2B5EF4-FFF2-40B4-BE49-F238E27FC236}">
                        <a16:creationId xmlns:a16="http://schemas.microsoft.com/office/drawing/2014/main" id="{7C350CB3-4794-B0A3-9724-D574C0EE773C}"/>
                      </a:ext>
                    </a:extLst>
                  </p:cNvPr>
                  <p:cNvGrpSpPr/>
                  <p:nvPr/>
                </p:nvGrpSpPr>
                <p:grpSpPr>
                  <a:xfrm>
                    <a:off x="4226232" y="3128614"/>
                    <a:ext cx="411301" cy="178225"/>
                    <a:chOff x="4327766" y="3333966"/>
                    <a:chExt cx="411301" cy="178225"/>
                  </a:xfrm>
                </p:grpSpPr>
                <p:sp>
                  <p:nvSpPr>
                    <p:cNvPr id="213" name="사각형: 둥근 모서리 212">
                      <a:extLst>
                        <a:ext uri="{FF2B5EF4-FFF2-40B4-BE49-F238E27FC236}">
                          <a16:creationId xmlns:a16="http://schemas.microsoft.com/office/drawing/2014/main" id="{DBBEC65C-A7DA-BD6B-8CCA-A062DEA162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776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214" name="TextBox 213">
                      <a:extLst>
                        <a:ext uri="{FF2B5EF4-FFF2-40B4-BE49-F238E27FC236}">
                          <a16:creationId xmlns:a16="http://schemas.microsoft.com/office/drawing/2014/main" id="{F8FC6745-F071-1002-6DCC-C3DD0C8AB4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23609" y="3353829"/>
                      <a:ext cx="219612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삭제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212" name="TextBox 211">
                    <a:extLst>
                      <a:ext uri="{FF2B5EF4-FFF2-40B4-BE49-F238E27FC236}">
                        <a16:creationId xmlns:a16="http://schemas.microsoft.com/office/drawing/2014/main" id="{03B95117-1043-8A54-C4BF-AA8C1B4C445D}"/>
                      </a:ext>
                    </a:extLst>
                  </p:cNvPr>
                  <p:cNvSpPr txBox="1"/>
                  <p:nvPr/>
                </p:nvSpPr>
                <p:spPr>
                  <a:xfrm>
                    <a:off x="4692187" y="3148477"/>
                    <a:ext cx="172964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듣말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상황에 어울리는 인사말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문학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느낌과 분위기 살려 작품 읽기</a:t>
                    </a:r>
                  </a:p>
                </p:txBody>
              </p:sp>
            </p:grpSp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7AD4DDC3-3352-A5EA-1579-2AF0532C2804}"/>
                    </a:ext>
                  </a:extLst>
                </p:cNvPr>
                <p:cNvGrpSpPr/>
                <p:nvPr/>
              </p:nvGrpSpPr>
              <p:grpSpPr>
                <a:xfrm>
                  <a:off x="3216551" y="2541154"/>
                  <a:ext cx="4119199" cy="303454"/>
                  <a:chOff x="3982392" y="3128614"/>
                  <a:chExt cx="4119199" cy="303454"/>
                </a:xfrm>
              </p:grpSpPr>
              <p:grpSp>
                <p:nvGrpSpPr>
                  <p:cNvPr id="207" name="그룹 206">
                    <a:extLst>
                      <a:ext uri="{FF2B5EF4-FFF2-40B4-BE49-F238E27FC236}">
                        <a16:creationId xmlns:a16="http://schemas.microsoft.com/office/drawing/2014/main" id="{E6CA4879-70FA-4B54-BA39-9F3CDE1AEFF4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209" name="사각형: 둥근 모서리 208">
                      <a:extLst>
                        <a:ext uri="{FF2B5EF4-FFF2-40B4-BE49-F238E27FC236}">
                          <a16:creationId xmlns:a16="http://schemas.microsoft.com/office/drawing/2014/main" id="{D681A332-65FD-8578-A4AC-FFBFDB72DE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210" name="TextBox 209">
                      <a:extLst>
                        <a:ext uri="{FF2B5EF4-FFF2-40B4-BE49-F238E27FC236}">
                          <a16:creationId xmlns:a16="http://schemas.microsoft.com/office/drawing/2014/main" id="{FAE4670F-EE73-0805-E9DB-05EF4A77A6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1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추가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6091FDBA-99C1-BDAC-664D-073884BE801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55069"/>
                    <a:ext cx="36532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듣말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면담의 절차에 따라 면담하기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글이나 자료의 출처 신뢰성 평가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쓰기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인용의 출처를 밝혀 쓰기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매체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영역 신설 및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9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 성취기준 제시</a:t>
                    </a:r>
                  </a:p>
                </p:txBody>
              </p:sp>
            </p:grpSp>
          </p:grp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E506A1A5-2F7D-A259-88D9-55DBDBE95DAD}"/>
                  </a:ext>
                </a:extLst>
              </p:cNvPr>
              <p:cNvGrpSpPr/>
              <p:nvPr/>
            </p:nvGrpSpPr>
            <p:grpSpPr>
              <a:xfrm>
                <a:off x="3176896" y="2876655"/>
                <a:ext cx="5443137" cy="1429395"/>
                <a:chOff x="3176896" y="2910658"/>
                <a:chExt cx="5443137" cy="1429395"/>
              </a:xfrm>
            </p:grpSpPr>
            <p:grpSp>
              <p:nvGrpSpPr>
                <p:cNvPr id="184" name="그룹 183">
                  <a:extLst>
                    <a:ext uri="{FF2B5EF4-FFF2-40B4-BE49-F238E27FC236}">
                      <a16:creationId xmlns:a16="http://schemas.microsoft.com/office/drawing/2014/main" id="{349E7FA0-36B9-C4E0-FDD1-FE5F81725B9C}"/>
                    </a:ext>
                  </a:extLst>
                </p:cNvPr>
                <p:cNvGrpSpPr/>
                <p:nvPr/>
              </p:nvGrpSpPr>
              <p:grpSpPr>
                <a:xfrm>
                  <a:off x="3176896" y="2910658"/>
                  <a:ext cx="5443137" cy="429422"/>
                  <a:chOff x="-1409489" y="2200023"/>
                  <a:chExt cx="6560078" cy="561984"/>
                </a:xfrm>
              </p:grpSpPr>
              <p:sp>
                <p:nvSpPr>
                  <p:cNvPr id="200" name="사각형: 둥근 모서리 199">
                    <a:extLst>
                      <a:ext uri="{FF2B5EF4-FFF2-40B4-BE49-F238E27FC236}">
                        <a16:creationId xmlns:a16="http://schemas.microsoft.com/office/drawing/2014/main" id="{ACC8F168-F023-9C45-8166-6CB709263BCE}"/>
                      </a:ext>
                    </a:extLst>
                  </p:cNvPr>
                  <p:cNvSpPr/>
                  <p:nvPr/>
                </p:nvSpPr>
                <p:spPr>
                  <a:xfrm>
                    <a:off x="-1409489" y="2200023"/>
                    <a:ext cx="6560078" cy="28868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01" name="TextBox 200">
                    <a:extLst>
                      <a:ext uri="{FF2B5EF4-FFF2-40B4-BE49-F238E27FC236}">
                        <a16:creationId xmlns:a16="http://schemas.microsoft.com/office/drawing/2014/main" id="{A3F080C1-3F99-1421-AFC0-085291725F66}"/>
                      </a:ext>
                    </a:extLst>
                  </p:cNvPr>
                  <p:cNvSpPr txBox="1"/>
                  <p:nvPr/>
                </p:nvSpPr>
                <p:spPr>
                  <a:xfrm>
                    <a:off x="645697" y="2238636"/>
                    <a:ext cx="2449703" cy="2114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심화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확장 방식의 내용 설계 및 선별 </a:t>
                    </a:r>
                    <a:endPara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02" name="TextBox 201">
                    <a:extLst>
                      <a:ext uri="{FF2B5EF4-FFF2-40B4-BE49-F238E27FC236}">
                        <a16:creationId xmlns:a16="http://schemas.microsoft.com/office/drawing/2014/main" id="{D1C05AA9-4055-3D75-90AD-C72866F459AB}"/>
                      </a:ext>
                    </a:extLst>
                  </p:cNvPr>
                  <p:cNvSpPr txBox="1"/>
                  <p:nvPr/>
                </p:nvSpPr>
                <p:spPr>
                  <a:xfrm>
                    <a:off x="1390462" y="2560614"/>
                    <a:ext cx="960176" cy="2013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51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</a:t>
                    </a:r>
                  </a:p>
                </p:txBody>
              </p:sp>
            </p:grpSp>
            <p:grpSp>
              <p:nvGrpSpPr>
                <p:cNvPr id="185" name="그룹 184">
                  <a:extLst>
                    <a:ext uri="{FF2B5EF4-FFF2-40B4-BE49-F238E27FC236}">
                      <a16:creationId xmlns:a16="http://schemas.microsoft.com/office/drawing/2014/main" id="{C3588CD5-2FAB-9B08-84DE-0B074CEC4092}"/>
                    </a:ext>
                  </a:extLst>
                </p:cNvPr>
                <p:cNvGrpSpPr/>
                <p:nvPr/>
              </p:nvGrpSpPr>
              <p:grpSpPr>
                <a:xfrm>
                  <a:off x="3216551" y="3369409"/>
                  <a:ext cx="5387174" cy="296862"/>
                  <a:chOff x="3982392" y="3128614"/>
                  <a:chExt cx="5387174" cy="296862"/>
                </a:xfrm>
              </p:grpSpPr>
              <p:grpSp>
                <p:nvGrpSpPr>
                  <p:cNvPr id="196" name="그룹 195">
                    <a:extLst>
                      <a:ext uri="{FF2B5EF4-FFF2-40B4-BE49-F238E27FC236}">
                        <a16:creationId xmlns:a16="http://schemas.microsoft.com/office/drawing/2014/main" id="{C9F81D8F-AC70-E7D0-BF9A-823DBD59AE0D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198" name="사각형: 둥근 모서리 197">
                      <a:extLst>
                        <a:ext uri="{FF2B5EF4-FFF2-40B4-BE49-F238E27FC236}">
                          <a16:creationId xmlns:a16="http://schemas.microsoft.com/office/drawing/2014/main" id="{2943CF88-912B-CFAA-FCC1-9973D5EDB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99" name="TextBox 198">
                      <a:extLst>
                        <a:ext uri="{FF2B5EF4-FFF2-40B4-BE49-F238E27FC236}">
                          <a16:creationId xmlns:a16="http://schemas.microsoft.com/office/drawing/2014/main" id="{83B0215C-10BF-EC53-FD3D-E03A225DDB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1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이동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4CF6F286-AF02-A62D-0DD0-6BB216C3EB5D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49212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듣말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청중 분석하기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고등으로 이동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 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단어의 정확한 발음과 표기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초등으로 이동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),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통일 시대의 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국어에 대한 관심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고등으로 이동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등</a:t>
                    </a:r>
                  </a:p>
                </p:txBody>
              </p:sp>
            </p:grp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F5C36A8B-7B34-B58E-5687-7985F6D09623}"/>
                    </a:ext>
                  </a:extLst>
                </p:cNvPr>
                <p:cNvGrpSpPr/>
                <p:nvPr/>
              </p:nvGrpSpPr>
              <p:grpSpPr>
                <a:xfrm>
                  <a:off x="3216551" y="3684950"/>
                  <a:ext cx="5109855" cy="178225"/>
                  <a:chOff x="3982392" y="3128614"/>
                  <a:chExt cx="5109855" cy="178225"/>
                </a:xfrm>
              </p:grpSpPr>
              <p:grpSp>
                <p:nvGrpSpPr>
                  <p:cNvPr id="192" name="그룹 191">
                    <a:extLst>
                      <a:ext uri="{FF2B5EF4-FFF2-40B4-BE49-F238E27FC236}">
                        <a16:creationId xmlns:a16="http://schemas.microsoft.com/office/drawing/2014/main" id="{6FE6D52A-2349-7B60-A4E7-B126D2B8B609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194" name="사각형: 둥근 모서리 193">
                      <a:extLst>
                        <a:ext uri="{FF2B5EF4-FFF2-40B4-BE49-F238E27FC236}">
                          <a16:creationId xmlns:a16="http://schemas.microsoft.com/office/drawing/2014/main" id="{15ADA895-F470-2430-0C35-8A74C62419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95" name="TextBox 194">
                      <a:extLst>
                        <a:ext uri="{FF2B5EF4-FFF2-40B4-BE49-F238E27FC236}">
                          <a16:creationId xmlns:a16="http://schemas.microsoft.com/office/drawing/2014/main" id="{184909FC-526A-3AC6-E62D-C5317EE014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9769" y="3353829"/>
                      <a:ext cx="219612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삭제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D075F0B9-524F-A3CC-8E47-9E5D1D03020A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4643900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문제해결 과정으로서의 읽기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문학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과거의 삶이 반영된 작품을 오늘날에 비추어 감상하기</a:t>
                    </a:r>
                  </a:p>
                </p:txBody>
              </p:sp>
            </p:grpSp>
            <p:grpSp>
              <p:nvGrpSpPr>
                <p:cNvPr id="187" name="그룹 186">
                  <a:extLst>
                    <a:ext uri="{FF2B5EF4-FFF2-40B4-BE49-F238E27FC236}">
                      <a16:creationId xmlns:a16="http://schemas.microsoft.com/office/drawing/2014/main" id="{04FAFCB8-6372-F9AB-67BD-3F6A6D95E9C7}"/>
                    </a:ext>
                  </a:extLst>
                </p:cNvPr>
                <p:cNvGrpSpPr/>
                <p:nvPr/>
              </p:nvGrpSpPr>
              <p:grpSpPr>
                <a:xfrm>
                  <a:off x="3216551" y="3898100"/>
                  <a:ext cx="4646587" cy="441953"/>
                  <a:chOff x="3982392" y="3128614"/>
                  <a:chExt cx="4646587" cy="441953"/>
                </a:xfrm>
              </p:grpSpPr>
              <p:grpSp>
                <p:nvGrpSpPr>
                  <p:cNvPr id="188" name="그룹 187">
                    <a:extLst>
                      <a:ext uri="{FF2B5EF4-FFF2-40B4-BE49-F238E27FC236}">
                        <a16:creationId xmlns:a16="http://schemas.microsoft.com/office/drawing/2014/main" id="{94101364-733C-517B-9B33-C437F8C80FD4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190" name="사각형: 둥근 모서리 189">
                      <a:extLst>
                        <a:ext uri="{FF2B5EF4-FFF2-40B4-BE49-F238E27FC236}">
                          <a16:creationId xmlns:a16="http://schemas.microsoft.com/office/drawing/2014/main" id="{01423A6E-133A-5C02-5D60-460A9D045B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91" name="TextBox 190">
                      <a:extLst>
                        <a:ext uri="{FF2B5EF4-FFF2-40B4-BE49-F238E27FC236}">
                          <a16:creationId xmlns:a16="http://schemas.microsoft.com/office/drawing/2014/main" id="{30B2D520-A08C-C89E-5E03-A204881945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1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추가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89" name="TextBox 188">
                    <a:extLst>
                      <a:ext uri="{FF2B5EF4-FFF2-40B4-BE49-F238E27FC236}">
                        <a16:creationId xmlns:a16="http://schemas.microsoft.com/office/drawing/2014/main" id="{51ECB47D-64D0-7754-6583-A088884955C5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55069"/>
                    <a:ext cx="4180632" cy="4154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복합 양식적 글이나 자료 비판적 읽기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쓰기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필자로서 성찰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피동과 인용 표현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다양한 국어 실천의 비판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문학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공동체 문제에 참여하는 태도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매체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영역 신설 및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6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 성취기준 제시 </a:t>
                    </a:r>
                  </a:p>
                </p:txBody>
              </p:sp>
            </p:grpSp>
          </p:grpSp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402473F3-4D60-360E-7FDF-2C9AFE22EF1A}"/>
                  </a:ext>
                </a:extLst>
              </p:cNvPr>
              <p:cNvGrpSpPr/>
              <p:nvPr/>
            </p:nvGrpSpPr>
            <p:grpSpPr>
              <a:xfrm>
                <a:off x="3176896" y="4338096"/>
                <a:ext cx="5443137" cy="1001484"/>
                <a:chOff x="3176896" y="4309521"/>
                <a:chExt cx="5443137" cy="1001484"/>
              </a:xfrm>
            </p:grpSpPr>
            <p:grpSp>
              <p:nvGrpSpPr>
                <p:cNvPr id="165" name="그룹 164">
                  <a:extLst>
                    <a:ext uri="{FF2B5EF4-FFF2-40B4-BE49-F238E27FC236}">
                      <a16:creationId xmlns:a16="http://schemas.microsoft.com/office/drawing/2014/main" id="{778E4C5E-D043-B0D3-72BC-65A7F4CD26C2}"/>
                    </a:ext>
                  </a:extLst>
                </p:cNvPr>
                <p:cNvGrpSpPr/>
                <p:nvPr/>
              </p:nvGrpSpPr>
              <p:grpSpPr>
                <a:xfrm>
                  <a:off x="3176896" y="4309521"/>
                  <a:ext cx="5443137" cy="429422"/>
                  <a:chOff x="-1409489" y="2200023"/>
                  <a:chExt cx="6560078" cy="561984"/>
                </a:xfrm>
              </p:grpSpPr>
              <p:sp>
                <p:nvSpPr>
                  <p:cNvPr id="181" name="사각형: 둥근 모서리 180">
                    <a:extLst>
                      <a:ext uri="{FF2B5EF4-FFF2-40B4-BE49-F238E27FC236}">
                        <a16:creationId xmlns:a16="http://schemas.microsoft.com/office/drawing/2014/main" id="{97CDE62C-6420-B0BF-D1A4-10AFAFDB84DC}"/>
                      </a:ext>
                    </a:extLst>
                  </p:cNvPr>
                  <p:cNvSpPr/>
                  <p:nvPr/>
                </p:nvSpPr>
                <p:spPr>
                  <a:xfrm>
                    <a:off x="-1409489" y="2200023"/>
                    <a:ext cx="6560078" cy="28868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2ADE0EEC-7DE7-CB93-73AF-296222FDBB52}"/>
                      </a:ext>
                    </a:extLst>
                  </p:cNvPr>
                  <p:cNvSpPr txBox="1"/>
                  <p:nvPr/>
                </p:nvSpPr>
                <p:spPr>
                  <a:xfrm>
                    <a:off x="664051" y="2238636"/>
                    <a:ext cx="2412996" cy="2114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심화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확장 방식의 내용 설계 및 선별</a:t>
                    </a:r>
                    <a:endPara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D36735EC-8845-2D05-330F-E0D1204621E5}"/>
                      </a:ext>
                    </a:extLst>
                  </p:cNvPr>
                  <p:cNvSpPr txBox="1"/>
                  <p:nvPr/>
                </p:nvSpPr>
                <p:spPr>
                  <a:xfrm>
                    <a:off x="941285" y="2560614"/>
                    <a:ext cx="1858529" cy="2013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공통국어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1, 2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29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</a:t>
                    </a:r>
                  </a:p>
                </p:txBody>
              </p:sp>
            </p:grpSp>
            <p:grpSp>
              <p:nvGrpSpPr>
                <p:cNvPr id="166" name="그룹 165">
                  <a:extLst>
                    <a:ext uri="{FF2B5EF4-FFF2-40B4-BE49-F238E27FC236}">
                      <a16:creationId xmlns:a16="http://schemas.microsoft.com/office/drawing/2014/main" id="{BBAA98D2-068B-7616-534D-CC931CA8AE93}"/>
                    </a:ext>
                  </a:extLst>
                </p:cNvPr>
                <p:cNvGrpSpPr/>
                <p:nvPr/>
              </p:nvGrpSpPr>
              <p:grpSpPr>
                <a:xfrm>
                  <a:off x="3216551" y="4789628"/>
                  <a:ext cx="2519402" cy="178225"/>
                  <a:chOff x="3982392" y="3128614"/>
                  <a:chExt cx="2519402" cy="178225"/>
                </a:xfrm>
              </p:grpSpPr>
              <p:grpSp>
                <p:nvGrpSpPr>
                  <p:cNvPr id="177" name="그룹 176">
                    <a:extLst>
                      <a:ext uri="{FF2B5EF4-FFF2-40B4-BE49-F238E27FC236}">
                        <a16:creationId xmlns:a16="http://schemas.microsoft.com/office/drawing/2014/main" id="{DB51B868-DCB4-2B59-E521-2A00755359E1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179" name="사각형: 둥근 모서리 178">
                      <a:extLst>
                        <a:ext uri="{FF2B5EF4-FFF2-40B4-BE49-F238E27FC236}">
                          <a16:creationId xmlns:a16="http://schemas.microsoft.com/office/drawing/2014/main" id="{765BFFA1-B356-3D60-A884-2B0CEDBA0D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80" name="TextBox 179">
                      <a:extLst>
                        <a:ext uri="{FF2B5EF4-FFF2-40B4-BE49-F238E27FC236}">
                          <a16:creationId xmlns:a16="http://schemas.microsoft.com/office/drawing/2014/main" id="{7C7B0D3C-0E73-0C20-352F-F0D90E7FBF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1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이동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3B4FC2F3-A9C8-3D71-F605-775284283415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2053447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한글 맞춤법의 원리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중으로 이동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등</a:t>
                    </a:r>
                  </a:p>
                </p:txBody>
              </p:sp>
            </p:grpSp>
            <p:grpSp>
              <p:nvGrpSpPr>
                <p:cNvPr id="167" name="그룹 166">
                  <a:extLst>
                    <a:ext uri="{FF2B5EF4-FFF2-40B4-BE49-F238E27FC236}">
                      <a16:creationId xmlns:a16="http://schemas.microsoft.com/office/drawing/2014/main" id="{5CB91B33-B750-11E2-218A-FF1E43A48081}"/>
                    </a:ext>
                  </a:extLst>
                </p:cNvPr>
                <p:cNvGrpSpPr/>
                <p:nvPr/>
              </p:nvGrpSpPr>
              <p:grpSpPr>
                <a:xfrm>
                  <a:off x="5925018" y="4789628"/>
                  <a:ext cx="2410398" cy="178225"/>
                  <a:chOff x="4226232" y="3128614"/>
                  <a:chExt cx="2410398" cy="178225"/>
                </a:xfrm>
              </p:grpSpPr>
              <p:grpSp>
                <p:nvGrpSpPr>
                  <p:cNvPr id="173" name="그룹 172">
                    <a:extLst>
                      <a:ext uri="{FF2B5EF4-FFF2-40B4-BE49-F238E27FC236}">
                        <a16:creationId xmlns:a16="http://schemas.microsoft.com/office/drawing/2014/main" id="{5ACF545E-6C2E-D586-C53C-7DEBFE76ADB2}"/>
                      </a:ext>
                    </a:extLst>
                  </p:cNvPr>
                  <p:cNvGrpSpPr/>
                  <p:nvPr/>
                </p:nvGrpSpPr>
                <p:grpSpPr>
                  <a:xfrm>
                    <a:off x="4226232" y="3128614"/>
                    <a:ext cx="411301" cy="178225"/>
                    <a:chOff x="4327766" y="3333966"/>
                    <a:chExt cx="411301" cy="178225"/>
                  </a:xfrm>
                </p:grpSpPr>
                <p:sp>
                  <p:nvSpPr>
                    <p:cNvPr id="175" name="사각형: 둥근 모서리 174">
                      <a:extLst>
                        <a:ext uri="{FF2B5EF4-FFF2-40B4-BE49-F238E27FC236}">
                          <a16:creationId xmlns:a16="http://schemas.microsoft.com/office/drawing/2014/main" id="{BD475A2C-28DF-4D0A-ECD1-63315E8BD7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776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76" name="TextBox 175">
                      <a:extLst>
                        <a:ext uri="{FF2B5EF4-FFF2-40B4-BE49-F238E27FC236}">
                          <a16:creationId xmlns:a16="http://schemas.microsoft.com/office/drawing/2014/main" id="{4FA49BE4-F9D6-D5F1-46FC-1F4EF97B2E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23609" y="3353829"/>
                      <a:ext cx="219612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삭제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74" name="TextBox 173">
                    <a:extLst>
                      <a:ext uri="{FF2B5EF4-FFF2-40B4-BE49-F238E27FC236}">
                        <a16:creationId xmlns:a16="http://schemas.microsoft.com/office/drawing/2014/main" id="{12F8E6A6-C1F1-1F2F-B143-D0EFD140DEFF}"/>
                      </a:ext>
                    </a:extLst>
                  </p:cNvPr>
                  <p:cNvSpPr txBox="1"/>
                  <p:nvPr/>
                </p:nvSpPr>
                <p:spPr>
                  <a:xfrm>
                    <a:off x="4692187" y="3148477"/>
                    <a:ext cx="1944443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쓰기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사회적 상호작용으로서의 쓰기 등</a:t>
                    </a:r>
                  </a:p>
                </p:txBody>
              </p:sp>
            </p:grpSp>
            <p:grpSp>
              <p:nvGrpSpPr>
                <p:cNvPr id="168" name="그룹 167">
                  <a:extLst>
                    <a:ext uri="{FF2B5EF4-FFF2-40B4-BE49-F238E27FC236}">
                      <a16:creationId xmlns:a16="http://schemas.microsoft.com/office/drawing/2014/main" id="{872CE4EE-D7FF-63B2-FEAA-0BA1C1889ECD}"/>
                    </a:ext>
                  </a:extLst>
                </p:cNvPr>
                <p:cNvGrpSpPr/>
                <p:nvPr/>
              </p:nvGrpSpPr>
              <p:grpSpPr>
                <a:xfrm>
                  <a:off x="3216551" y="5007551"/>
                  <a:ext cx="5242904" cy="303454"/>
                  <a:chOff x="3982392" y="3128614"/>
                  <a:chExt cx="5242904" cy="303454"/>
                </a:xfrm>
              </p:grpSpPr>
              <p:grpSp>
                <p:nvGrpSpPr>
                  <p:cNvPr id="169" name="그룹 168">
                    <a:extLst>
                      <a:ext uri="{FF2B5EF4-FFF2-40B4-BE49-F238E27FC236}">
                        <a16:creationId xmlns:a16="http://schemas.microsoft.com/office/drawing/2014/main" id="{AD33B45C-E433-94F1-3886-1EF9D10CD1B9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171" name="사각형: 둥근 모서리 170">
                      <a:extLst>
                        <a:ext uri="{FF2B5EF4-FFF2-40B4-BE49-F238E27FC236}">
                          <a16:creationId xmlns:a16="http://schemas.microsoft.com/office/drawing/2014/main" id="{7D04B38E-7B5B-9879-733A-0FF06647EA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456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172" name="TextBox 171">
                      <a:extLst>
                        <a:ext uri="{FF2B5EF4-FFF2-40B4-BE49-F238E27FC236}">
                          <a16:creationId xmlns:a16="http://schemas.microsoft.com/office/drawing/2014/main" id="{EF0EFA52-C515-9B11-12F3-7B6E992C00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0571" y="3353829"/>
                      <a:ext cx="21800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추가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1A997A68-E1ED-B9AF-37BD-437367F61614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55069"/>
                    <a:ext cx="477694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진로나 관심 분야에 대한 주제 통합적 읽기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쓰기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공동 보고서 쓰기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</a:p>
                  <a:p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한글 맞춤법의 적용과 문제해결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/ 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매체 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: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영역 신설 및 ‘공통국어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1, 2’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에 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4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개 성취기준 제시 등</a:t>
                    </a:r>
                  </a:p>
                </p:txBody>
              </p:sp>
            </p:grpSp>
          </p:grpSp>
          <p:pic>
            <p:nvPicPr>
              <p:cNvPr id="163" name="그림 51" descr="004.png">
                <a:extLst>
                  <a:ext uri="{FF2B5EF4-FFF2-40B4-BE49-F238E27FC236}">
                    <a16:creationId xmlns:a16="http://schemas.microsoft.com/office/drawing/2014/main" id="{4A4ED422-8954-1CC7-87FF-338AA6F73A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2881609" y="1620642"/>
                <a:ext cx="440705" cy="3968514"/>
              </a:xfrm>
              <a:prstGeom prst="rect">
                <a:avLst/>
              </a:prstGeom>
            </p:spPr>
          </p:pic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041D6DE6-A2C7-E45A-3F0F-3C3CF7757A6B}"/>
                  </a:ext>
                </a:extLst>
              </p:cNvPr>
              <p:cNvSpPr txBox="1"/>
              <p:nvPr/>
            </p:nvSpPr>
            <p:spPr>
              <a:xfrm>
                <a:off x="5803594" y="5386062"/>
                <a:ext cx="279082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* 제시된 이동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삭제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추가는 예시로 전체는 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'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성취기준 변화표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' 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참조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711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B013D19-AE7B-01BA-7782-A628C8D8138C}"/>
              </a:ext>
            </a:extLst>
          </p:cNvPr>
          <p:cNvSpPr txBox="1"/>
          <p:nvPr/>
        </p:nvSpPr>
        <p:spPr>
          <a:xfrm>
            <a:off x="243260" y="224042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연수자료</a:t>
            </a:r>
            <a:endParaRPr lang="en-US" altLang="ko-KR" dirty="0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D091944-9280-773E-577F-4AE20EBEAE9D}"/>
              </a:ext>
            </a:extLst>
          </p:cNvPr>
          <p:cNvGrpSpPr/>
          <p:nvPr/>
        </p:nvGrpSpPr>
        <p:grpSpPr>
          <a:xfrm>
            <a:off x="535807" y="3284984"/>
            <a:ext cx="4619682" cy="1760826"/>
            <a:chOff x="535807" y="3284984"/>
            <a:chExt cx="4619682" cy="17608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3157F7A-D84A-ED39-5FEC-F08C96858402}"/>
                </a:ext>
              </a:extLst>
            </p:cNvPr>
            <p:cNvGrpSpPr/>
            <p:nvPr/>
          </p:nvGrpSpPr>
          <p:grpSpPr>
            <a:xfrm>
              <a:off x="627247" y="3763893"/>
              <a:ext cx="778931" cy="778931"/>
              <a:chOff x="4894383" y="2946988"/>
              <a:chExt cx="354892" cy="354892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D02A5E70-DE1C-1436-4258-59816991946C}"/>
                  </a:ext>
                </a:extLst>
              </p:cNvPr>
              <p:cNvSpPr/>
              <p:nvPr/>
            </p:nvSpPr>
            <p:spPr>
              <a:xfrm>
                <a:off x="4894383" y="2946988"/>
                <a:ext cx="354892" cy="3548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8363FA-C544-7FF2-A218-BE410734044A}"/>
                  </a:ext>
                </a:extLst>
              </p:cNvPr>
              <p:cNvSpPr txBox="1"/>
              <p:nvPr/>
            </p:nvSpPr>
            <p:spPr>
              <a:xfrm>
                <a:off x="4976153" y="2998230"/>
                <a:ext cx="191352" cy="2524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kumimoji="0" lang="en-US" altLang="ko-KR" sz="3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ⅠIⅠ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B25A78-0267-FC6D-7FD7-C55A55E6C502}"/>
                </a:ext>
              </a:extLst>
            </p:cNvPr>
            <p:cNvSpPr txBox="1"/>
            <p:nvPr/>
          </p:nvSpPr>
          <p:spPr>
            <a:xfrm>
              <a:off x="1574380" y="3899342"/>
              <a:ext cx="3581109" cy="114646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교육과정의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구성 체제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20B466A-BB71-62B7-7446-F3F5118089A9}"/>
                </a:ext>
              </a:extLst>
            </p:cNvPr>
            <p:cNvGrpSpPr/>
            <p:nvPr/>
          </p:nvGrpSpPr>
          <p:grpSpPr>
            <a:xfrm>
              <a:off x="535807" y="3284984"/>
              <a:ext cx="4274953" cy="319097"/>
              <a:chOff x="4747127" y="2354657"/>
              <a:chExt cx="4274953" cy="309713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A46CF36F-36DF-63B5-C7AC-DC91CBDCD840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4274953" cy="3097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34659DEE-7527-401E-A2F5-DDF93C740A7D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896501" cy="3097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30F1C9-BABE-3EFC-C030-FA300C316E41}"/>
                  </a:ext>
                </a:extLst>
              </p:cNvPr>
              <p:cNvSpPr txBox="1"/>
              <p:nvPr/>
            </p:nvSpPr>
            <p:spPr>
              <a:xfrm>
                <a:off x="4922065" y="2408414"/>
                <a:ext cx="546625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5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학교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D2BFF5E-E42B-0425-4369-333C7A862FBB}"/>
                  </a:ext>
                </a:extLst>
              </p:cNvPr>
              <p:cNvSpPr txBox="1"/>
              <p:nvPr/>
            </p:nvSpPr>
            <p:spPr>
              <a:xfrm>
                <a:off x="5708138" y="2408414"/>
                <a:ext cx="2324354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국어과 교육과정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29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그룹 68">
            <a:extLst>
              <a:ext uri="{FF2B5EF4-FFF2-40B4-BE49-F238E27FC236}">
                <a16:creationId xmlns:a16="http://schemas.microsoft.com/office/drawing/2014/main" id="{56751BC2-B8D3-C756-F849-3A011ADC2112}"/>
              </a:ext>
            </a:extLst>
          </p:cNvPr>
          <p:cNvGrpSpPr/>
          <p:nvPr/>
        </p:nvGrpSpPr>
        <p:grpSpPr>
          <a:xfrm>
            <a:off x="334405" y="209704"/>
            <a:ext cx="2758727" cy="716668"/>
            <a:chOff x="334405" y="209704"/>
            <a:chExt cx="2758727" cy="716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DAFE6B-31FB-74EB-7BF8-2AC2305146B2}"/>
                </a:ext>
              </a:extLst>
            </p:cNvPr>
            <p:cNvSpPr txBox="1"/>
            <p:nvPr/>
          </p:nvSpPr>
          <p:spPr>
            <a:xfrm>
              <a:off x="1087593" y="501878"/>
              <a:ext cx="152605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설계의 개요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CE4EE03B-1162-3898-1E21-197135D45A40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D783218-3373-CCB1-DB09-0D7096AD5B1D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684E896B-CB17-C418-EB00-C68426FDF58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AF7DA953-0769-4EFC-57EF-F5B8149F91B3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4E5A64D-3FF9-8459-F58D-5AB25DE90FD9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9EF0FC-ADA5-C63E-D46F-7B56E1ED83B5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5F065BB-DA31-8A22-8C2E-0366F7AB7980}"/>
              </a:ext>
            </a:extLst>
          </p:cNvPr>
          <p:cNvGrpSpPr/>
          <p:nvPr/>
        </p:nvGrpSpPr>
        <p:grpSpPr>
          <a:xfrm>
            <a:off x="471052" y="1350831"/>
            <a:ext cx="8182117" cy="4815019"/>
            <a:chOff x="471052" y="1350831"/>
            <a:chExt cx="8182117" cy="4815019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CA8CD6CB-26DB-3010-4574-BABAB592785B}"/>
                </a:ext>
              </a:extLst>
            </p:cNvPr>
            <p:cNvSpPr/>
            <p:nvPr/>
          </p:nvSpPr>
          <p:spPr>
            <a:xfrm>
              <a:off x="4108450" y="1707570"/>
              <a:ext cx="787399" cy="276991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3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A55A5F35-AFA8-4546-AA5B-79DA8A12D169}"/>
                </a:ext>
              </a:extLst>
            </p:cNvPr>
            <p:cNvGrpSpPr/>
            <p:nvPr/>
          </p:nvGrpSpPr>
          <p:grpSpPr>
            <a:xfrm>
              <a:off x="471052" y="1350831"/>
              <a:ext cx="3833532" cy="4815019"/>
              <a:chOff x="471052" y="1350831"/>
              <a:chExt cx="3833532" cy="481501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6F8B7AEB-882C-2EFA-CDFA-44D7412051CD}"/>
                  </a:ext>
                </a:extLst>
              </p:cNvPr>
              <p:cNvGrpSpPr/>
              <p:nvPr/>
            </p:nvGrpSpPr>
            <p:grpSpPr>
              <a:xfrm>
                <a:off x="480316" y="1350831"/>
                <a:ext cx="3805934" cy="4815019"/>
                <a:chOff x="480316" y="1350831"/>
                <a:chExt cx="3805934" cy="4815019"/>
              </a:xfrm>
            </p:grpSpPr>
            <p:grpSp>
              <p:nvGrpSpPr>
                <p:cNvPr id="4" name="그룹 3">
                  <a:extLst>
                    <a:ext uri="{FF2B5EF4-FFF2-40B4-BE49-F238E27FC236}">
                      <a16:creationId xmlns:a16="http://schemas.microsoft.com/office/drawing/2014/main" id="{EECA9E60-C43B-D935-B348-56CE5C61DEAA}"/>
                    </a:ext>
                  </a:extLst>
                </p:cNvPr>
                <p:cNvGrpSpPr/>
                <p:nvPr/>
              </p:nvGrpSpPr>
              <p:grpSpPr>
                <a:xfrm>
                  <a:off x="480316" y="1350831"/>
                  <a:ext cx="3805934" cy="4815019"/>
                  <a:chOff x="480316" y="1350831"/>
                  <a:chExt cx="3805934" cy="4815019"/>
                </a:xfrm>
              </p:grpSpPr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DE2F0592-FEE7-7073-D60C-6A7773BA95AF}"/>
                      </a:ext>
                    </a:extLst>
                  </p:cNvPr>
                  <p:cNvGrpSpPr/>
                  <p:nvPr/>
                </p:nvGrpSpPr>
                <p:grpSpPr>
                  <a:xfrm>
                    <a:off x="537010" y="1350831"/>
                    <a:ext cx="3692546" cy="469286"/>
                    <a:chOff x="537010" y="1350831"/>
                    <a:chExt cx="3692546" cy="469286"/>
                  </a:xfrm>
                </p:grpSpPr>
                <p:grpSp>
                  <p:nvGrpSpPr>
                    <p:cNvPr id="73" name="그룹 72">
                      <a:extLst>
                        <a:ext uri="{FF2B5EF4-FFF2-40B4-BE49-F238E27FC236}">
                          <a16:creationId xmlns:a16="http://schemas.microsoft.com/office/drawing/2014/main" id="{C2DA6CC5-4331-4E7A-DC6C-26DBFF4FA3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7010" y="1350831"/>
                      <a:ext cx="3692546" cy="469286"/>
                      <a:chOff x="545741" y="1350831"/>
                      <a:chExt cx="3692546" cy="469286"/>
                    </a:xfrm>
                  </p:grpSpPr>
                  <p:sp>
                    <p:nvSpPr>
                      <p:cNvPr id="75" name="자유형: 도형 74">
                        <a:extLst>
                          <a:ext uri="{FF2B5EF4-FFF2-40B4-BE49-F238E27FC236}">
                            <a16:creationId xmlns:a16="http://schemas.microsoft.com/office/drawing/2014/main" id="{BEC901A7-9186-FEF6-C093-C0011256327D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2329" y="1562069"/>
                        <a:ext cx="145958" cy="258048"/>
                      </a:xfrm>
                      <a:custGeom>
                        <a:avLst/>
                        <a:gdLst>
                          <a:gd name="connsiteX0" fmla="*/ 71569 w 145958"/>
                          <a:gd name="connsiteY0" fmla="*/ 0 h 258048"/>
                          <a:gd name="connsiteX1" fmla="*/ 145958 w 145958"/>
                          <a:gd name="connsiteY1" fmla="*/ 0 h 258048"/>
                          <a:gd name="connsiteX2" fmla="*/ 145958 w 145958"/>
                          <a:gd name="connsiteY2" fmla="*/ 258048 h 258048"/>
                          <a:gd name="connsiteX3" fmla="*/ 0 w 145958"/>
                          <a:gd name="connsiteY3" fmla="*/ 258048 h 258048"/>
                          <a:gd name="connsiteX4" fmla="*/ 0 w 145958"/>
                          <a:gd name="connsiteY4" fmla="*/ 119199 h 258048"/>
                          <a:gd name="connsiteX5" fmla="*/ 10446 w 145958"/>
                          <a:gd name="connsiteY5" fmla="*/ 119199 h 258048"/>
                          <a:gd name="connsiteX6" fmla="*/ 71569 w 145958"/>
                          <a:gd name="connsiteY6" fmla="*/ 58076 h 2580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5958" h="258048">
                            <a:moveTo>
                              <a:pt x="71569" y="0"/>
                            </a:moveTo>
                            <a:lnTo>
                              <a:pt x="145958" y="0"/>
                            </a:lnTo>
                            <a:lnTo>
                              <a:pt x="145958" y="258048"/>
                            </a:lnTo>
                            <a:lnTo>
                              <a:pt x="0" y="258048"/>
                            </a:lnTo>
                            <a:lnTo>
                              <a:pt x="0" y="119199"/>
                            </a:lnTo>
                            <a:lnTo>
                              <a:pt x="10446" y="119199"/>
                            </a:lnTo>
                            <a:cubicBezTo>
                              <a:pt x="44203" y="119199"/>
                              <a:pt x="71569" y="91833"/>
                              <a:pt x="71569" y="58076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76" name="자유형: 도형 75">
                        <a:extLst>
                          <a:ext uri="{FF2B5EF4-FFF2-40B4-BE49-F238E27FC236}">
                            <a16:creationId xmlns:a16="http://schemas.microsoft.com/office/drawing/2014/main" id="{7E39C7C8-F563-E0DC-4D5D-240D166269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741" y="1562069"/>
                        <a:ext cx="145958" cy="258048"/>
                      </a:xfrm>
                      <a:custGeom>
                        <a:avLst/>
                        <a:gdLst>
                          <a:gd name="connsiteX0" fmla="*/ 71569 w 145958"/>
                          <a:gd name="connsiteY0" fmla="*/ 0 h 258048"/>
                          <a:gd name="connsiteX1" fmla="*/ 145958 w 145958"/>
                          <a:gd name="connsiteY1" fmla="*/ 0 h 258048"/>
                          <a:gd name="connsiteX2" fmla="*/ 145958 w 145958"/>
                          <a:gd name="connsiteY2" fmla="*/ 258048 h 258048"/>
                          <a:gd name="connsiteX3" fmla="*/ 0 w 145958"/>
                          <a:gd name="connsiteY3" fmla="*/ 258048 h 258048"/>
                          <a:gd name="connsiteX4" fmla="*/ 0 w 145958"/>
                          <a:gd name="connsiteY4" fmla="*/ 119199 h 258048"/>
                          <a:gd name="connsiteX5" fmla="*/ 10446 w 145958"/>
                          <a:gd name="connsiteY5" fmla="*/ 119199 h 258048"/>
                          <a:gd name="connsiteX6" fmla="*/ 71569 w 145958"/>
                          <a:gd name="connsiteY6" fmla="*/ 58076 h 2580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5958" h="258048">
                            <a:moveTo>
                              <a:pt x="71569" y="0"/>
                            </a:moveTo>
                            <a:lnTo>
                              <a:pt x="145958" y="0"/>
                            </a:lnTo>
                            <a:lnTo>
                              <a:pt x="145958" y="258048"/>
                            </a:lnTo>
                            <a:lnTo>
                              <a:pt x="0" y="258048"/>
                            </a:lnTo>
                            <a:lnTo>
                              <a:pt x="0" y="119199"/>
                            </a:lnTo>
                            <a:lnTo>
                              <a:pt x="10446" y="119199"/>
                            </a:lnTo>
                            <a:cubicBezTo>
                              <a:pt x="44203" y="119199"/>
                              <a:pt x="71569" y="91833"/>
                              <a:pt x="71569" y="58076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77" name="사각형: 둥근 모서리 76">
                        <a:extLst>
                          <a:ext uri="{FF2B5EF4-FFF2-40B4-BE49-F238E27FC236}">
                            <a16:creationId xmlns:a16="http://schemas.microsoft.com/office/drawing/2014/main" id="{948A8A25-6A49-03DA-6C0C-B33DA8370E0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 flipV="1">
                        <a:off x="2215666" y="-247314"/>
                        <a:ext cx="358141" cy="3554432"/>
                      </a:xfrm>
                      <a:prstGeom prst="roundRect">
                        <a:avLst>
                          <a:gd name="adj" fmla="val 17314"/>
                        </a:avLst>
                      </a:pr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CA4CF4D6-E02B-8EC3-3ABD-554B6E6DE0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06065" y="1409260"/>
                      <a:ext cx="215443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국어과 교육과정 설계의 개요</a:t>
                      </a:r>
                    </a:p>
                  </p:txBody>
                </p:sp>
              </p:grpSp>
              <p:sp>
                <p:nvSpPr>
                  <p:cNvPr id="68" name="사각형: 둥근 모서리 67">
                    <a:extLst>
                      <a:ext uri="{FF2B5EF4-FFF2-40B4-BE49-F238E27FC236}">
                        <a16:creationId xmlns:a16="http://schemas.microsoft.com/office/drawing/2014/main" id="{ADF78C13-1256-4339-732A-C2EC8B3E91C6}"/>
                      </a:ext>
                    </a:extLst>
                  </p:cNvPr>
                  <p:cNvSpPr/>
                  <p:nvPr/>
                </p:nvSpPr>
                <p:spPr>
                  <a:xfrm>
                    <a:off x="480316" y="1687116"/>
                    <a:ext cx="3805934" cy="4478734"/>
                  </a:xfrm>
                  <a:prstGeom prst="roundRect">
                    <a:avLst>
                      <a:gd name="adj" fmla="val 1963"/>
                    </a:avLst>
                  </a:prstGeom>
                  <a:solidFill>
                    <a:schemeClr val="bg1"/>
                  </a:solidFill>
                  <a:ln w="25400">
                    <a:solidFill>
                      <a:srgbClr val="276DB5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" name="직선 연결선 4">
                  <a:extLst>
                    <a:ext uri="{FF2B5EF4-FFF2-40B4-BE49-F238E27FC236}">
                      <a16:creationId xmlns:a16="http://schemas.microsoft.com/office/drawing/2014/main" id="{1BBCBE89-FE19-CFE6-2405-6B3F06471C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1973293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529A873-2184-64FC-3E1D-E3C9FFF8E23D}"/>
                    </a:ext>
                  </a:extLst>
                </p:cNvPr>
                <p:cNvSpPr txBox="1"/>
                <p:nvPr/>
              </p:nvSpPr>
              <p:spPr>
                <a:xfrm>
                  <a:off x="585944" y="2055579"/>
                  <a:ext cx="1441100" cy="361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1.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성격 및 목표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성격             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목표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9683980-9FDD-70E6-C664-A173B58D2A25}"/>
                    </a:ext>
                  </a:extLst>
                </p:cNvPr>
                <p:cNvSpPr txBox="1"/>
                <p:nvPr/>
              </p:nvSpPr>
              <p:spPr>
                <a:xfrm>
                  <a:off x="1780862" y="1756974"/>
                  <a:ext cx="1207061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algn="ctr">
                    <a:spcAft>
                      <a:spcPts val="300"/>
                    </a:spcAft>
                    <a:buClr>
                      <a:srgbClr val="0F958E"/>
                    </a:buClr>
                  </a:pP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 설계의 개요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0E80D6-E9FB-668D-F2A7-5CBBC6256F35}"/>
                    </a:ext>
                  </a:extLst>
                </p:cNvPr>
                <p:cNvSpPr txBox="1"/>
                <p:nvPr/>
              </p:nvSpPr>
              <p:spPr>
                <a:xfrm>
                  <a:off x="585944" y="2602405"/>
                  <a:ext cx="2141612" cy="2162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2.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 및 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(1)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영역명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(1)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영역명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 해설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ko-KR" altLang="en-US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 적용 시 고려사항</a:t>
                  </a:r>
                  <a:endPara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</p:txBody>
            </p: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8A958797-F1A3-DB9F-AC79-FCE8DB482890}"/>
                    </a:ext>
                  </a:extLst>
                </p:cNvPr>
                <p:cNvGrpSpPr/>
                <p:nvPr/>
              </p:nvGrpSpPr>
              <p:grpSpPr>
                <a:xfrm>
                  <a:off x="757647" y="3189745"/>
                  <a:ext cx="1697138" cy="281375"/>
                  <a:chOff x="547339" y="2174136"/>
                  <a:chExt cx="1789461" cy="340464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FFFA2DC4-D0D6-2CDA-CE4F-5BCF26C55072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809F0BB-CC18-7382-1804-C1BE67583C6B}"/>
                      </a:ext>
                    </a:extLst>
                  </p:cNvPr>
                  <p:cNvSpPr txBox="1"/>
                  <p:nvPr/>
                </p:nvSpPr>
                <p:spPr>
                  <a:xfrm>
                    <a:off x="1007687" y="2241955"/>
                    <a:ext cx="868767" cy="204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내용 체계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</a:p>
                </p:txBody>
              </p: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E126D8BA-0ED2-EAC8-E6AC-344CF3B3BDC4}"/>
                    </a:ext>
                  </a:extLst>
                </p:cNvPr>
                <p:cNvGrpSpPr/>
                <p:nvPr/>
              </p:nvGrpSpPr>
              <p:grpSpPr>
                <a:xfrm>
                  <a:off x="757647" y="3983495"/>
                  <a:ext cx="1697138" cy="281375"/>
                  <a:chOff x="547339" y="2174136"/>
                  <a:chExt cx="1789461" cy="340464"/>
                </a:xfrm>
              </p:grpSpPr>
              <p:sp>
                <p:nvSpPr>
                  <p:cNvPr id="16" name="사각형: 둥근 모서리 15">
                    <a:extLst>
                      <a:ext uri="{FF2B5EF4-FFF2-40B4-BE49-F238E27FC236}">
                        <a16:creationId xmlns:a16="http://schemas.microsoft.com/office/drawing/2014/main" id="{24ABDA78-0E44-39A6-A086-23C84FA4EEB3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929F572-A188-DDC1-E123-DFD7DBA3AC81}"/>
                      </a:ext>
                    </a:extLst>
                  </p:cNvPr>
                  <p:cNvSpPr txBox="1"/>
                  <p:nvPr/>
                </p:nvSpPr>
                <p:spPr>
                  <a:xfrm>
                    <a:off x="1161496" y="2241955"/>
                    <a:ext cx="561149" cy="204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A90E044-B429-4D88-C418-41D159046B1A}"/>
                    </a:ext>
                  </a:extLst>
                </p:cNvPr>
                <p:cNvSpPr txBox="1"/>
                <p:nvPr/>
              </p:nvSpPr>
              <p:spPr>
                <a:xfrm>
                  <a:off x="585944" y="4948277"/>
                  <a:ext cx="2616101" cy="10772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3.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 및 평가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 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학습의 방향      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방법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50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평가의 방향             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 방법</a:t>
                  </a:r>
                </a:p>
              </p:txBody>
            </p:sp>
            <p:cxnSp>
              <p:nvCxnSpPr>
                <p:cNvPr id="14" name="직선 연결선 13">
                  <a:extLst>
                    <a:ext uri="{FF2B5EF4-FFF2-40B4-BE49-F238E27FC236}">
                      <a16:creationId xmlns:a16="http://schemas.microsoft.com/office/drawing/2014/main" id="{AACBD596-5F7E-6074-76F5-9DD254AD72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2481928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직선 연결선 14">
                  <a:extLst>
                    <a:ext uri="{FF2B5EF4-FFF2-40B4-BE49-F238E27FC236}">
                      <a16:creationId xmlns:a16="http://schemas.microsoft.com/office/drawing/2014/main" id="{5FE55A6B-AF79-A982-DD81-C8EA6933E4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4868893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00" name="그림 51" descr="004.png">
                <a:extLst>
                  <a:ext uri="{FF2B5EF4-FFF2-40B4-BE49-F238E27FC236}">
                    <a16:creationId xmlns:a16="http://schemas.microsoft.com/office/drawing/2014/main" id="{D25B2753-7CAA-4C40-9FBD-C85AC7E2BA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>
                <a:off x="2167465" y="-229199"/>
                <a:ext cx="440705" cy="3833532"/>
              </a:xfrm>
              <a:prstGeom prst="rect">
                <a:avLst/>
              </a:prstGeom>
            </p:spPr>
          </p:pic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7AA1614-0F4A-2BAC-41BA-798997CB1A8F}"/>
                </a:ext>
              </a:extLst>
            </p:cNvPr>
            <p:cNvGrpSpPr/>
            <p:nvPr/>
          </p:nvGrpSpPr>
          <p:grpSpPr>
            <a:xfrm>
              <a:off x="4215496" y="1738343"/>
              <a:ext cx="4437673" cy="1563281"/>
              <a:chOff x="4215496" y="1738343"/>
              <a:chExt cx="4437673" cy="156328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9600552-D29C-F8A4-EE0A-C23A2DCB64CB}"/>
                  </a:ext>
                </a:extLst>
              </p:cNvPr>
              <p:cNvSpPr txBox="1"/>
              <p:nvPr/>
            </p:nvSpPr>
            <p:spPr>
              <a:xfrm>
                <a:off x="4429822" y="1738343"/>
                <a:ext cx="346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80" name="타원 79">
                <a:extLst>
                  <a:ext uri="{FF2B5EF4-FFF2-40B4-BE49-F238E27FC236}">
                    <a16:creationId xmlns:a16="http://schemas.microsoft.com/office/drawing/2014/main" id="{961CFC7E-5396-D673-462F-94EB61C6E221}"/>
                  </a:ext>
                </a:extLst>
              </p:cNvPr>
              <p:cNvSpPr/>
              <p:nvPr/>
            </p:nvSpPr>
            <p:spPr>
              <a:xfrm>
                <a:off x="4215496" y="1769409"/>
                <a:ext cx="144459" cy="144459"/>
              </a:xfrm>
              <a:prstGeom prst="ellipse">
                <a:avLst/>
              </a:prstGeom>
              <a:solidFill>
                <a:srgbClr val="276DB5"/>
              </a:solidFill>
              <a:ln>
                <a:solidFill>
                  <a:schemeClr val="bg1"/>
                </a:solidFill>
              </a:ln>
              <a:effectLst>
                <a:outerShdw blurRad="38100" dist="25400" algn="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73687B8F-268F-A5DB-1D5E-F442766CF6AB}"/>
                  </a:ext>
                </a:extLst>
              </p:cNvPr>
              <p:cNvGrpSpPr/>
              <p:nvPr/>
            </p:nvGrpSpPr>
            <p:grpSpPr>
              <a:xfrm>
                <a:off x="4951130" y="1751902"/>
                <a:ext cx="3702039" cy="1549722"/>
                <a:chOff x="4951130" y="1761427"/>
                <a:chExt cx="3702039" cy="1549722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C21E0B3-C1EE-3D3A-8582-FE4E628F735B}"/>
                    </a:ext>
                  </a:extLst>
                </p:cNvPr>
                <p:cNvSpPr txBox="1"/>
                <p:nvPr/>
              </p:nvSpPr>
              <p:spPr>
                <a:xfrm>
                  <a:off x="4951130" y="1761427"/>
                  <a:ext cx="341920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국어과에서 다루어야 할 내용의 범위와 수준 등을 </a:t>
                  </a:r>
                  <a:endPara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체계적으로 파악할 수 있도록 제시</a:t>
                  </a:r>
                </a:p>
              </p:txBody>
            </p:sp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E4F82A02-AF0E-14FB-C8E4-9059F204E1A6}"/>
                    </a:ext>
                  </a:extLst>
                </p:cNvPr>
                <p:cNvGrpSpPr/>
                <p:nvPr/>
              </p:nvGrpSpPr>
              <p:grpSpPr>
                <a:xfrm>
                  <a:off x="4966621" y="2239313"/>
                  <a:ext cx="2050802" cy="184666"/>
                  <a:chOff x="4966621" y="2239313"/>
                  <a:chExt cx="2050802" cy="184666"/>
                </a:xfrm>
              </p:grpSpPr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2E80EC53-D12D-59E4-A6A5-E0B0A0D14138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970" y="2239313"/>
                    <a:ext cx="184345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국어과 교육과정 설계의 개요</a:t>
                    </a:r>
                  </a:p>
                </p:txBody>
              </p:sp>
              <p:grpSp>
                <p:nvGrpSpPr>
                  <p:cNvPr id="96" name="그룹 95">
                    <a:extLst>
                      <a:ext uri="{FF2B5EF4-FFF2-40B4-BE49-F238E27FC236}">
                        <a16:creationId xmlns:a16="http://schemas.microsoft.com/office/drawing/2014/main" id="{E92DFEB5-76BE-50D2-6801-4FA6AAB4C0C3}"/>
                      </a:ext>
                    </a:extLst>
                  </p:cNvPr>
                  <p:cNvGrpSpPr/>
                  <p:nvPr/>
                </p:nvGrpSpPr>
                <p:grpSpPr>
                  <a:xfrm>
                    <a:off x="4966621" y="2247744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97" name="자유형: 도형 96">
                      <a:extLst>
                        <a:ext uri="{FF2B5EF4-FFF2-40B4-BE49-F238E27FC236}">
                          <a16:creationId xmlns:a16="http://schemas.microsoft.com/office/drawing/2014/main" id="{AB260C44-1060-0283-469F-05CE49E38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98" name="자유형: 도형 97">
                      <a:extLst>
                        <a:ext uri="{FF2B5EF4-FFF2-40B4-BE49-F238E27FC236}">
                          <a16:creationId xmlns:a16="http://schemas.microsoft.com/office/drawing/2014/main" id="{09622262-3230-ABEB-E3FB-7F4CE607A3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1A1F410D-0A80-999F-29D5-1A7633E1E02A}"/>
                    </a:ext>
                  </a:extLst>
                </p:cNvPr>
                <p:cNvSpPr txBox="1"/>
                <p:nvPr/>
              </p:nvSpPr>
              <p:spPr>
                <a:xfrm>
                  <a:off x="5173970" y="2476320"/>
                  <a:ext cx="3345788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106363" lvl="1" indent="-106363">
                    <a:spcAft>
                      <a:spcPts val="300"/>
                    </a:spcAft>
                    <a:buClr>
                      <a:srgbClr val="276DB5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국어과와 총론의 연계성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 구성요소 간의 관계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b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</a:b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교과 역량 등에 대하여 설명</a:t>
                  </a:r>
                </a:p>
              </p:txBody>
            </p: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DF034692-26CF-40FF-10A7-E1B268B616DA}"/>
                    </a:ext>
                  </a:extLst>
                </p:cNvPr>
                <p:cNvGrpSpPr/>
                <p:nvPr/>
              </p:nvGrpSpPr>
              <p:grpSpPr>
                <a:xfrm>
                  <a:off x="5292081" y="2857926"/>
                  <a:ext cx="1713200" cy="196048"/>
                  <a:chOff x="3982392" y="3128614"/>
                  <a:chExt cx="1557455" cy="178225"/>
                </a:xfrm>
              </p:grpSpPr>
              <p:grpSp>
                <p:nvGrpSpPr>
                  <p:cNvPr id="91" name="그룹 90">
                    <a:extLst>
                      <a:ext uri="{FF2B5EF4-FFF2-40B4-BE49-F238E27FC236}">
                        <a16:creationId xmlns:a16="http://schemas.microsoft.com/office/drawing/2014/main" id="{28B11C5C-7B8F-AF4B-36C9-3832F43D2E58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93" name="사각형: 둥근 모서리 92">
                      <a:extLst>
                        <a:ext uri="{FF2B5EF4-FFF2-40B4-BE49-F238E27FC236}">
                          <a16:creationId xmlns:a16="http://schemas.microsoft.com/office/drawing/2014/main" id="{94BD8574-4EAE-FB0A-72D7-0AABCE4050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CBDCE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3B6D2036-0D58-0CD7-2918-512980D4E5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4452" y="3349632"/>
                      <a:ext cx="230249" cy="14689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성격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6932ADD7-552A-F86D-4AFE-5AAE9DB14DDD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1091500" cy="1468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국어과 학습의 필요성</a:t>
                    </a:r>
                  </a:p>
                </p:txBody>
              </p: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B746D4A7-F9A2-D3F1-FB02-8A03C772DA43}"/>
                    </a:ext>
                  </a:extLst>
                </p:cNvPr>
                <p:cNvGrpSpPr/>
                <p:nvPr/>
              </p:nvGrpSpPr>
              <p:grpSpPr>
                <a:xfrm>
                  <a:off x="5292082" y="3115101"/>
                  <a:ext cx="3361087" cy="196048"/>
                  <a:chOff x="3982392" y="3128614"/>
                  <a:chExt cx="3055534" cy="178225"/>
                </a:xfrm>
              </p:grpSpPr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E6B9D18E-68A2-3110-DCDD-B4ECF7B8E1B3}"/>
                      </a:ext>
                    </a:extLst>
                  </p:cNvPr>
                  <p:cNvGrpSpPr/>
                  <p:nvPr/>
                </p:nvGrpSpPr>
                <p:grpSpPr>
                  <a:xfrm>
                    <a:off x="3982392" y="3128614"/>
                    <a:ext cx="411301" cy="178225"/>
                    <a:chOff x="4083926" y="3333966"/>
                    <a:chExt cx="411301" cy="178225"/>
                  </a:xfrm>
                </p:grpSpPr>
                <p:sp>
                  <p:nvSpPr>
                    <p:cNvPr id="89" name="사각형: 둥근 모서리 88">
                      <a:extLst>
                        <a:ext uri="{FF2B5EF4-FFF2-40B4-BE49-F238E27FC236}">
                          <a16:creationId xmlns:a16="http://schemas.microsoft.com/office/drawing/2014/main" id="{1A94D35B-2F3D-05F8-1898-EB120736B8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3926" y="3333966"/>
                      <a:ext cx="411301" cy="17822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CBDCE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06780893-6C7C-8249-C0D0-03B01FC5A2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4452" y="3349632"/>
                      <a:ext cx="230249" cy="14689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목표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3345FFE8-C0D5-4172-20BF-B2B5C575F4AE}"/>
                      </a:ext>
                    </a:extLst>
                  </p:cNvPr>
                  <p:cNvSpPr txBox="1"/>
                  <p:nvPr/>
                </p:nvSpPr>
                <p:spPr>
                  <a:xfrm>
                    <a:off x="4448347" y="3148477"/>
                    <a:ext cx="2589579" cy="1468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핵심역량과의 연계성을 강조한 국어과 학습의 목표 </a:t>
                    </a:r>
                  </a:p>
                </p:txBody>
              </p: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949136C7-F0FB-07F9-4E3A-A9E46301587D}"/>
              </a:ext>
            </a:extLst>
          </p:cNvPr>
          <p:cNvGrpSpPr/>
          <p:nvPr/>
        </p:nvGrpSpPr>
        <p:grpSpPr>
          <a:xfrm>
            <a:off x="334405" y="209704"/>
            <a:ext cx="2758727" cy="716668"/>
            <a:chOff x="334405" y="209704"/>
            <a:chExt cx="2758727" cy="7166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DC3FA7-ACA6-F9A4-223B-A3BC195E99FD}"/>
                </a:ext>
              </a:extLst>
            </p:cNvPr>
            <p:cNvSpPr txBox="1"/>
            <p:nvPr/>
          </p:nvSpPr>
          <p:spPr>
            <a:xfrm>
              <a:off x="1087593" y="501878"/>
              <a:ext cx="152605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설계의 개요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8A8814-78A5-0EFA-E003-AA5CE9D7B317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22CC8D6-9F94-0660-749B-CCC185641BC0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2994D5-0ABB-7D09-CF7B-3471AFAAE413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2776A02A-1152-A893-4433-8BF7CDCC9372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58FC5054-BBCD-E0E0-CA60-F4E846AA3066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953F6BB-6E9D-3FCD-9421-6609AFC07C29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FBCF8F6-E70A-20D3-6F77-A386E97F3003}"/>
              </a:ext>
            </a:extLst>
          </p:cNvPr>
          <p:cNvGrpSpPr/>
          <p:nvPr/>
        </p:nvGrpSpPr>
        <p:grpSpPr>
          <a:xfrm>
            <a:off x="468314" y="1341439"/>
            <a:ext cx="8203246" cy="4838061"/>
            <a:chOff x="468314" y="1341439"/>
            <a:chExt cx="8203246" cy="4838061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6BE5359B-D6E7-6A16-4B77-7D9AA35AA988}"/>
                </a:ext>
              </a:extLst>
            </p:cNvPr>
            <p:cNvGrpSpPr/>
            <p:nvPr/>
          </p:nvGrpSpPr>
          <p:grpSpPr>
            <a:xfrm>
              <a:off x="468314" y="1341439"/>
              <a:ext cx="8203246" cy="1135061"/>
              <a:chOff x="468314" y="1341439"/>
              <a:chExt cx="8203246" cy="1135061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19B80801-8FAE-3D22-D811-0BC27CADDE64}"/>
                  </a:ext>
                </a:extLst>
              </p:cNvPr>
              <p:cNvGrpSpPr/>
              <p:nvPr/>
            </p:nvGrpSpPr>
            <p:grpSpPr>
              <a:xfrm>
                <a:off x="468314" y="1341439"/>
                <a:ext cx="8203246" cy="1135061"/>
                <a:chOff x="468314" y="1341439"/>
                <a:chExt cx="8203246" cy="1135061"/>
              </a:xfrm>
            </p:grpSpPr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38E07AF1-D20D-36EC-D59C-000269B52E20}"/>
                    </a:ext>
                  </a:extLst>
                </p:cNvPr>
                <p:cNvSpPr/>
                <p:nvPr/>
              </p:nvSpPr>
              <p:spPr>
                <a:xfrm flipH="1">
                  <a:off x="1765938" y="1552544"/>
                  <a:ext cx="145958" cy="25804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9" name="사각형: 둥근 모서리 108">
                  <a:extLst>
                    <a:ext uri="{FF2B5EF4-FFF2-40B4-BE49-F238E27FC236}">
                      <a16:creationId xmlns:a16="http://schemas.microsoft.com/office/drawing/2014/main" id="{64A61EC5-B972-375F-0949-845E9715349C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468314" y="1341439"/>
                  <a:ext cx="1373186" cy="1087586"/>
                </a:xfrm>
                <a:prstGeom prst="roundRect">
                  <a:avLst>
                    <a:gd name="adj" fmla="val 8264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10" name="사각형: 둥근 모서리 109">
                  <a:extLst>
                    <a:ext uri="{FF2B5EF4-FFF2-40B4-BE49-F238E27FC236}">
                      <a16:creationId xmlns:a16="http://schemas.microsoft.com/office/drawing/2014/main" id="{4A68D0C0-7F1E-1F05-5E96-0B726298AD5B}"/>
                    </a:ext>
                  </a:extLst>
                </p:cNvPr>
                <p:cNvSpPr/>
                <p:nvPr/>
              </p:nvSpPr>
              <p:spPr>
                <a:xfrm>
                  <a:off x="533400" y="1676441"/>
                  <a:ext cx="8138160" cy="800059"/>
                </a:xfrm>
                <a:prstGeom prst="roundRect">
                  <a:avLst>
                    <a:gd name="adj" fmla="val 9603"/>
                  </a:avLst>
                </a:prstGeom>
                <a:solidFill>
                  <a:srgbClr val="DFE9F4"/>
                </a:solidFill>
                <a:ln w="15875">
                  <a:solidFill>
                    <a:srgbClr val="6C9CCD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66B2AD06-6C78-102C-420C-1D937123BCD3}"/>
                  </a:ext>
                </a:extLst>
              </p:cNvPr>
              <p:cNvGrpSpPr/>
              <p:nvPr/>
            </p:nvGrpSpPr>
            <p:grpSpPr>
              <a:xfrm>
                <a:off x="663494" y="1761227"/>
                <a:ext cx="2843313" cy="161583"/>
                <a:chOff x="553976" y="1768847"/>
                <a:chExt cx="2843313" cy="161583"/>
              </a:xfrm>
            </p:grpSpPr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59728D98-0BF2-C544-F4FE-F0FC401EDBA7}"/>
                    </a:ext>
                  </a:extLst>
                </p:cNvPr>
                <p:cNvGrpSpPr/>
                <p:nvPr/>
              </p:nvGrpSpPr>
              <p:grpSpPr>
                <a:xfrm>
                  <a:off x="553976" y="1775160"/>
                  <a:ext cx="155176" cy="142120"/>
                  <a:chOff x="610072" y="4007576"/>
                  <a:chExt cx="183007" cy="167609"/>
                </a:xfrm>
              </p:grpSpPr>
              <p:sp>
                <p:nvSpPr>
                  <p:cNvPr id="106" name="자유형: 도형 105">
                    <a:extLst>
                      <a:ext uri="{FF2B5EF4-FFF2-40B4-BE49-F238E27FC236}">
                        <a16:creationId xmlns:a16="http://schemas.microsoft.com/office/drawing/2014/main" id="{9F7DCA1A-655C-CFDC-E107-052FE9B8FD5B}"/>
                      </a:ext>
                    </a:extLst>
                  </p:cNvPr>
                  <p:cNvSpPr/>
                  <p:nvPr/>
                </p:nvSpPr>
                <p:spPr>
                  <a:xfrm>
                    <a:off x="610072" y="4007576"/>
                    <a:ext cx="167535" cy="167609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07" name="자유형: 도형 106">
                    <a:extLst>
                      <a:ext uri="{FF2B5EF4-FFF2-40B4-BE49-F238E27FC236}">
                        <a16:creationId xmlns:a16="http://schemas.microsoft.com/office/drawing/2014/main" id="{7196CE89-C918-D221-9264-D45A2E129D5D}"/>
                      </a:ext>
                    </a:extLst>
                  </p:cNvPr>
                  <p:cNvSpPr/>
                  <p:nvPr/>
                </p:nvSpPr>
                <p:spPr>
                  <a:xfrm>
                    <a:off x="641290" y="4015858"/>
                    <a:ext cx="151789" cy="125693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7900E59D-5C2F-56E4-53B7-12DC731691E3}"/>
                    </a:ext>
                  </a:extLst>
                </p:cNvPr>
                <p:cNvSpPr txBox="1"/>
                <p:nvPr/>
              </p:nvSpPr>
              <p:spPr>
                <a:xfrm>
                  <a:off x="739510" y="1768847"/>
                  <a:ext cx="265777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비판적으로 이해하고 창의적으로 표현하는 사람</a:t>
                  </a:r>
                </a:p>
              </p:txBody>
            </p: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A5B33685-8B93-F0CD-648A-28198B142D42}"/>
                  </a:ext>
                </a:extLst>
              </p:cNvPr>
              <p:cNvGrpSpPr/>
              <p:nvPr/>
            </p:nvGrpSpPr>
            <p:grpSpPr>
              <a:xfrm>
                <a:off x="663494" y="1994590"/>
                <a:ext cx="2827283" cy="161583"/>
                <a:chOff x="553976" y="1768847"/>
                <a:chExt cx="2827283" cy="161583"/>
              </a:xfrm>
            </p:grpSpPr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0BBF57A4-A474-3BAB-82B6-380F4D7DBB8C}"/>
                    </a:ext>
                  </a:extLst>
                </p:cNvPr>
                <p:cNvGrpSpPr/>
                <p:nvPr/>
              </p:nvGrpSpPr>
              <p:grpSpPr>
                <a:xfrm>
                  <a:off x="553976" y="1775160"/>
                  <a:ext cx="155176" cy="142120"/>
                  <a:chOff x="610072" y="4007576"/>
                  <a:chExt cx="183007" cy="167609"/>
                </a:xfrm>
              </p:grpSpPr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C194D037-3060-2621-B12A-BB255A5DF8C1}"/>
                      </a:ext>
                    </a:extLst>
                  </p:cNvPr>
                  <p:cNvSpPr/>
                  <p:nvPr/>
                </p:nvSpPr>
                <p:spPr>
                  <a:xfrm>
                    <a:off x="610072" y="4007576"/>
                    <a:ext cx="167535" cy="167609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03" name="자유형: 도형 102">
                    <a:extLst>
                      <a:ext uri="{FF2B5EF4-FFF2-40B4-BE49-F238E27FC236}">
                        <a16:creationId xmlns:a16="http://schemas.microsoft.com/office/drawing/2014/main" id="{AEB532BC-4C9A-51E7-87AE-1FC24EAA893A}"/>
                      </a:ext>
                    </a:extLst>
                  </p:cNvPr>
                  <p:cNvSpPr/>
                  <p:nvPr/>
                </p:nvSpPr>
                <p:spPr>
                  <a:xfrm>
                    <a:off x="641290" y="4015858"/>
                    <a:ext cx="151789" cy="125693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41319303-9A48-4F03-FB69-10B4E539664A}"/>
                    </a:ext>
                  </a:extLst>
                </p:cNvPr>
                <p:cNvSpPr txBox="1"/>
                <p:nvPr/>
              </p:nvSpPr>
              <p:spPr>
                <a:xfrm>
                  <a:off x="739510" y="1768847"/>
                  <a:ext cx="264174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타인을 존중하고 협력적으로 의사소통하는 사람</a:t>
                  </a:r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826FE89E-9E15-E13B-1C59-31D11214C869}"/>
                  </a:ext>
                </a:extLst>
              </p:cNvPr>
              <p:cNvGrpSpPr/>
              <p:nvPr/>
            </p:nvGrpSpPr>
            <p:grpSpPr>
              <a:xfrm>
                <a:off x="663494" y="2227952"/>
                <a:ext cx="4300443" cy="161583"/>
                <a:chOff x="553976" y="1768847"/>
                <a:chExt cx="4300443" cy="161583"/>
              </a:xfrm>
            </p:grpSpPr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FF9E6326-9070-351B-9AF2-1679376C00C2}"/>
                    </a:ext>
                  </a:extLst>
                </p:cNvPr>
                <p:cNvGrpSpPr/>
                <p:nvPr/>
              </p:nvGrpSpPr>
              <p:grpSpPr>
                <a:xfrm>
                  <a:off x="553976" y="1775160"/>
                  <a:ext cx="155176" cy="142120"/>
                  <a:chOff x="610072" y="4007576"/>
                  <a:chExt cx="183007" cy="167609"/>
                </a:xfrm>
              </p:grpSpPr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2E636B4F-275E-1F18-81F2-50A8A1AF173E}"/>
                      </a:ext>
                    </a:extLst>
                  </p:cNvPr>
                  <p:cNvSpPr/>
                  <p:nvPr/>
                </p:nvSpPr>
                <p:spPr>
                  <a:xfrm>
                    <a:off x="610072" y="4007576"/>
                    <a:ext cx="167535" cy="167609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218BD83C-9364-6816-6CE2-76BA117A97CC}"/>
                      </a:ext>
                    </a:extLst>
                  </p:cNvPr>
                  <p:cNvSpPr/>
                  <p:nvPr/>
                </p:nvSpPr>
                <p:spPr>
                  <a:xfrm>
                    <a:off x="641290" y="4015858"/>
                    <a:ext cx="151789" cy="125693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D961F19B-3A95-902C-FF88-932F6E57F4AB}"/>
                    </a:ext>
                  </a:extLst>
                </p:cNvPr>
                <p:cNvSpPr txBox="1"/>
                <p:nvPr/>
              </p:nvSpPr>
              <p:spPr>
                <a:xfrm>
                  <a:off x="739510" y="1768847"/>
                  <a:ext cx="411490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민주시민으로서 공동체 구성원과의 의사소통에 능동적으로 참여하는 사람</a:t>
                  </a:r>
                </a:p>
              </p:txBody>
            </p: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BACD13E0-4113-BAB3-3069-EFFDCDBC47B5}"/>
                  </a:ext>
                </a:extLst>
              </p:cNvPr>
              <p:cNvGrpSpPr/>
              <p:nvPr/>
            </p:nvGrpSpPr>
            <p:grpSpPr>
              <a:xfrm>
                <a:off x="4981196" y="1761227"/>
                <a:ext cx="2997201" cy="161583"/>
                <a:chOff x="553976" y="1768847"/>
                <a:chExt cx="2997201" cy="161583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7CAEAB58-1935-66B5-2631-908AF6DC70AD}"/>
                    </a:ext>
                  </a:extLst>
                </p:cNvPr>
                <p:cNvGrpSpPr/>
                <p:nvPr/>
              </p:nvGrpSpPr>
              <p:grpSpPr>
                <a:xfrm>
                  <a:off x="553976" y="1775160"/>
                  <a:ext cx="155176" cy="142120"/>
                  <a:chOff x="610072" y="4007576"/>
                  <a:chExt cx="183007" cy="167609"/>
                </a:xfrm>
              </p:grpSpPr>
              <p:sp>
                <p:nvSpPr>
                  <p:cNvPr id="94" name="자유형: 도형 93">
                    <a:extLst>
                      <a:ext uri="{FF2B5EF4-FFF2-40B4-BE49-F238E27FC236}">
                        <a16:creationId xmlns:a16="http://schemas.microsoft.com/office/drawing/2014/main" id="{1C591667-EDD7-0C13-8516-1622E7FCEC61}"/>
                      </a:ext>
                    </a:extLst>
                  </p:cNvPr>
                  <p:cNvSpPr/>
                  <p:nvPr/>
                </p:nvSpPr>
                <p:spPr>
                  <a:xfrm>
                    <a:off x="610072" y="4007576"/>
                    <a:ext cx="167535" cy="167609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447B9C52-E1EB-E32B-317C-EF39E1F13956}"/>
                      </a:ext>
                    </a:extLst>
                  </p:cNvPr>
                  <p:cNvSpPr/>
                  <p:nvPr/>
                </p:nvSpPr>
                <p:spPr>
                  <a:xfrm>
                    <a:off x="641290" y="4015858"/>
                    <a:ext cx="151789" cy="125693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99A95C0E-2B5E-2DA6-EBB1-934E568B71CD}"/>
                    </a:ext>
                  </a:extLst>
                </p:cNvPr>
                <p:cNvSpPr txBox="1"/>
                <p:nvPr/>
              </p:nvSpPr>
              <p:spPr>
                <a:xfrm>
                  <a:off x="739510" y="1768847"/>
                  <a:ext cx="2811667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자신의 언어를 성찰하고 지속적으로 성장하는 사람</a:t>
                  </a:r>
                </a:p>
              </p:txBody>
            </p: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6DB191DE-ACB9-73D6-3140-10562E0770AA}"/>
                  </a:ext>
                </a:extLst>
              </p:cNvPr>
              <p:cNvGrpSpPr/>
              <p:nvPr/>
            </p:nvGrpSpPr>
            <p:grpSpPr>
              <a:xfrm>
                <a:off x="4981196" y="1994590"/>
                <a:ext cx="1923189" cy="161583"/>
                <a:chOff x="553976" y="1768847"/>
                <a:chExt cx="1923189" cy="161583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6FE2D2B8-1844-502E-68B3-BA3DBD5C0DCB}"/>
                    </a:ext>
                  </a:extLst>
                </p:cNvPr>
                <p:cNvGrpSpPr/>
                <p:nvPr/>
              </p:nvGrpSpPr>
              <p:grpSpPr>
                <a:xfrm>
                  <a:off x="553976" y="1775160"/>
                  <a:ext cx="155176" cy="142120"/>
                  <a:chOff x="610072" y="4007576"/>
                  <a:chExt cx="183007" cy="167609"/>
                </a:xfrm>
              </p:grpSpPr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73FFFB9A-C311-8610-D57E-4395893894CF}"/>
                      </a:ext>
                    </a:extLst>
                  </p:cNvPr>
                  <p:cNvSpPr/>
                  <p:nvPr/>
                </p:nvSpPr>
                <p:spPr>
                  <a:xfrm>
                    <a:off x="610072" y="4007576"/>
                    <a:ext cx="167535" cy="167609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E7A2AA8D-48E2-1E17-787D-7C089F7CE664}"/>
                      </a:ext>
                    </a:extLst>
                  </p:cNvPr>
                  <p:cNvSpPr/>
                  <p:nvPr/>
                </p:nvSpPr>
                <p:spPr>
                  <a:xfrm>
                    <a:off x="641290" y="4015858"/>
                    <a:ext cx="151789" cy="125693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BA825DF-603A-F7BF-434B-5048D8DC092D}"/>
                    </a:ext>
                  </a:extLst>
                </p:cNvPr>
                <p:cNvSpPr txBox="1"/>
                <p:nvPr/>
              </p:nvSpPr>
              <p:spPr>
                <a:xfrm>
                  <a:off x="739510" y="1768847"/>
                  <a:ext cx="1737655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문화를 향유하고 창조하는 사람</a:t>
                  </a: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C0C040C-2198-5698-CB4B-97D99D01F44B}"/>
                  </a:ext>
                </a:extLst>
              </p:cNvPr>
              <p:cNvSpPr txBox="1"/>
              <p:nvPr/>
            </p:nvSpPr>
            <p:spPr>
              <a:xfrm>
                <a:off x="643993" y="1411536"/>
                <a:ext cx="8832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목표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9533F6FB-1F96-1BDB-A6C4-C5AF18ADEA62}"/>
                </a:ext>
              </a:extLst>
            </p:cNvPr>
            <p:cNvGrpSpPr/>
            <p:nvPr/>
          </p:nvGrpSpPr>
          <p:grpSpPr>
            <a:xfrm>
              <a:off x="1762366" y="1425815"/>
              <a:ext cx="1721354" cy="184666"/>
              <a:chOff x="1762366" y="1425815"/>
              <a:chExt cx="1721354" cy="184666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E3403016-4AB9-13D2-05C0-D8669C3CAC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5168" y="1511221"/>
                <a:ext cx="429882" cy="0"/>
              </a:xfrm>
              <a:prstGeom prst="line">
                <a:avLst/>
              </a:prstGeom>
              <a:ln w="19050">
                <a:solidFill>
                  <a:srgbClr val="276DB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6267E27-1B44-C546-5DD6-40B23F19F9F8}"/>
                  </a:ext>
                </a:extLst>
              </p:cNvPr>
              <p:cNvSpPr txBox="1"/>
              <p:nvPr/>
            </p:nvSpPr>
            <p:spPr>
              <a:xfrm>
                <a:off x="2368030" y="1425815"/>
                <a:ext cx="11156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목표 설정 </a:t>
                </a:r>
              </a:p>
            </p:txBody>
          </p:sp>
          <p:sp>
            <p:nvSpPr>
              <p:cNvPr id="115" name="타원 114">
                <a:extLst>
                  <a:ext uri="{FF2B5EF4-FFF2-40B4-BE49-F238E27FC236}">
                    <a16:creationId xmlns:a16="http://schemas.microsoft.com/office/drawing/2014/main" id="{5DA5E6D6-285D-4FAE-FE86-E46D0E0276F8}"/>
                  </a:ext>
                </a:extLst>
              </p:cNvPr>
              <p:cNvSpPr/>
              <p:nvPr/>
            </p:nvSpPr>
            <p:spPr>
              <a:xfrm>
                <a:off x="1762366" y="1431629"/>
                <a:ext cx="144459" cy="144459"/>
              </a:xfrm>
              <a:prstGeom prst="ellipse">
                <a:avLst/>
              </a:prstGeom>
              <a:solidFill>
                <a:srgbClr val="276DB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09BA12B8-503B-7F20-D566-4D1D85B78502}"/>
                </a:ext>
              </a:extLst>
            </p:cNvPr>
            <p:cNvGrpSpPr/>
            <p:nvPr/>
          </p:nvGrpSpPr>
          <p:grpSpPr>
            <a:xfrm>
              <a:off x="792364" y="2701490"/>
              <a:ext cx="7660112" cy="3478010"/>
              <a:chOff x="792364" y="2701490"/>
              <a:chExt cx="7660112" cy="3478010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999B3580-CB3F-3B75-EB1A-4424C95DCAB2}"/>
                  </a:ext>
                </a:extLst>
              </p:cNvPr>
              <p:cNvGrpSpPr/>
              <p:nvPr/>
            </p:nvGrpSpPr>
            <p:grpSpPr>
              <a:xfrm>
                <a:off x="2834526" y="2704549"/>
                <a:ext cx="3474950" cy="3474951"/>
                <a:chOff x="2834526" y="2704549"/>
                <a:chExt cx="3474950" cy="3474951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BDF1169E-F409-5ECE-FB91-6E53A8FA5E4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4526" y="2704549"/>
                  <a:ext cx="3474950" cy="3474951"/>
                </a:xfrm>
                <a:prstGeom prst="ellipse">
                  <a:avLst/>
                </a:prstGeom>
                <a:solidFill>
                  <a:srgbClr val="CBDCEF">
                    <a:alpha val="50000"/>
                  </a:srgbClr>
                </a:solidFill>
                <a:ln w="31750">
                  <a:solidFill>
                    <a:schemeClr val="bg1"/>
                  </a:solidFill>
                </a:ln>
                <a:effectLst>
                  <a:outerShdw blurRad="76200" dist="76200" dir="3600000" algn="tl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820010E7-62E9-D8BD-E623-2610D18F92C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175068" y="3030418"/>
                  <a:ext cx="2793864" cy="279386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C54D6A02-CA48-94C2-01B1-655366EDCDDE}"/>
                    </a:ext>
                  </a:extLst>
                </p:cNvPr>
                <p:cNvGrpSpPr/>
                <p:nvPr/>
              </p:nvGrpSpPr>
              <p:grpSpPr>
                <a:xfrm>
                  <a:off x="3387829" y="3266749"/>
                  <a:ext cx="2368335" cy="2302929"/>
                  <a:chOff x="6828917" y="3839516"/>
                  <a:chExt cx="2298682" cy="2235199"/>
                </a:xfrm>
              </p:grpSpPr>
              <p:sp>
                <p:nvSpPr>
                  <p:cNvPr id="48" name="부분 원형 47">
                    <a:extLst>
                      <a:ext uri="{FF2B5EF4-FFF2-40B4-BE49-F238E27FC236}">
                        <a16:creationId xmlns:a16="http://schemas.microsoft.com/office/drawing/2014/main" id="{F61E8A39-5DFA-9F94-0B60-5591F0D5C14A}"/>
                      </a:ext>
                    </a:extLst>
                  </p:cNvPr>
                  <p:cNvSpPr/>
                  <p:nvPr/>
                </p:nvSpPr>
                <p:spPr>
                  <a:xfrm rot="18496810">
                    <a:off x="6855025" y="3839516"/>
                    <a:ext cx="2235198" cy="2235199"/>
                  </a:xfrm>
                  <a:prstGeom prst="pie">
                    <a:avLst>
                      <a:gd name="adj1" fmla="val 13853121"/>
                      <a:gd name="adj2" fmla="val 17439355"/>
                    </a:avLst>
                  </a:prstGeom>
                  <a:solidFill>
                    <a:srgbClr val="B079B9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49" name="그림 48">
                    <a:extLst>
                      <a:ext uri="{FF2B5EF4-FFF2-40B4-BE49-F238E27FC236}">
                        <a16:creationId xmlns:a16="http://schemas.microsoft.com/office/drawing/2014/main" id="{C6B5FA48-F4CB-A8C1-EF0A-15857492D37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4605" b="-1"/>
                  <a:stretch/>
                </p:blipFill>
                <p:spPr>
                  <a:xfrm rot="10800000">
                    <a:off x="6828917" y="4843653"/>
                    <a:ext cx="897110" cy="136277"/>
                  </a:xfrm>
                  <a:prstGeom prst="rect">
                    <a:avLst/>
                  </a:prstGeom>
                </p:spPr>
              </p:pic>
              <p:sp>
                <p:nvSpPr>
                  <p:cNvPr id="50" name="부분 원형 49">
                    <a:extLst>
                      <a:ext uri="{FF2B5EF4-FFF2-40B4-BE49-F238E27FC236}">
                        <a16:creationId xmlns:a16="http://schemas.microsoft.com/office/drawing/2014/main" id="{6DE9B990-52BC-3B21-406C-567F68ACD771}"/>
                      </a:ext>
                    </a:extLst>
                  </p:cNvPr>
                  <p:cNvSpPr/>
                  <p:nvPr/>
                </p:nvSpPr>
                <p:spPr>
                  <a:xfrm rot="14486943">
                    <a:off x="6855025" y="3839516"/>
                    <a:ext cx="2235198" cy="2235200"/>
                  </a:xfrm>
                  <a:prstGeom prst="pie">
                    <a:avLst>
                      <a:gd name="adj1" fmla="val 14296209"/>
                      <a:gd name="adj2" fmla="val 17911802"/>
                    </a:avLst>
                  </a:prstGeom>
                  <a:solidFill>
                    <a:srgbClr val="82C72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51" name="그림 50">
                    <a:extLst>
                      <a:ext uri="{FF2B5EF4-FFF2-40B4-BE49-F238E27FC236}">
                        <a16:creationId xmlns:a16="http://schemas.microsoft.com/office/drawing/2014/main" id="{4F00C56D-818B-4ABB-F869-E8B8084C643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4605" b="-1"/>
                  <a:stretch/>
                </p:blipFill>
                <p:spPr>
                  <a:xfrm rot="17869829" flipH="1" flipV="1">
                    <a:off x="7124192" y="5510308"/>
                    <a:ext cx="897107" cy="136277"/>
                  </a:xfrm>
                  <a:prstGeom prst="rect">
                    <a:avLst/>
                  </a:prstGeom>
                </p:spPr>
              </p:pic>
              <p:sp>
                <p:nvSpPr>
                  <p:cNvPr id="52" name="부분 원형 51">
                    <a:extLst>
                      <a:ext uri="{FF2B5EF4-FFF2-40B4-BE49-F238E27FC236}">
                        <a16:creationId xmlns:a16="http://schemas.microsoft.com/office/drawing/2014/main" id="{E7371B64-F511-CC7E-E2EF-2EF2A4862C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855024" y="3839517"/>
                    <a:ext cx="2235200" cy="2235198"/>
                  </a:xfrm>
                  <a:prstGeom prst="pie">
                    <a:avLst>
                      <a:gd name="adj1" fmla="val 14296209"/>
                      <a:gd name="adj2" fmla="val 18012310"/>
                    </a:avLst>
                  </a:prstGeom>
                  <a:solidFill>
                    <a:srgbClr val="F68A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53" name="그림 52">
                    <a:extLst>
                      <a:ext uri="{FF2B5EF4-FFF2-40B4-BE49-F238E27FC236}">
                        <a16:creationId xmlns:a16="http://schemas.microsoft.com/office/drawing/2014/main" id="{7E1ACBE7-3E05-85C1-0ED3-5EDB61FDB7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4605" b="-1"/>
                  <a:stretch/>
                </p:blipFill>
                <p:spPr>
                  <a:xfrm rot="14304956" flipH="1" flipV="1">
                    <a:off x="7859017" y="5527772"/>
                    <a:ext cx="897107" cy="136277"/>
                  </a:xfrm>
                  <a:prstGeom prst="rect">
                    <a:avLst/>
                  </a:prstGeom>
                </p:spPr>
              </p:pic>
              <p:sp>
                <p:nvSpPr>
                  <p:cNvPr id="54" name="부분 원형 53">
                    <a:extLst>
                      <a:ext uri="{FF2B5EF4-FFF2-40B4-BE49-F238E27FC236}">
                        <a16:creationId xmlns:a16="http://schemas.microsoft.com/office/drawing/2014/main" id="{998CB04D-5A3C-4C34-F0AE-B7C02CD0A06B}"/>
                      </a:ext>
                    </a:extLst>
                  </p:cNvPr>
                  <p:cNvSpPr/>
                  <p:nvPr/>
                </p:nvSpPr>
                <p:spPr>
                  <a:xfrm rot="7696810">
                    <a:off x="6855025" y="3839516"/>
                    <a:ext cx="2235198" cy="2235200"/>
                  </a:xfrm>
                  <a:prstGeom prst="pie">
                    <a:avLst>
                      <a:gd name="adj1" fmla="val 13853121"/>
                      <a:gd name="adj2" fmla="val 17459771"/>
                    </a:avLst>
                  </a:prstGeom>
                  <a:solidFill>
                    <a:srgbClr val="3484D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55" name="그림 54">
                    <a:extLst>
                      <a:ext uri="{FF2B5EF4-FFF2-40B4-BE49-F238E27FC236}">
                        <a16:creationId xmlns:a16="http://schemas.microsoft.com/office/drawing/2014/main" id="{82042890-B0B0-07BF-6AC7-18ED95D409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4605" b="-1"/>
                  <a:stretch/>
                </p:blipFill>
                <p:spPr>
                  <a:xfrm rot="10800000" flipH="1" flipV="1">
                    <a:off x="8230490" y="4924617"/>
                    <a:ext cx="897109" cy="136277"/>
                  </a:xfrm>
                  <a:prstGeom prst="rect">
                    <a:avLst/>
                  </a:prstGeom>
                </p:spPr>
              </p:pic>
              <p:sp>
                <p:nvSpPr>
                  <p:cNvPr id="56" name="부분 원형 55">
                    <a:extLst>
                      <a:ext uri="{FF2B5EF4-FFF2-40B4-BE49-F238E27FC236}">
                        <a16:creationId xmlns:a16="http://schemas.microsoft.com/office/drawing/2014/main" id="{AEDF180C-E850-5E99-D01D-B1911BD8EED5}"/>
                      </a:ext>
                    </a:extLst>
                  </p:cNvPr>
                  <p:cNvSpPr/>
                  <p:nvPr/>
                </p:nvSpPr>
                <p:spPr>
                  <a:xfrm rot="3686943">
                    <a:off x="6855024" y="3839516"/>
                    <a:ext cx="2235198" cy="2235199"/>
                  </a:xfrm>
                  <a:prstGeom prst="pie">
                    <a:avLst>
                      <a:gd name="adj1" fmla="val 14296209"/>
                      <a:gd name="adj2" fmla="val 17911802"/>
                    </a:avLst>
                  </a:prstGeom>
                  <a:solidFill>
                    <a:srgbClr val="89B0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57" name="그림 56">
                    <a:extLst>
                      <a:ext uri="{FF2B5EF4-FFF2-40B4-BE49-F238E27FC236}">
                        <a16:creationId xmlns:a16="http://schemas.microsoft.com/office/drawing/2014/main" id="{F5635ED6-9983-DE14-4369-D58DEB6044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4605" b="-1"/>
                  <a:stretch/>
                </p:blipFill>
                <p:spPr>
                  <a:xfrm rot="7219127" flipH="1" flipV="1">
                    <a:off x="7901879" y="4323047"/>
                    <a:ext cx="897107" cy="136277"/>
                  </a:xfrm>
                  <a:prstGeom prst="rect">
                    <a:avLst/>
                  </a:prstGeom>
                </p:spPr>
              </p:pic>
              <p:sp>
                <p:nvSpPr>
                  <p:cNvPr id="58" name="부분 원형 57">
                    <a:extLst>
                      <a:ext uri="{FF2B5EF4-FFF2-40B4-BE49-F238E27FC236}">
                        <a16:creationId xmlns:a16="http://schemas.microsoft.com/office/drawing/2014/main" id="{7FA7C2F9-9335-202F-A828-09BCC7218244}"/>
                      </a:ext>
                    </a:extLst>
                  </p:cNvPr>
                  <p:cNvSpPr/>
                  <p:nvPr/>
                </p:nvSpPr>
                <p:spPr>
                  <a:xfrm>
                    <a:off x="6855025" y="3839516"/>
                    <a:ext cx="2235199" cy="2235198"/>
                  </a:xfrm>
                  <a:prstGeom prst="pie">
                    <a:avLst>
                      <a:gd name="adj1" fmla="val 14296209"/>
                      <a:gd name="adj2" fmla="val 18012310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pic>
                <p:nvPicPr>
                  <p:cNvPr id="59" name="그림 58">
                    <a:extLst>
                      <a:ext uri="{FF2B5EF4-FFF2-40B4-BE49-F238E27FC236}">
                        <a16:creationId xmlns:a16="http://schemas.microsoft.com/office/drawing/2014/main" id="{E1EA1CAD-B59C-6BBE-544A-854761C27E9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7534" t="23214" b="-1"/>
                  <a:stretch/>
                </p:blipFill>
                <p:spPr>
                  <a:xfrm rot="3484705" flipH="1" flipV="1">
                    <a:off x="7213686" y="4300620"/>
                    <a:ext cx="897107" cy="109692"/>
                  </a:xfrm>
                  <a:prstGeom prst="rect">
                    <a:avLst/>
                  </a:prstGeom>
                </p:spPr>
              </p:pic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88793B90-983A-45B3-F51B-D08C60D1C533}"/>
                      </a:ext>
                    </a:extLst>
                  </p:cNvPr>
                  <p:cNvGrpSpPr/>
                  <p:nvPr/>
                </p:nvGrpSpPr>
                <p:grpSpPr>
                  <a:xfrm>
                    <a:off x="7564129" y="4561326"/>
                    <a:ext cx="848741" cy="848739"/>
                    <a:chOff x="7564126" y="4561326"/>
                    <a:chExt cx="848740" cy="848740"/>
                  </a:xfrm>
                </p:grpSpPr>
                <p:grpSp>
                  <p:nvGrpSpPr>
                    <p:cNvPr id="61" name="그룹 60">
                      <a:extLst>
                        <a:ext uri="{FF2B5EF4-FFF2-40B4-BE49-F238E27FC236}">
                          <a16:creationId xmlns:a16="http://schemas.microsoft.com/office/drawing/2014/main" id="{834F9402-4D86-425B-CDC4-E289371FDB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64126" y="4561326"/>
                      <a:ext cx="848740" cy="848740"/>
                      <a:chOff x="7568892" y="4561326"/>
                      <a:chExt cx="848741" cy="848739"/>
                    </a:xfrm>
                  </p:grpSpPr>
                  <p:pic>
                    <p:nvPicPr>
                      <p:cNvPr id="63" name="그림 62" descr="블랙, 어둠이(가) 표시된 사진&#10;&#10;자동 생성된 설명">
                        <a:extLst>
                          <a:ext uri="{FF2B5EF4-FFF2-40B4-BE49-F238E27FC236}">
                            <a16:creationId xmlns:a16="http://schemas.microsoft.com/office/drawing/2014/main" id="{1087AFC9-B2EE-632F-8D0E-6BAEEE161B7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68892" y="4561326"/>
                        <a:ext cx="848741" cy="84873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64" name="타원 63">
                        <a:extLst>
                          <a:ext uri="{FF2B5EF4-FFF2-40B4-BE49-F238E27FC236}">
                            <a16:creationId xmlns:a16="http://schemas.microsoft.com/office/drawing/2014/main" id="{6CA802A1-5765-CDA7-A300-CA8FBC46DA1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7584002" y="4576763"/>
                        <a:ext cx="789204" cy="789204"/>
                      </a:xfrm>
                      <a:prstGeom prst="ellipse">
                        <a:avLst/>
                      </a:prstGeom>
                      <a:solidFill>
                        <a:schemeClr val="bg1">
                          <a:alpha val="1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20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62" name="타원 61">
                      <a:extLst>
                        <a:ext uri="{FF2B5EF4-FFF2-40B4-BE49-F238E27FC236}">
                          <a16:creationId xmlns:a16="http://schemas.microsoft.com/office/drawing/2014/main" id="{E67BA250-091E-6EB5-2D92-5AF16F22C4E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7639448" y="4638189"/>
                      <a:ext cx="666352" cy="66635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20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F68CDD4-445A-D27A-A2D4-EAC6EA0D146C}"/>
                    </a:ext>
                  </a:extLst>
                </p:cNvPr>
                <p:cNvSpPr txBox="1"/>
                <p:nvPr/>
              </p:nvSpPr>
              <p:spPr>
                <a:xfrm>
                  <a:off x="4424524" y="4254369"/>
                  <a:ext cx="2949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국어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능력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65C679D-A1A7-BFEB-EB90-8F1D62ECF306}"/>
                    </a:ext>
                  </a:extLst>
                </p:cNvPr>
                <p:cNvSpPr txBox="1"/>
                <p:nvPr/>
              </p:nvSpPr>
              <p:spPr>
                <a:xfrm>
                  <a:off x="4442157" y="3634343"/>
                  <a:ext cx="25968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읽기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B02C1B4-7D64-433A-91C8-29FF615F8351}"/>
                    </a:ext>
                  </a:extLst>
                </p:cNvPr>
                <p:cNvSpPr txBox="1"/>
                <p:nvPr/>
              </p:nvSpPr>
              <p:spPr>
                <a:xfrm>
                  <a:off x="4442157" y="5082143"/>
                  <a:ext cx="25968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문학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A4B75EF-F2DC-D2C0-1D8C-21AE43A8CDF0}"/>
                    </a:ext>
                  </a:extLst>
                </p:cNvPr>
                <p:cNvSpPr txBox="1"/>
                <p:nvPr/>
              </p:nvSpPr>
              <p:spPr>
                <a:xfrm>
                  <a:off x="5066271" y="4646715"/>
                  <a:ext cx="25968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매체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B3D499D-5C29-D145-7787-20403382E410}"/>
                    </a:ext>
                  </a:extLst>
                </p:cNvPr>
                <p:cNvSpPr txBox="1"/>
                <p:nvPr/>
              </p:nvSpPr>
              <p:spPr>
                <a:xfrm>
                  <a:off x="3832556" y="4646715"/>
                  <a:ext cx="25968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문법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A032A7B-C5EE-CF55-F562-2506F36751C7}"/>
                    </a:ext>
                  </a:extLst>
                </p:cNvPr>
                <p:cNvSpPr txBox="1"/>
                <p:nvPr/>
              </p:nvSpPr>
              <p:spPr>
                <a:xfrm>
                  <a:off x="3753120" y="3898268"/>
                  <a:ext cx="389530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듣기</a:t>
                  </a:r>
                  <a:endPara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말하기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D703249-48E5-347E-01C0-90555C9E6C77}"/>
                    </a:ext>
                  </a:extLst>
                </p:cNvPr>
                <p:cNvSpPr txBox="1"/>
                <p:nvPr/>
              </p:nvSpPr>
              <p:spPr>
                <a:xfrm>
                  <a:off x="5066270" y="3979059"/>
                  <a:ext cx="25968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쓰기</a:t>
                  </a:r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B2DA6E22-D27C-6CD4-E67D-A0BF82156768}"/>
                  </a:ext>
                </a:extLst>
              </p:cNvPr>
              <p:cNvGrpSpPr/>
              <p:nvPr/>
            </p:nvGrpSpPr>
            <p:grpSpPr>
              <a:xfrm>
                <a:off x="2818383" y="2740799"/>
                <a:ext cx="3507235" cy="3429983"/>
                <a:chOff x="2818383" y="2740799"/>
                <a:chExt cx="3507235" cy="3429983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9C5B97D-D8F3-2D1E-DF82-485845F5C97B}"/>
                    </a:ext>
                  </a:extLst>
                </p:cNvPr>
                <p:cNvSpPr txBox="1"/>
                <p:nvPr/>
              </p:nvSpPr>
              <p:spPr>
                <a:xfrm rot="19657836">
                  <a:off x="2986103" y="2892153"/>
                  <a:ext cx="3278635" cy="32786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공동체</a:t>
                  </a:r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대인관계 역량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6DA2398-3744-75BC-68CC-6D84C48D8B86}"/>
                    </a:ext>
                  </a:extLst>
                </p:cNvPr>
                <p:cNvSpPr txBox="1"/>
                <p:nvPr/>
              </p:nvSpPr>
              <p:spPr>
                <a:xfrm rot="2555138">
                  <a:off x="2818383" y="2828653"/>
                  <a:ext cx="3278635" cy="32786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의사소통 역량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07D891B-1779-06F0-3583-F6462B935D04}"/>
                    </a:ext>
                  </a:extLst>
                </p:cNvPr>
                <p:cNvSpPr txBox="1"/>
                <p:nvPr/>
              </p:nvSpPr>
              <p:spPr>
                <a:xfrm rot="5582681">
                  <a:off x="2818383" y="2854053"/>
                  <a:ext cx="3278635" cy="32786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디지털</a:t>
                  </a:r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미디어 역량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009CE6C-DAB4-AFD3-A31C-5992B79B1675}"/>
                    </a:ext>
                  </a:extLst>
                </p:cNvPr>
                <p:cNvSpPr txBox="1"/>
                <p:nvPr/>
              </p:nvSpPr>
              <p:spPr>
                <a:xfrm rot="2913436">
                  <a:off x="3206987" y="2965762"/>
                  <a:ext cx="2740869" cy="27408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가치</a:t>
                  </a:r>
                  <a:r>
                    <a:rPr lang="en-US" altLang="ko-KR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태도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4ADE287-ED4C-D70B-147D-B9735AFCFA89}"/>
                    </a:ext>
                  </a:extLst>
                </p:cNvPr>
                <p:cNvSpPr txBox="1"/>
                <p:nvPr/>
              </p:nvSpPr>
              <p:spPr>
                <a:xfrm rot="10800000">
                  <a:off x="3046983" y="2854054"/>
                  <a:ext cx="3278635" cy="32786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Circle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성찰</a:t>
                  </a:r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계발 역량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6F9C53D-DA39-F39D-D495-072DE43C0F47}"/>
                    </a:ext>
                  </a:extLst>
                </p:cNvPr>
                <p:cNvSpPr txBox="1"/>
                <p:nvPr/>
              </p:nvSpPr>
              <p:spPr>
                <a:xfrm>
                  <a:off x="3226969" y="3177638"/>
                  <a:ext cx="2740869" cy="27408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</a:t>
                  </a:r>
                  <a:r>
                    <a:rPr lang="en-US" altLang="ko-KR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이해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C8F198E-6983-AF80-2FEF-8054A9B4EF19}"/>
                    </a:ext>
                  </a:extLst>
                </p:cNvPr>
                <p:cNvSpPr txBox="1"/>
                <p:nvPr/>
              </p:nvSpPr>
              <p:spPr>
                <a:xfrm rot="19057773">
                  <a:off x="3172003" y="2984948"/>
                  <a:ext cx="2740869" cy="27408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과정</a:t>
                  </a:r>
                  <a:r>
                    <a:rPr lang="en-US" altLang="ko-KR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8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기능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0FBD5FE-3B5E-5FE9-AEA4-962B27EFDF72}"/>
                    </a:ext>
                  </a:extLst>
                </p:cNvPr>
                <p:cNvSpPr txBox="1"/>
                <p:nvPr/>
              </p:nvSpPr>
              <p:spPr>
                <a:xfrm rot="19684554">
                  <a:off x="2932683" y="2740799"/>
                  <a:ext cx="3278635" cy="32786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문화 향유 역량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98778FC-27D2-6303-EE41-D3E060CFC1BE}"/>
                    </a:ext>
                  </a:extLst>
                </p:cNvPr>
                <p:cNvSpPr txBox="1"/>
                <p:nvPr/>
              </p:nvSpPr>
              <p:spPr>
                <a:xfrm rot="1701768">
                  <a:off x="2964585" y="2740799"/>
                  <a:ext cx="3278635" cy="32786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비판적</a:t>
                  </a:r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창의적 사고 역량</a:t>
                  </a: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710F3CF6-8F92-530A-BBDB-509B326059F6}"/>
                  </a:ext>
                </a:extLst>
              </p:cNvPr>
              <p:cNvGrpSpPr/>
              <p:nvPr/>
            </p:nvGrpSpPr>
            <p:grpSpPr>
              <a:xfrm>
                <a:off x="4845381" y="2701490"/>
                <a:ext cx="3607095" cy="700268"/>
                <a:chOff x="4845381" y="2701490"/>
                <a:chExt cx="3607095" cy="700268"/>
              </a:xfrm>
            </p:grpSpPr>
            <p:sp>
              <p:nvSpPr>
                <p:cNvPr id="68" name="자유형: 도형 67">
                  <a:extLst>
                    <a:ext uri="{FF2B5EF4-FFF2-40B4-BE49-F238E27FC236}">
                      <a16:creationId xmlns:a16="http://schemas.microsoft.com/office/drawing/2014/main" id="{DF0F9088-8137-093D-5878-CCFF8AB6FC85}"/>
                    </a:ext>
                  </a:extLst>
                </p:cNvPr>
                <p:cNvSpPr/>
                <p:nvPr/>
              </p:nvSpPr>
              <p:spPr>
                <a:xfrm>
                  <a:off x="4934187" y="2769770"/>
                  <a:ext cx="1079898" cy="508000"/>
                </a:xfrm>
                <a:custGeom>
                  <a:avLst/>
                  <a:gdLst>
                    <a:gd name="connsiteX0" fmla="*/ 0 w 1451429"/>
                    <a:gd name="connsiteY0" fmla="*/ 508000 h 508000"/>
                    <a:gd name="connsiteX1" fmla="*/ 362857 w 1451429"/>
                    <a:gd name="connsiteY1" fmla="*/ 0 h 508000"/>
                    <a:gd name="connsiteX2" fmla="*/ 1451429 w 1451429"/>
                    <a:gd name="connsiteY2" fmla="*/ 0 h 508000"/>
                    <a:gd name="connsiteX0" fmla="*/ 0 w 1451429"/>
                    <a:gd name="connsiteY0" fmla="*/ 517425 h 517425"/>
                    <a:gd name="connsiteX1" fmla="*/ 362857 w 1451429"/>
                    <a:gd name="connsiteY1" fmla="*/ 9425 h 517425"/>
                    <a:gd name="connsiteX2" fmla="*/ 1079898 w 1451429"/>
                    <a:gd name="connsiteY2" fmla="*/ 0 h 517425"/>
                    <a:gd name="connsiteX3" fmla="*/ 1451429 w 1451429"/>
                    <a:gd name="connsiteY3" fmla="*/ 9425 h 517425"/>
                    <a:gd name="connsiteX0" fmla="*/ 0 w 1079898"/>
                    <a:gd name="connsiteY0" fmla="*/ 517425 h 517425"/>
                    <a:gd name="connsiteX1" fmla="*/ 362857 w 1079898"/>
                    <a:gd name="connsiteY1" fmla="*/ 9425 h 517425"/>
                    <a:gd name="connsiteX2" fmla="*/ 1079898 w 1079898"/>
                    <a:gd name="connsiteY2" fmla="*/ 0 h 517425"/>
                    <a:gd name="connsiteX0" fmla="*/ 0 w 1079898"/>
                    <a:gd name="connsiteY0" fmla="*/ 517425 h 517425"/>
                    <a:gd name="connsiteX1" fmla="*/ 362857 w 1079898"/>
                    <a:gd name="connsiteY1" fmla="*/ 9425 h 517425"/>
                    <a:gd name="connsiteX2" fmla="*/ 1079898 w 1079898"/>
                    <a:gd name="connsiteY2" fmla="*/ 0 h 517425"/>
                    <a:gd name="connsiteX0" fmla="*/ 0 w 1079898"/>
                    <a:gd name="connsiteY0" fmla="*/ 508000 h 508000"/>
                    <a:gd name="connsiteX1" fmla="*/ 362857 w 1079898"/>
                    <a:gd name="connsiteY1" fmla="*/ 0 h 508000"/>
                    <a:gd name="connsiteX2" fmla="*/ 1079898 w 1079898"/>
                    <a:gd name="connsiteY2" fmla="*/ 5815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9898" h="508000">
                      <a:moveTo>
                        <a:pt x="0" y="508000"/>
                      </a:moveTo>
                      <a:lnTo>
                        <a:pt x="362857" y="0"/>
                      </a:lnTo>
                      <a:lnTo>
                        <a:pt x="1079898" y="5815"/>
                      </a:lnTo>
                    </a:path>
                  </a:pathLst>
                </a:custGeom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911AB568-3D1A-104D-781E-2F4A30CE63BC}"/>
                    </a:ext>
                  </a:extLst>
                </p:cNvPr>
                <p:cNvSpPr/>
                <p:nvPr/>
              </p:nvSpPr>
              <p:spPr>
                <a:xfrm>
                  <a:off x="4845381" y="3270432"/>
                  <a:ext cx="131326" cy="131326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solidFill>
                    <a:schemeClr val="bg1"/>
                  </a:solidFill>
                </a:ln>
                <a:effectLst>
                  <a:outerShdw blurRad="25400" dist="38100" dir="81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DBBCD99B-C741-E997-CF3E-5C1227ED8EA8}"/>
                    </a:ext>
                  </a:extLst>
                </p:cNvPr>
                <p:cNvGrpSpPr/>
                <p:nvPr/>
              </p:nvGrpSpPr>
              <p:grpSpPr>
                <a:xfrm>
                  <a:off x="6064338" y="2701490"/>
                  <a:ext cx="2388138" cy="381292"/>
                  <a:chOff x="6138633" y="2775785"/>
                  <a:chExt cx="2388138" cy="381292"/>
                </a:xfrm>
              </p:grpSpPr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0C70C97E-17A1-416F-0023-08E19C13E64F}"/>
                      </a:ext>
                    </a:extLst>
                  </p:cNvPr>
                  <p:cNvSpPr txBox="1"/>
                  <p:nvPr/>
                </p:nvSpPr>
                <p:spPr>
                  <a:xfrm>
                    <a:off x="6138633" y="2775785"/>
                    <a:ext cx="29495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영역</a:t>
                    </a: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28AA90F6-A9BA-5DFC-DC7D-783DFA2AB738}"/>
                      </a:ext>
                    </a:extLst>
                  </p:cNvPr>
                  <p:cNvSpPr txBox="1"/>
                  <p:nvPr/>
                </p:nvSpPr>
                <p:spPr>
                  <a:xfrm>
                    <a:off x="6151121" y="2995494"/>
                    <a:ext cx="2375650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듣기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말하기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읽기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쓰기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문법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문학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매체</a:t>
                    </a:r>
                  </a:p>
                </p:txBody>
              </p:sp>
            </p:grpSp>
          </p:grp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6BCA64A8-9AEA-45A5-1682-31BAD645FE44}"/>
                  </a:ext>
                </a:extLst>
              </p:cNvPr>
              <p:cNvGrpSpPr/>
              <p:nvPr/>
            </p:nvGrpSpPr>
            <p:grpSpPr>
              <a:xfrm>
                <a:off x="5530378" y="5299927"/>
                <a:ext cx="2723955" cy="381292"/>
                <a:chOff x="5530378" y="5299927"/>
                <a:chExt cx="2723955" cy="381292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3136256D-D8B5-1821-3F1F-0B3FE991BDF2}"/>
                    </a:ext>
                  </a:extLst>
                </p:cNvPr>
                <p:cNvGrpSpPr/>
                <p:nvPr/>
              </p:nvGrpSpPr>
              <p:grpSpPr>
                <a:xfrm>
                  <a:off x="6406406" y="5299927"/>
                  <a:ext cx="1847927" cy="381292"/>
                  <a:chOff x="6138633" y="2775785"/>
                  <a:chExt cx="1847927" cy="381292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3B139B15-944C-E15F-BA1E-C5CEFEB3CB7E}"/>
                      </a:ext>
                    </a:extLst>
                  </p:cNvPr>
                  <p:cNvSpPr txBox="1"/>
                  <p:nvPr/>
                </p:nvSpPr>
                <p:spPr>
                  <a:xfrm>
                    <a:off x="6138633" y="2775785"/>
                    <a:ext cx="113172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내용체계의 범주 </a:t>
                    </a: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DB080035-F52C-4F60-134B-C52A8B65A602}"/>
                      </a:ext>
                    </a:extLst>
                  </p:cNvPr>
                  <p:cNvSpPr txBox="1"/>
                  <p:nvPr/>
                </p:nvSpPr>
                <p:spPr>
                  <a:xfrm>
                    <a:off x="6151121" y="2995494"/>
                    <a:ext cx="183543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지식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이해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과정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기능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가치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태도</a:t>
                    </a:r>
                  </a:p>
                </p:txBody>
              </p:sp>
            </p:grpSp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777CB230-C95D-DF88-C669-1C66225C1472}"/>
                    </a:ext>
                  </a:extLst>
                </p:cNvPr>
                <p:cNvGrpSpPr/>
                <p:nvPr/>
              </p:nvGrpSpPr>
              <p:grpSpPr>
                <a:xfrm>
                  <a:off x="5530378" y="5318977"/>
                  <a:ext cx="832322" cy="131326"/>
                  <a:chOff x="5530378" y="5318977"/>
                  <a:chExt cx="832322" cy="131326"/>
                </a:xfrm>
              </p:grpSpPr>
              <p:cxnSp>
                <p:nvCxnSpPr>
                  <p:cNvPr id="76" name="직선 연결선 75">
                    <a:extLst>
                      <a:ext uri="{FF2B5EF4-FFF2-40B4-BE49-F238E27FC236}">
                        <a16:creationId xmlns:a16="http://schemas.microsoft.com/office/drawing/2014/main" id="{53528F2A-BDF0-F895-2A7A-AA5FD29233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46944" y="5384640"/>
                    <a:ext cx="715756" cy="0"/>
                  </a:xfrm>
                  <a:prstGeom prst="line">
                    <a:avLst/>
                  </a:prstGeom>
                  <a:ln w="19050">
                    <a:solidFill>
                      <a:srgbClr val="276DB5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타원 76">
                    <a:extLst>
                      <a:ext uri="{FF2B5EF4-FFF2-40B4-BE49-F238E27FC236}">
                        <a16:creationId xmlns:a16="http://schemas.microsoft.com/office/drawing/2014/main" id="{58A79C11-CEEB-D963-DF40-EA87583C85A3}"/>
                      </a:ext>
                    </a:extLst>
                  </p:cNvPr>
                  <p:cNvSpPr/>
                  <p:nvPr/>
                </p:nvSpPr>
                <p:spPr>
                  <a:xfrm>
                    <a:off x="5530378" y="5318977"/>
                    <a:ext cx="131326" cy="13132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solidFill>
                      <a:schemeClr val="bg1"/>
                    </a:solidFill>
                  </a:ln>
                  <a:effectLst>
                    <a:outerShdw blurRad="25400" dist="38100" dir="8100000" algn="t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30C156F3-C075-2C27-045D-C901942A08DE}"/>
                  </a:ext>
                </a:extLst>
              </p:cNvPr>
              <p:cNvGrpSpPr/>
              <p:nvPr/>
            </p:nvGrpSpPr>
            <p:grpSpPr>
              <a:xfrm>
                <a:off x="792364" y="4399143"/>
                <a:ext cx="2107893" cy="184666"/>
                <a:chOff x="792364" y="4399143"/>
                <a:chExt cx="2107893" cy="184666"/>
              </a:xfrm>
            </p:grpSpPr>
            <p:cxnSp>
              <p:nvCxnSpPr>
                <p:cNvPr id="112" name="직선 연결선 111">
                  <a:extLst>
                    <a:ext uri="{FF2B5EF4-FFF2-40B4-BE49-F238E27FC236}">
                      <a16:creationId xmlns:a16="http://schemas.microsoft.com/office/drawing/2014/main" id="{E4C6A032-C90B-4C80-A49F-C0D46393E9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7410" y="4482962"/>
                  <a:ext cx="429882" cy="0"/>
                </a:xfrm>
                <a:prstGeom prst="line">
                  <a:avLst/>
                </a:prstGeom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FB3AA64-646E-9414-14E7-A9583F72E48E}"/>
                    </a:ext>
                  </a:extLst>
                </p:cNvPr>
                <p:cNvSpPr txBox="1"/>
                <p:nvPr/>
              </p:nvSpPr>
              <p:spPr>
                <a:xfrm>
                  <a:off x="792364" y="4399143"/>
                  <a:ext cx="151323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국어과 교육과정의 역량</a:t>
                  </a:r>
                </a:p>
              </p:txBody>
            </p:sp>
            <p:sp>
              <p:nvSpPr>
                <p:cNvPr id="114" name="타원 113">
                  <a:extLst>
                    <a:ext uri="{FF2B5EF4-FFF2-40B4-BE49-F238E27FC236}">
                      <a16:creationId xmlns:a16="http://schemas.microsoft.com/office/drawing/2014/main" id="{FBA60BC4-EFBF-3888-1DE8-031020429492}"/>
                    </a:ext>
                  </a:extLst>
                </p:cNvPr>
                <p:cNvSpPr/>
                <p:nvPr/>
              </p:nvSpPr>
              <p:spPr>
                <a:xfrm>
                  <a:off x="2768931" y="4419782"/>
                  <a:ext cx="131326" cy="131326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solidFill>
                    <a:schemeClr val="bg1"/>
                  </a:solidFill>
                </a:ln>
                <a:effectLst>
                  <a:outerShdw blurRad="25400" dist="38100" dir="81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9EE0916F-7268-6F14-BFBA-DB4649EB627A}"/>
              </a:ext>
            </a:extLst>
          </p:cNvPr>
          <p:cNvGrpSpPr/>
          <p:nvPr/>
        </p:nvGrpSpPr>
        <p:grpSpPr>
          <a:xfrm>
            <a:off x="471052" y="1350831"/>
            <a:ext cx="3833532" cy="4815019"/>
            <a:chOff x="471052" y="1350831"/>
            <a:chExt cx="3833532" cy="48150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4F45E21-7C71-E10A-28CA-392CD3FDDF49}"/>
                </a:ext>
              </a:extLst>
            </p:cNvPr>
            <p:cNvGrpSpPr/>
            <p:nvPr/>
          </p:nvGrpSpPr>
          <p:grpSpPr>
            <a:xfrm>
              <a:off x="480316" y="1350831"/>
              <a:ext cx="3805934" cy="4815019"/>
              <a:chOff x="480316" y="1350831"/>
              <a:chExt cx="3805934" cy="4815019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80E461BF-274A-0D01-AC4A-5F07C389627E}"/>
                  </a:ext>
                </a:extLst>
              </p:cNvPr>
              <p:cNvGrpSpPr/>
              <p:nvPr/>
            </p:nvGrpSpPr>
            <p:grpSpPr>
              <a:xfrm>
                <a:off x="480316" y="1350831"/>
                <a:ext cx="3805934" cy="4815019"/>
                <a:chOff x="480316" y="1350831"/>
                <a:chExt cx="3805934" cy="4815019"/>
              </a:xfrm>
            </p:grpSpPr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1132A42B-CEDB-F7D4-D3C5-2398E2C0F625}"/>
                    </a:ext>
                  </a:extLst>
                </p:cNvPr>
                <p:cNvGrpSpPr/>
                <p:nvPr/>
              </p:nvGrpSpPr>
              <p:grpSpPr>
                <a:xfrm>
                  <a:off x="537010" y="1350831"/>
                  <a:ext cx="3692546" cy="469286"/>
                  <a:chOff x="537010" y="1350831"/>
                  <a:chExt cx="3692546" cy="469286"/>
                </a:xfrm>
              </p:grpSpPr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EC3C846E-4F8F-5D5E-F2C6-1D0AF1BFE932}"/>
                      </a:ext>
                    </a:extLst>
                  </p:cNvPr>
                  <p:cNvGrpSpPr/>
                  <p:nvPr/>
                </p:nvGrpSpPr>
                <p:grpSpPr>
                  <a:xfrm>
                    <a:off x="537010" y="1350831"/>
                    <a:ext cx="3692546" cy="469286"/>
                    <a:chOff x="545741" y="1350831"/>
                    <a:chExt cx="3692546" cy="469286"/>
                  </a:xfrm>
                </p:grpSpPr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844ED8DF-2C24-6DE0-1E81-E57B1C27360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092329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72E1B022-098C-FDE8-1B97-52EF02A657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741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사각형: 둥근 모서리 34">
                      <a:extLst>
                        <a:ext uri="{FF2B5EF4-FFF2-40B4-BE49-F238E27FC236}">
                          <a16:creationId xmlns:a16="http://schemas.microsoft.com/office/drawing/2014/main" id="{F7650905-C93A-3E30-32BF-6B6373595763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2215666" y="-247314"/>
                      <a:ext cx="358141" cy="3554432"/>
                    </a:xfrm>
                    <a:prstGeom prst="roundRect">
                      <a:avLst>
                        <a:gd name="adj" fmla="val 17314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3C37F78-930B-77FB-E0CB-53D0EF68DFE8}"/>
                      </a:ext>
                    </a:extLst>
                  </p:cNvPr>
                  <p:cNvSpPr txBox="1"/>
                  <p:nvPr/>
                </p:nvSpPr>
                <p:spPr>
                  <a:xfrm>
                    <a:off x="1306065" y="1409260"/>
                    <a:ext cx="215443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국어과 교육과정 설계의 개요</a:t>
                    </a:r>
                  </a:p>
                </p:txBody>
              </p:sp>
            </p:grpSp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99659553-D3E7-56AE-AD1C-B94E12F525BD}"/>
                    </a:ext>
                  </a:extLst>
                </p:cNvPr>
                <p:cNvSpPr/>
                <p:nvPr/>
              </p:nvSpPr>
              <p:spPr>
                <a:xfrm>
                  <a:off x="480316" y="1687116"/>
                  <a:ext cx="3805934" cy="4478734"/>
                </a:xfrm>
                <a:prstGeom prst="roundRect">
                  <a:avLst>
                    <a:gd name="adj" fmla="val 1963"/>
                  </a:avLst>
                </a:prstGeom>
                <a:solidFill>
                  <a:schemeClr val="bg1"/>
                </a:solidFill>
                <a:ln w="25400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981DBD27-F22A-3BCC-F1B6-E569D954F9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19732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D49769-53AB-5CDB-CD49-7E50A54A508C}"/>
                  </a:ext>
                </a:extLst>
              </p:cNvPr>
              <p:cNvSpPr txBox="1"/>
              <p:nvPr/>
            </p:nvSpPr>
            <p:spPr>
              <a:xfrm>
                <a:off x="585944" y="2055579"/>
                <a:ext cx="1441100" cy="361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1.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및 목표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            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목표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BA3BF5E-3809-87E7-BBB4-914436109AD7}"/>
                  </a:ext>
                </a:extLst>
              </p:cNvPr>
              <p:cNvSpPr txBox="1"/>
              <p:nvPr/>
            </p:nvSpPr>
            <p:spPr>
              <a:xfrm>
                <a:off x="1780862" y="1756974"/>
                <a:ext cx="120706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algn="ctr">
                  <a:spcAft>
                    <a:spcPts val="300"/>
                  </a:spcAft>
                  <a:buClr>
                    <a:srgbClr val="0F958E"/>
                  </a:buClr>
                </a:pPr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교육과정 설계의 개요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BC23A7-20A4-FFB1-FF7E-464056E5028E}"/>
                  </a:ext>
                </a:extLst>
              </p:cNvPr>
              <p:cNvSpPr txBox="1"/>
              <p:nvPr/>
            </p:nvSpPr>
            <p:spPr>
              <a:xfrm>
                <a:off x="585944" y="2602405"/>
                <a:ext cx="2141612" cy="2162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2.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 및 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해설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적용 시 고려사항</a:t>
                </a:r>
                <a:endParaRPr lang="en-US" altLang="ko-KR" sz="105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547A01FB-8914-8609-BD71-DD2885B2F903}"/>
                  </a:ext>
                </a:extLst>
              </p:cNvPr>
              <p:cNvGrpSpPr/>
              <p:nvPr/>
            </p:nvGrpSpPr>
            <p:grpSpPr>
              <a:xfrm>
                <a:off x="757647" y="3189745"/>
                <a:ext cx="1697138" cy="281375"/>
                <a:chOff x="547339" y="2174136"/>
                <a:chExt cx="1789461" cy="340464"/>
              </a:xfrm>
            </p:grpSpPr>
            <p:sp>
              <p:nvSpPr>
                <p:cNvPr id="27" name="사각형: 둥근 모서리 26">
                  <a:extLst>
                    <a:ext uri="{FF2B5EF4-FFF2-40B4-BE49-F238E27FC236}">
                      <a16:creationId xmlns:a16="http://schemas.microsoft.com/office/drawing/2014/main" id="{61D82182-86D1-2542-1194-DDA39B866F29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E7F6A36-F6AC-46E2-A192-E3F1E6090E11}"/>
                    </a:ext>
                  </a:extLst>
                </p:cNvPr>
                <p:cNvSpPr txBox="1"/>
                <p:nvPr/>
              </p:nvSpPr>
              <p:spPr>
                <a:xfrm>
                  <a:off x="1007687" y="2241955"/>
                  <a:ext cx="868767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체계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표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E8845E7D-CF43-8B22-BECB-57A2A62AE629}"/>
                  </a:ext>
                </a:extLst>
              </p:cNvPr>
              <p:cNvGrpSpPr/>
              <p:nvPr/>
            </p:nvGrpSpPr>
            <p:grpSpPr>
              <a:xfrm>
                <a:off x="757647" y="3983495"/>
                <a:ext cx="1697138" cy="281375"/>
                <a:chOff x="547339" y="2174136"/>
                <a:chExt cx="1789461" cy="340464"/>
              </a:xfrm>
            </p:grpSpPr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DF94BB31-E246-A16B-818C-8875464D5A56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298B9AA-32E8-4E7A-3CD6-ACA90895F303}"/>
                    </a:ext>
                  </a:extLst>
                </p:cNvPr>
                <p:cNvSpPr txBox="1"/>
                <p:nvPr/>
              </p:nvSpPr>
              <p:spPr>
                <a:xfrm>
                  <a:off x="1161496" y="2241955"/>
                  <a:ext cx="561149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</a:t>
                  </a:r>
                  <a:endPara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1574FD-6011-D5EE-2FF8-3C4F82C95219}"/>
                  </a:ext>
                </a:extLst>
              </p:cNvPr>
              <p:cNvSpPr txBox="1"/>
              <p:nvPr/>
            </p:nvSpPr>
            <p:spPr>
              <a:xfrm>
                <a:off x="585944" y="4948277"/>
                <a:ext cx="2616101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3.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 및 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학습의 방향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방법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50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평가의 방향       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 방법</a:t>
                </a:r>
              </a:p>
            </p:txBody>
          </p:sp>
          <p:cxnSp>
            <p:nvCxnSpPr>
              <p:cNvPr id="23" name="직선 연결선 22">
                <a:extLst>
                  <a:ext uri="{FF2B5EF4-FFF2-40B4-BE49-F238E27FC236}">
                    <a16:creationId xmlns:a16="http://schemas.microsoft.com/office/drawing/2014/main" id="{FA05CFF5-BFA6-9209-7588-8032102A1C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2481928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>
                <a:extLst>
                  <a:ext uri="{FF2B5EF4-FFF2-40B4-BE49-F238E27FC236}">
                    <a16:creationId xmlns:a16="http://schemas.microsoft.com/office/drawing/2014/main" id="{416435F3-164C-1922-78C0-88DA7A4ED9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48688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그림 51" descr="004.png">
              <a:extLst>
                <a:ext uri="{FF2B5EF4-FFF2-40B4-BE49-F238E27FC236}">
                  <a16:creationId xmlns:a16="http://schemas.microsoft.com/office/drawing/2014/main" id="{02309561-0B49-422D-952E-903447A23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2167465" y="-229199"/>
              <a:ext cx="440705" cy="3833532"/>
            </a:xfrm>
            <a:prstGeom prst="rect">
              <a:avLst/>
            </a:prstGeom>
          </p:spPr>
        </p:pic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311DACA7-6F22-FD8C-076F-CACDA71BC993}"/>
              </a:ext>
            </a:extLst>
          </p:cNvPr>
          <p:cNvGrpSpPr/>
          <p:nvPr/>
        </p:nvGrpSpPr>
        <p:grpSpPr>
          <a:xfrm>
            <a:off x="4125522" y="1666875"/>
            <a:ext cx="4550166" cy="4526130"/>
            <a:chOff x="4125522" y="1666875"/>
            <a:chExt cx="4550166" cy="4526130"/>
          </a:xfrm>
        </p:grpSpPr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737CECB5-D88B-45CC-F4EF-FC852F099D26}"/>
                </a:ext>
              </a:extLst>
            </p:cNvPr>
            <p:cNvGrpSpPr/>
            <p:nvPr/>
          </p:nvGrpSpPr>
          <p:grpSpPr>
            <a:xfrm>
              <a:off x="4125522" y="1666875"/>
              <a:ext cx="4550166" cy="4526130"/>
              <a:chOff x="4125522" y="1666875"/>
              <a:chExt cx="4550166" cy="4526130"/>
            </a:xfrm>
          </p:grpSpPr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710543ED-574D-4FC1-14FD-6C66F1B27622}"/>
                  </a:ext>
                </a:extLst>
              </p:cNvPr>
              <p:cNvSpPr/>
              <p:nvPr/>
            </p:nvSpPr>
            <p:spPr>
              <a:xfrm>
                <a:off x="4354512" y="1675181"/>
                <a:ext cx="4321176" cy="4490669"/>
              </a:xfrm>
              <a:custGeom>
                <a:avLst/>
                <a:gdLst>
                  <a:gd name="connsiteX0" fmla="*/ 0 w 4321176"/>
                  <a:gd name="connsiteY0" fmla="*/ 0 h 4490669"/>
                  <a:gd name="connsiteX1" fmla="*/ 96161 w 4321176"/>
                  <a:gd name="connsiteY1" fmla="*/ 150189 h 4490669"/>
                  <a:gd name="connsiteX2" fmla="*/ 152853 w 4321176"/>
                  <a:gd name="connsiteY2" fmla="*/ 162038 h 4490669"/>
                  <a:gd name="connsiteX3" fmla="*/ 4259472 w 4321176"/>
                  <a:gd name="connsiteY3" fmla="*/ 162038 h 4490669"/>
                  <a:gd name="connsiteX4" fmla="*/ 4321176 w 4321176"/>
                  <a:gd name="connsiteY4" fmla="*/ 223742 h 4490669"/>
                  <a:gd name="connsiteX5" fmla="*/ 4321176 w 4321176"/>
                  <a:gd name="connsiteY5" fmla="*/ 4263865 h 4490669"/>
                  <a:gd name="connsiteX6" fmla="*/ 4259472 w 4321176"/>
                  <a:gd name="connsiteY6" fmla="*/ 4325569 h 4490669"/>
                  <a:gd name="connsiteX7" fmla="*/ 226964 w 4321176"/>
                  <a:gd name="connsiteY7" fmla="*/ 4325569 h 4490669"/>
                  <a:gd name="connsiteX8" fmla="*/ 226964 w 4321176"/>
                  <a:gd name="connsiteY8" fmla="*/ 4327672 h 4490669"/>
                  <a:gd name="connsiteX9" fmla="*/ 157445 w 4321176"/>
                  <a:gd name="connsiteY9" fmla="*/ 4327672 h 4490669"/>
                  <a:gd name="connsiteX10" fmla="*/ 0 w 4321176"/>
                  <a:gd name="connsiteY10" fmla="*/ 4490669 h 4490669"/>
                  <a:gd name="connsiteX11" fmla="*/ 0 w 4321176"/>
                  <a:gd name="connsiteY11" fmla="*/ 4263865 h 4490669"/>
                  <a:gd name="connsiteX12" fmla="*/ 0 w 4321176"/>
                  <a:gd name="connsiteY12" fmla="*/ 4248547 h 4490669"/>
                  <a:gd name="connsiteX13" fmla="*/ 0 w 4321176"/>
                  <a:gd name="connsiteY13" fmla="*/ 242122 h 4490669"/>
                  <a:gd name="connsiteX14" fmla="*/ 0 w 4321176"/>
                  <a:gd name="connsiteY14" fmla="*/ 223742 h 449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21176" h="4490669">
                    <a:moveTo>
                      <a:pt x="0" y="0"/>
                    </a:moveTo>
                    <a:cubicBezTo>
                      <a:pt x="0" y="67515"/>
                      <a:pt x="39651" y="125444"/>
                      <a:pt x="96161" y="150189"/>
                    </a:cubicBezTo>
                    <a:lnTo>
                      <a:pt x="152853" y="162038"/>
                    </a:lnTo>
                    <a:lnTo>
                      <a:pt x="4259472" y="162038"/>
                    </a:lnTo>
                    <a:cubicBezTo>
                      <a:pt x="4293550" y="162038"/>
                      <a:pt x="4321176" y="189664"/>
                      <a:pt x="4321176" y="223742"/>
                    </a:cubicBezTo>
                    <a:lnTo>
                      <a:pt x="4321176" y="4263865"/>
                    </a:lnTo>
                    <a:cubicBezTo>
                      <a:pt x="4321176" y="4297943"/>
                      <a:pt x="4293550" y="4325569"/>
                      <a:pt x="4259472" y="4325569"/>
                    </a:cubicBezTo>
                    <a:lnTo>
                      <a:pt x="226964" y="4325569"/>
                    </a:lnTo>
                    <a:lnTo>
                      <a:pt x="226964" y="4327672"/>
                    </a:lnTo>
                    <a:lnTo>
                      <a:pt x="157445" y="4327672"/>
                    </a:lnTo>
                    <a:cubicBezTo>
                      <a:pt x="70491" y="4327672"/>
                      <a:pt x="0" y="4400649"/>
                      <a:pt x="0" y="4490669"/>
                    </a:cubicBezTo>
                    <a:lnTo>
                      <a:pt x="0" y="4263865"/>
                    </a:lnTo>
                    <a:lnTo>
                      <a:pt x="0" y="4248547"/>
                    </a:lnTo>
                    <a:lnTo>
                      <a:pt x="0" y="242122"/>
                    </a:lnTo>
                    <a:lnTo>
                      <a:pt x="0" y="2237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pic>
            <p:nvPicPr>
              <p:cNvPr id="138" name="그림 51" descr="004.png">
                <a:extLst>
                  <a:ext uri="{FF2B5EF4-FFF2-40B4-BE49-F238E27FC236}">
                    <a16:creationId xmlns:a16="http://schemas.microsoft.com/office/drawing/2014/main" id="{70DFCF39-CBCF-15D9-4A5D-C9CB1EFD9C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>
                <a:off x="4125522" y="1666875"/>
                <a:ext cx="440705" cy="4526130"/>
              </a:xfrm>
              <a:prstGeom prst="rect">
                <a:avLst/>
              </a:prstGeom>
            </p:spPr>
          </p:pic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0A32BFA1-893D-31A5-4822-F69EBC097B13}"/>
                </a:ext>
              </a:extLst>
            </p:cNvPr>
            <p:cNvGrpSpPr/>
            <p:nvPr/>
          </p:nvGrpSpPr>
          <p:grpSpPr>
            <a:xfrm>
              <a:off x="4571707" y="1973293"/>
              <a:ext cx="2241449" cy="769620"/>
              <a:chOff x="4571707" y="1973293"/>
              <a:chExt cx="2241449" cy="769620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5AAD1FC1-1400-3E68-91D3-D0A6F4295203}"/>
                  </a:ext>
                </a:extLst>
              </p:cNvPr>
              <p:cNvSpPr txBox="1"/>
              <p:nvPr/>
            </p:nvSpPr>
            <p:spPr>
              <a:xfrm>
                <a:off x="4571707" y="1973293"/>
                <a:ext cx="66204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가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. </a:t>
                </a: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성격</a:t>
                </a:r>
              </a:p>
            </p:txBody>
          </p: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C81519AC-05C6-7CBA-7A0A-3BB6FA3DC7FB}"/>
                  </a:ext>
                </a:extLst>
              </p:cNvPr>
              <p:cNvGrpSpPr/>
              <p:nvPr/>
            </p:nvGrpSpPr>
            <p:grpSpPr>
              <a:xfrm>
                <a:off x="4589229" y="2304247"/>
                <a:ext cx="2223927" cy="184666"/>
                <a:chOff x="4966621" y="2239313"/>
                <a:chExt cx="2223927" cy="184666"/>
              </a:xfrm>
            </p:grpSpPr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B0A9ED9F-1091-7657-F56A-25A24E6B4F1B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201657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 교과 고유의 가치와 필요성</a:t>
                  </a:r>
                </a:p>
              </p:txBody>
            </p:sp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9019BB38-C20E-9BDF-289C-B8C92F452FB6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135" name="자유형: 도형 134">
                    <a:extLst>
                      <a:ext uri="{FF2B5EF4-FFF2-40B4-BE49-F238E27FC236}">
                        <a16:creationId xmlns:a16="http://schemas.microsoft.com/office/drawing/2014/main" id="{72C38FCF-5BEE-FE43-D009-374755A5C1F4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B41D2312-B0F5-4341-EC00-C8B9562D593D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3600" dirty="0">
                      <a:solidFill>
                        <a:schemeClr val="lt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5742A5AD-CC64-B1DC-FD33-DD87EF99AE05}"/>
                  </a:ext>
                </a:extLst>
              </p:cNvPr>
              <p:cNvGrpSpPr/>
              <p:nvPr/>
            </p:nvGrpSpPr>
            <p:grpSpPr>
              <a:xfrm>
                <a:off x="4589229" y="2558247"/>
                <a:ext cx="1935386" cy="184666"/>
                <a:chOff x="4966621" y="2239313"/>
                <a:chExt cx="1935386" cy="184666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00E0D105-B43C-6EC4-9430-1C4E6E5CD588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172803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 교육의 필요성 및 역할</a:t>
                  </a:r>
                </a:p>
              </p:txBody>
            </p:sp>
            <p:grpSp>
              <p:nvGrpSpPr>
                <p:cNvPr id="130" name="그룹 129">
                  <a:extLst>
                    <a:ext uri="{FF2B5EF4-FFF2-40B4-BE49-F238E27FC236}">
                      <a16:creationId xmlns:a16="http://schemas.microsoft.com/office/drawing/2014/main" id="{4A88DBE1-3CAC-54C4-DCFF-751C5066471D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131" name="자유형: 도형 130">
                    <a:extLst>
                      <a:ext uri="{FF2B5EF4-FFF2-40B4-BE49-F238E27FC236}">
                        <a16:creationId xmlns:a16="http://schemas.microsoft.com/office/drawing/2014/main" id="{0E3FD550-5EB3-182F-DDB8-48AA71F671A8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32" name="자유형: 도형 131">
                    <a:extLst>
                      <a:ext uri="{FF2B5EF4-FFF2-40B4-BE49-F238E27FC236}">
                        <a16:creationId xmlns:a16="http://schemas.microsoft.com/office/drawing/2014/main" id="{73D7DAA3-A1CA-C7DB-2737-22BF742D19B6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3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DCDDD9E-04F4-C91C-89A6-1FDE87655455}"/>
              </a:ext>
            </a:extLst>
          </p:cNvPr>
          <p:cNvGrpSpPr/>
          <p:nvPr/>
        </p:nvGrpSpPr>
        <p:grpSpPr>
          <a:xfrm>
            <a:off x="301543" y="209704"/>
            <a:ext cx="2893999" cy="716668"/>
            <a:chOff x="301543" y="209704"/>
            <a:chExt cx="2893999" cy="71666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488BA5F-9403-374E-437D-36478C8D5935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F3600A7-C510-6972-748E-68A966C22F36}"/>
                </a:ext>
              </a:extLst>
            </p:cNvPr>
            <p:cNvSpPr txBox="1"/>
            <p:nvPr/>
          </p:nvSpPr>
          <p:spPr>
            <a:xfrm>
              <a:off x="1087593" y="501878"/>
              <a:ext cx="210794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성격 및 목표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(1)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0DCCB52-275D-F596-3934-8637564D90E0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49C7C9-9D2E-8958-FB63-45B489964002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842D5211-86ED-4BCC-4D1C-072BD6CAB37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A042C9FA-918D-CAD4-BE90-FC259E586CA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68A016A-1C20-9F88-DFEE-78A5B26CBF51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32CC4F6A-CCBB-7E7C-3CD2-8A0D711B9D78}"/>
              </a:ext>
            </a:extLst>
          </p:cNvPr>
          <p:cNvGrpSpPr/>
          <p:nvPr/>
        </p:nvGrpSpPr>
        <p:grpSpPr>
          <a:xfrm>
            <a:off x="4449500" y="1947142"/>
            <a:ext cx="4108574" cy="3930130"/>
            <a:chOff x="4449500" y="1947142"/>
            <a:chExt cx="4108574" cy="3930130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749F3922-296B-8A81-40E0-57B8077A5F22}"/>
                </a:ext>
              </a:extLst>
            </p:cNvPr>
            <p:cNvSpPr/>
            <p:nvPr/>
          </p:nvSpPr>
          <p:spPr>
            <a:xfrm>
              <a:off x="4449500" y="1947142"/>
              <a:ext cx="4108574" cy="3930130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25400">
              <a:solidFill>
                <a:srgbClr val="276DB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6583D2B-3F96-46BF-45A9-8AB3DAF441A2}"/>
                </a:ext>
              </a:extLst>
            </p:cNvPr>
            <p:cNvGrpSpPr/>
            <p:nvPr/>
          </p:nvGrpSpPr>
          <p:grpSpPr>
            <a:xfrm>
              <a:off x="4592392" y="2086682"/>
              <a:ext cx="3786293" cy="1281916"/>
              <a:chOff x="4521517" y="2066771"/>
              <a:chExt cx="3786293" cy="1281916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498571-4AD2-C990-257B-469AAC2F7A51}"/>
                  </a:ext>
                </a:extLst>
              </p:cNvPr>
              <p:cNvSpPr txBox="1"/>
              <p:nvPr/>
            </p:nvSpPr>
            <p:spPr>
              <a:xfrm>
                <a:off x="4521517" y="2066771"/>
                <a:ext cx="5802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는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B146E8-667E-7412-C072-826C247256D8}"/>
                  </a:ext>
                </a:extLst>
              </p:cNvPr>
              <p:cNvSpPr txBox="1"/>
              <p:nvPr/>
            </p:nvSpPr>
            <p:spPr>
              <a:xfrm>
                <a:off x="4521517" y="2379191"/>
                <a:ext cx="3786293" cy="9694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국어를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정확하고 효과적으로 사용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하는 능력을 기르고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</a:p>
              <a:p>
                <a:pPr>
                  <a:spcAft>
                    <a:spcPts val="6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가치 있는 국어 활동을 통해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바람직한 인성과 공동체 의식을 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함양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하며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비판적이고 창의적인 사고와 활동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을 바탕으로 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국어문화를 향유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하도록 하는 교과이다 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……</a:t>
                </a:r>
              </a:p>
            </p:txBody>
          </p:sp>
        </p:grp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2F31841-3C99-FCCF-6195-0039CB2E3D97}"/>
              </a:ext>
            </a:extLst>
          </p:cNvPr>
          <p:cNvGrpSpPr/>
          <p:nvPr/>
        </p:nvGrpSpPr>
        <p:grpSpPr>
          <a:xfrm>
            <a:off x="637570" y="2228473"/>
            <a:ext cx="659294" cy="207030"/>
            <a:chOff x="1863913" y="2226092"/>
            <a:chExt cx="659294" cy="207030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F47FC1C7-2967-9303-AB02-3B882E43878B}"/>
                </a:ext>
              </a:extLst>
            </p:cNvPr>
            <p:cNvSpPr/>
            <p:nvPr/>
          </p:nvSpPr>
          <p:spPr>
            <a:xfrm>
              <a:off x="1863913" y="2226092"/>
              <a:ext cx="659294" cy="207030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08FDF5D-B970-A9F6-0CF7-2485B7CC468F}"/>
                </a:ext>
              </a:extLst>
            </p:cNvPr>
            <p:cNvSpPr txBox="1"/>
            <p:nvPr/>
          </p:nvSpPr>
          <p:spPr>
            <a:xfrm>
              <a:off x="1965981" y="2251197"/>
              <a:ext cx="44563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가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 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성격</a:t>
              </a:r>
              <a:endParaRPr lang="ko-KR" altLang="en-US" sz="105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C59412B8-20CE-06A1-22FC-C48CFA411BBA}"/>
              </a:ext>
            </a:extLst>
          </p:cNvPr>
          <p:cNvGrpSpPr/>
          <p:nvPr/>
        </p:nvGrpSpPr>
        <p:grpSpPr>
          <a:xfrm>
            <a:off x="301543" y="209704"/>
            <a:ext cx="2938883" cy="716668"/>
            <a:chOff x="301543" y="209704"/>
            <a:chExt cx="2938883" cy="716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B08735-AD61-B31D-E786-ADB76146A418}"/>
                </a:ext>
              </a:extLst>
            </p:cNvPr>
            <p:cNvSpPr txBox="1"/>
            <p:nvPr/>
          </p:nvSpPr>
          <p:spPr>
            <a:xfrm>
              <a:off x="1087593" y="501878"/>
              <a:ext cx="21528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성격 및 목표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(2)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AD2ED1-4430-7F1F-B56A-9F3EA4D52175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E4E03F8-A41F-E361-F66C-B16C2991DF47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BB263D-A17A-9A60-8372-32A4486356AC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F7D49D6B-DDE5-DAA3-E349-AA0DFC5BCF5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754EDF25-3AAE-6FA1-FA1A-4732D5FEABA9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05055E7-759B-56FF-2CA7-2AFE77B5A9E7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E93BE655-392F-5DC4-68AF-BEC158D9C487}"/>
              </a:ext>
            </a:extLst>
          </p:cNvPr>
          <p:cNvGrpSpPr/>
          <p:nvPr/>
        </p:nvGrpSpPr>
        <p:grpSpPr>
          <a:xfrm>
            <a:off x="4125522" y="1666875"/>
            <a:ext cx="4550166" cy="4526130"/>
            <a:chOff x="4125522" y="1666875"/>
            <a:chExt cx="4550166" cy="4526130"/>
          </a:xfrm>
        </p:grpSpPr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895A91EF-8004-7952-C766-888F08F71939}"/>
                </a:ext>
              </a:extLst>
            </p:cNvPr>
            <p:cNvGrpSpPr/>
            <p:nvPr/>
          </p:nvGrpSpPr>
          <p:grpSpPr>
            <a:xfrm>
              <a:off x="4125522" y="1666875"/>
              <a:ext cx="4550166" cy="4526130"/>
              <a:chOff x="4125522" y="1666875"/>
              <a:chExt cx="4550166" cy="4526130"/>
            </a:xfrm>
          </p:grpSpPr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2763E5C8-A98D-DDFE-6685-1DCEE740D746}"/>
                  </a:ext>
                </a:extLst>
              </p:cNvPr>
              <p:cNvSpPr/>
              <p:nvPr/>
            </p:nvSpPr>
            <p:spPr>
              <a:xfrm>
                <a:off x="4354512" y="1675181"/>
                <a:ext cx="4321176" cy="4490669"/>
              </a:xfrm>
              <a:custGeom>
                <a:avLst/>
                <a:gdLst>
                  <a:gd name="connsiteX0" fmla="*/ 0 w 4321176"/>
                  <a:gd name="connsiteY0" fmla="*/ 0 h 4490669"/>
                  <a:gd name="connsiteX1" fmla="*/ 96161 w 4321176"/>
                  <a:gd name="connsiteY1" fmla="*/ 150189 h 4490669"/>
                  <a:gd name="connsiteX2" fmla="*/ 152853 w 4321176"/>
                  <a:gd name="connsiteY2" fmla="*/ 162038 h 4490669"/>
                  <a:gd name="connsiteX3" fmla="*/ 4259472 w 4321176"/>
                  <a:gd name="connsiteY3" fmla="*/ 162038 h 4490669"/>
                  <a:gd name="connsiteX4" fmla="*/ 4321176 w 4321176"/>
                  <a:gd name="connsiteY4" fmla="*/ 223742 h 4490669"/>
                  <a:gd name="connsiteX5" fmla="*/ 4321176 w 4321176"/>
                  <a:gd name="connsiteY5" fmla="*/ 4263865 h 4490669"/>
                  <a:gd name="connsiteX6" fmla="*/ 4259472 w 4321176"/>
                  <a:gd name="connsiteY6" fmla="*/ 4325569 h 4490669"/>
                  <a:gd name="connsiteX7" fmla="*/ 226964 w 4321176"/>
                  <a:gd name="connsiteY7" fmla="*/ 4325569 h 4490669"/>
                  <a:gd name="connsiteX8" fmla="*/ 226964 w 4321176"/>
                  <a:gd name="connsiteY8" fmla="*/ 4327672 h 4490669"/>
                  <a:gd name="connsiteX9" fmla="*/ 157445 w 4321176"/>
                  <a:gd name="connsiteY9" fmla="*/ 4327672 h 4490669"/>
                  <a:gd name="connsiteX10" fmla="*/ 0 w 4321176"/>
                  <a:gd name="connsiteY10" fmla="*/ 4490669 h 4490669"/>
                  <a:gd name="connsiteX11" fmla="*/ 0 w 4321176"/>
                  <a:gd name="connsiteY11" fmla="*/ 4263865 h 4490669"/>
                  <a:gd name="connsiteX12" fmla="*/ 0 w 4321176"/>
                  <a:gd name="connsiteY12" fmla="*/ 4248547 h 4490669"/>
                  <a:gd name="connsiteX13" fmla="*/ 0 w 4321176"/>
                  <a:gd name="connsiteY13" fmla="*/ 242122 h 4490669"/>
                  <a:gd name="connsiteX14" fmla="*/ 0 w 4321176"/>
                  <a:gd name="connsiteY14" fmla="*/ 223742 h 449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21176" h="4490669">
                    <a:moveTo>
                      <a:pt x="0" y="0"/>
                    </a:moveTo>
                    <a:cubicBezTo>
                      <a:pt x="0" y="67515"/>
                      <a:pt x="39651" y="125444"/>
                      <a:pt x="96161" y="150189"/>
                    </a:cubicBezTo>
                    <a:lnTo>
                      <a:pt x="152853" y="162038"/>
                    </a:lnTo>
                    <a:lnTo>
                      <a:pt x="4259472" y="162038"/>
                    </a:lnTo>
                    <a:cubicBezTo>
                      <a:pt x="4293550" y="162038"/>
                      <a:pt x="4321176" y="189664"/>
                      <a:pt x="4321176" y="223742"/>
                    </a:cubicBezTo>
                    <a:lnTo>
                      <a:pt x="4321176" y="4263865"/>
                    </a:lnTo>
                    <a:cubicBezTo>
                      <a:pt x="4321176" y="4297943"/>
                      <a:pt x="4293550" y="4325569"/>
                      <a:pt x="4259472" y="4325569"/>
                    </a:cubicBezTo>
                    <a:lnTo>
                      <a:pt x="226964" y="4325569"/>
                    </a:lnTo>
                    <a:lnTo>
                      <a:pt x="226964" y="4327672"/>
                    </a:lnTo>
                    <a:lnTo>
                      <a:pt x="157445" y="4327672"/>
                    </a:lnTo>
                    <a:cubicBezTo>
                      <a:pt x="70491" y="4327672"/>
                      <a:pt x="0" y="4400649"/>
                      <a:pt x="0" y="4490669"/>
                    </a:cubicBezTo>
                    <a:lnTo>
                      <a:pt x="0" y="4263865"/>
                    </a:lnTo>
                    <a:lnTo>
                      <a:pt x="0" y="4248547"/>
                    </a:lnTo>
                    <a:lnTo>
                      <a:pt x="0" y="242122"/>
                    </a:lnTo>
                    <a:lnTo>
                      <a:pt x="0" y="2237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pic>
            <p:nvPicPr>
              <p:cNvPr id="140" name="그림 51" descr="004.png">
                <a:extLst>
                  <a:ext uri="{FF2B5EF4-FFF2-40B4-BE49-F238E27FC236}">
                    <a16:creationId xmlns:a16="http://schemas.microsoft.com/office/drawing/2014/main" id="{AFEC5599-C902-81BC-E5C1-14137331AA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>
                <a:off x="4125522" y="1666875"/>
                <a:ext cx="440705" cy="4526130"/>
              </a:xfrm>
              <a:prstGeom prst="rect">
                <a:avLst/>
              </a:prstGeom>
            </p:spPr>
          </p:pic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4EDCB1D-D660-0F9E-1882-D5EABC9A3E82}"/>
                </a:ext>
              </a:extLst>
            </p:cNvPr>
            <p:cNvSpPr txBox="1"/>
            <p:nvPr/>
          </p:nvSpPr>
          <p:spPr>
            <a:xfrm>
              <a:off x="4571707" y="1973293"/>
              <a:ext cx="67807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나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목표</a:t>
              </a:r>
            </a:p>
          </p:txBody>
        </p: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07C7C7E0-A765-CFFC-5A17-B7225D4BF85D}"/>
                </a:ext>
              </a:extLst>
            </p:cNvPr>
            <p:cNvGrpSpPr/>
            <p:nvPr/>
          </p:nvGrpSpPr>
          <p:grpSpPr>
            <a:xfrm>
              <a:off x="4589229" y="2304247"/>
              <a:ext cx="3996848" cy="1096208"/>
              <a:chOff x="4966621" y="2239313"/>
              <a:chExt cx="3996848" cy="1096208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820D9420-BBF3-98D1-16C1-87A8B4C0DD27}"/>
                  </a:ext>
                </a:extLst>
              </p:cNvPr>
              <p:cNvSpPr txBox="1"/>
              <p:nvPr/>
            </p:nvSpPr>
            <p:spPr>
              <a:xfrm>
                <a:off x="5173970" y="2239313"/>
                <a:ext cx="33326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국어과 교육이 지향해야 할 방향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학생이 달성해야 할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도달점</a:t>
                </a:r>
              </a:p>
            </p:txBody>
          </p: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ECD3A8D0-16F3-79D4-99E0-84E638FC6909}"/>
                  </a:ext>
                </a:extLst>
              </p:cNvPr>
              <p:cNvGrpSpPr/>
              <p:nvPr/>
            </p:nvGrpSpPr>
            <p:grpSpPr>
              <a:xfrm>
                <a:off x="4966621" y="2247744"/>
                <a:ext cx="167816" cy="167804"/>
                <a:chOff x="4732337" y="3166269"/>
                <a:chExt cx="1230249" cy="1230153"/>
              </a:xfrm>
            </p:grpSpPr>
            <p:sp>
              <p:nvSpPr>
                <p:cNvPr id="137" name="자유형: 도형 136">
                  <a:extLst>
                    <a:ext uri="{FF2B5EF4-FFF2-40B4-BE49-F238E27FC236}">
                      <a16:creationId xmlns:a16="http://schemas.microsoft.com/office/drawing/2014/main" id="{459F8BCB-5D27-A5C0-05A1-6E0E68C2EB9D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38" name="자유형: 도형 137">
                  <a:extLst>
                    <a:ext uri="{FF2B5EF4-FFF2-40B4-BE49-F238E27FC236}">
                      <a16:creationId xmlns:a16="http://schemas.microsoft.com/office/drawing/2014/main" id="{8F61C429-FC39-4871-9751-1D7EBA94AA87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3600" dirty="0">
                    <a:solidFill>
                      <a:schemeClr val="lt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E720A9C-365B-8B61-2D63-C8B1BE93D5F0}"/>
                  </a:ext>
                </a:extLst>
              </p:cNvPr>
              <p:cNvSpPr txBox="1"/>
              <p:nvPr/>
            </p:nvSpPr>
            <p:spPr>
              <a:xfrm>
                <a:off x="5173970" y="2658413"/>
                <a:ext cx="378949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의사소통의 맥락과 요소를 이해하고 다양한 의사소통의 </a:t>
                </a:r>
                <a:b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과정에 협력적으로 참여하면서 언어생활을 성찰하고 국어문화를 </a:t>
                </a:r>
                <a:b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향유함으로써 미래 사회에서 요구되는 높은 수준의 국어 능력을 </a:t>
                </a:r>
                <a:b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기른다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E3D7303-21F7-7ACC-04FA-6B2A87563468}"/>
              </a:ext>
            </a:extLst>
          </p:cNvPr>
          <p:cNvGrpSpPr/>
          <p:nvPr/>
        </p:nvGrpSpPr>
        <p:grpSpPr>
          <a:xfrm>
            <a:off x="4449500" y="1947142"/>
            <a:ext cx="4108574" cy="3930130"/>
            <a:chOff x="4449500" y="3544778"/>
            <a:chExt cx="4108574" cy="393013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0C50B760-72AC-E50B-1542-A5C405814A54}"/>
                </a:ext>
              </a:extLst>
            </p:cNvPr>
            <p:cNvSpPr/>
            <p:nvPr/>
          </p:nvSpPr>
          <p:spPr>
            <a:xfrm>
              <a:off x="4449500" y="3544778"/>
              <a:ext cx="4108574" cy="3930130"/>
            </a:xfrm>
            <a:prstGeom prst="roundRect">
              <a:avLst>
                <a:gd name="adj" fmla="val 1750"/>
              </a:avLst>
            </a:prstGeom>
            <a:solidFill>
              <a:schemeClr val="bg1"/>
            </a:solidFill>
            <a:ln w="25400">
              <a:solidFill>
                <a:srgbClr val="276DB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EDB21C0B-8F60-A216-D156-B9CF17C46139}"/>
                </a:ext>
              </a:extLst>
            </p:cNvPr>
            <p:cNvGrpSpPr/>
            <p:nvPr/>
          </p:nvGrpSpPr>
          <p:grpSpPr>
            <a:xfrm>
              <a:off x="4550937" y="3671200"/>
              <a:ext cx="3632060" cy="338554"/>
              <a:chOff x="4533243" y="3731752"/>
              <a:chExt cx="3632060" cy="33855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1DE9D0D-D599-94DE-D655-3C41C3FB5E0E}"/>
                  </a:ext>
                </a:extLst>
              </p:cNvPr>
              <p:cNvSpPr txBox="1"/>
              <p:nvPr/>
            </p:nvSpPr>
            <p:spPr>
              <a:xfrm>
                <a:off x="4734877" y="3731752"/>
                <a:ext cx="3430426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유형의 담화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글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자료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작품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복합 매체 자료를 </a:t>
                </a:r>
                <a:b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비판적으로 이해하고 자신의 생각을 창의적으로 표현한다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324C27E5-269B-5B68-83F2-CE17A48C961E}"/>
                  </a:ext>
                </a:extLst>
              </p:cNvPr>
              <p:cNvGrpSpPr/>
              <p:nvPr/>
            </p:nvGrpSpPr>
            <p:grpSpPr>
              <a:xfrm>
                <a:off x="4533243" y="3732612"/>
                <a:ext cx="158295" cy="144976"/>
                <a:chOff x="735328" y="5977043"/>
                <a:chExt cx="193453" cy="177176"/>
              </a:xfrm>
            </p:grpSpPr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B5BE8BFC-7FB4-56DE-E52C-A0A65300696A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18687A76-5425-490D-46EC-24ACE0F71E87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249D36C-16A8-DE24-2F6F-95747E6830FC}"/>
                </a:ext>
              </a:extLst>
            </p:cNvPr>
            <p:cNvGrpSpPr/>
            <p:nvPr/>
          </p:nvGrpSpPr>
          <p:grpSpPr>
            <a:xfrm>
              <a:off x="4550937" y="4121613"/>
              <a:ext cx="3800376" cy="338554"/>
              <a:chOff x="4533243" y="4188952"/>
              <a:chExt cx="3800376" cy="33855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692BD5-2AFE-2724-8AD7-CCDCE2EB4FAF}"/>
                  </a:ext>
                </a:extLst>
              </p:cNvPr>
              <p:cNvSpPr txBox="1"/>
              <p:nvPr/>
            </p:nvSpPr>
            <p:spPr>
              <a:xfrm>
                <a:off x="4734877" y="4188952"/>
                <a:ext cx="3598742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다양성에 대한 이해를 바탕으로 타인의 의견과 감정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가치관을 </a:t>
                </a:r>
                <a:b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존중하면서 협력적으로 의사소통한다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38CA12D2-5875-2247-0957-9B5371018651}"/>
                  </a:ext>
                </a:extLst>
              </p:cNvPr>
              <p:cNvGrpSpPr/>
              <p:nvPr/>
            </p:nvGrpSpPr>
            <p:grpSpPr>
              <a:xfrm>
                <a:off x="4533243" y="4189812"/>
                <a:ext cx="158295" cy="144976"/>
                <a:chOff x="735328" y="5977043"/>
                <a:chExt cx="193453" cy="177176"/>
              </a:xfrm>
            </p:grpSpPr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EB097751-6797-51F8-45F0-0A8523AF618A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A63A365E-8301-7408-1212-1BF42D1D7FFA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422B015-EFD4-D66C-6BC1-87708EB7E1CE}"/>
                </a:ext>
              </a:extLst>
            </p:cNvPr>
            <p:cNvGrpSpPr/>
            <p:nvPr/>
          </p:nvGrpSpPr>
          <p:grpSpPr>
            <a:xfrm>
              <a:off x="4550937" y="4572026"/>
              <a:ext cx="3534278" cy="338554"/>
              <a:chOff x="4533243" y="4646152"/>
              <a:chExt cx="3534278" cy="33855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D687533-C13C-A71B-A538-8E812A7E4D08}"/>
                  </a:ext>
                </a:extLst>
              </p:cNvPr>
              <p:cNvSpPr txBox="1"/>
              <p:nvPr/>
            </p:nvSpPr>
            <p:spPr>
              <a:xfrm>
                <a:off x="4734877" y="4646152"/>
                <a:ext cx="3332644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민주시민으로서 의사소통에 적극적으로 참여하여 개인과 </a:t>
                </a:r>
                <a:b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공동체의 문제를 해결한다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1B902BE3-779F-63D9-E6DC-76D627ECFCE7}"/>
                  </a:ext>
                </a:extLst>
              </p:cNvPr>
              <p:cNvGrpSpPr/>
              <p:nvPr/>
            </p:nvGrpSpPr>
            <p:grpSpPr>
              <a:xfrm>
                <a:off x="4533243" y="4647012"/>
                <a:ext cx="158295" cy="144976"/>
                <a:chOff x="735328" y="5977043"/>
                <a:chExt cx="193453" cy="177176"/>
              </a:xfrm>
            </p:grpSpPr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5DE5DD71-784F-5979-7FFB-7BE10DBA9B2C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222A32F6-0969-9125-18B1-18D00A1A991A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2697C306-5232-D300-A093-1B552DC47B8C}"/>
                </a:ext>
              </a:extLst>
            </p:cNvPr>
            <p:cNvGrpSpPr/>
            <p:nvPr/>
          </p:nvGrpSpPr>
          <p:grpSpPr>
            <a:xfrm>
              <a:off x="4550937" y="5022440"/>
              <a:ext cx="3159175" cy="338554"/>
              <a:chOff x="4533243" y="5179552"/>
              <a:chExt cx="3159175" cy="338554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003F80B-47C1-BBCE-88FD-E96F3EBB253A}"/>
                  </a:ext>
                </a:extLst>
              </p:cNvPr>
              <p:cNvSpPr txBox="1"/>
              <p:nvPr/>
            </p:nvSpPr>
            <p:spPr>
              <a:xfrm>
                <a:off x="4734877" y="5179552"/>
                <a:ext cx="2957541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6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공동체의 언어문화를 탐구하고 자신의 언어생활을 </a:t>
                </a:r>
                <a:endPara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성찰하고 개선한다</a:t>
                </a:r>
                <a:r>
                  <a: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E69941E3-2E01-0690-C225-3520DCC4BFCE}"/>
                  </a:ext>
                </a:extLst>
              </p:cNvPr>
              <p:cNvGrpSpPr/>
              <p:nvPr/>
            </p:nvGrpSpPr>
            <p:grpSpPr>
              <a:xfrm>
                <a:off x="4533243" y="5180412"/>
                <a:ext cx="158295" cy="144976"/>
                <a:chOff x="735328" y="5977043"/>
                <a:chExt cx="193453" cy="177176"/>
              </a:xfrm>
            </p:grpSpPr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03740CCA-B245-18D0-B0D9-BB8D4D632EC7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9CD45499-2F98-4327-B540-5C5E95BD9714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875897B1-C4D6-20C1-F3EB-A5D4C7C0ECEE}"/>
                </a:ext>
              </a:extLst>
            </p:cNvPr>
            <p:cNvGrpSpPr/>
            <p:nvPr/>
          </p:nvGrpSpPr>
          <p:grpSpPr>
            <a:xfrm>
              <a:off x="4550937" y="5472854"/>
              <a:ext cx="3619236" cy="338554"/>
              <a:chOff x="4533243" y="5664851"/>
              <a:chExt cx="3619236" cy="33855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1D044B-635B-2131-AB9B-F0BC10C36AF4}"/>
                  </a:ext>
                </a:extLst>
              </p:cNvPr>
              <p:cNvSpPr txBox="1"/>
              <p:nvPr/>
            </p:nvSpPr>
            <p:spPr>
              <a:xfrm>
                <a:off x="4734877" y="5664851"/>
                <a:ext cx="3417602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사상과 정서가 반영되어 있는 국어문화를 감상하고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향유한다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1EF1BD6D-5D33-7AB4-63DF-30D0408522FB}"/>
                  </a:ext>
                </a:extLst>
              </p:cNvPr>
              <p:cNvGrpSpPr/>
              <p:nvPr/>
            </p:nvGrpSpPr>
            <p:grpSpPr>
              <a:xfrm>
                <a:off x="4533243" y="5665697"/>
                <a:ext cx="158295" cy="144976"/>
                <a:chOff x="735328" y="6160365"/>
                <a:chExt cx="193453" cy="177176"/>
              </a:xfrm>
            </p:grpSpPr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58B799D5-3FFF-2814-79B1-C6066954E738}"/>
                    </a:ext>
                  </a:extLst>
                </p:cNvPr>
                <p:cNvSpPr/>
                <p:nvPr/>
              </p:nvSpPr>
              <p:spPr>
                <a:xfrm>
                  <a:off x="735328" y="6160365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DEDFD665-246C-301E-B22A-93A52844F808}"/>
                    </a:ext>
                  </a:extLst>
                </p:cNvPr>
                <p:cNvSpPr/>
                <p:nvPr/>
              </p:nvSpPr>
              <p:spPr>
                <a:xfrm>
                  <a:off x="768328" y="6169137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99519D6-3256-5173-41EF-10817508FB8A}"/>
              </a:ext>
            </a:extLst>
          </p:cNvPr>
          <p:cNvGrpSpPr/>
          <p:nvPr/>
        </p:nvGrpSpPr>
        <p:grpSpPr>
          <a:xfrm>
            <a:off x="471052" y="1350831"/>
            <a:ext cx="3833532" cy="4815019"/>
            <a:chOff x="471052" y="1350831"/>
            <a:chExt cx="3833532" cy="481501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960A565F-2555-4A2E-A3B2-D7279AA8A358}"/>
                </a:ext>
              </a:extLst>
            </p:cNvPr>
            <p:cNvGrpSpPr/>
            <p:nvPr/>
          </p:nvGrpSpPr>
          <p:grpSpPr>
            <a:xfrm>
              <a:off x="480316" y="1350831"/>
              <a:ext cx="3805934" cy="4815019"/>
              <a:chOff x="480316" y="1350831"/>
              <a:chExt cx="3805934" cy="4815019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FCBB026D-ED00-E58C-23A4-E4F00068B70E}"/>
                  </a:ext>
                </a:extLst>
              </p:cNvPr>
              <p:cNvGrpSpPr/>
              <p:nvPr/>
            </p:nvGrpSpPr>
            <p:grpSpPr>
              <a:xfrm>
                <a:off x="480316" y="1350831"/>
                <a:ext cx="3805934" cy="4815019"/>
                <a:chOff x="480316" y="1350831"/>
                <a:chExt cx="3805934" cy="4815019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CA37BAFA-F0C7-1069-242B-4EB96A4DF1EF}"/>
                    </a:ext>
                  </a:extLst>
                </p:cNvPr>
                <p:cNvGrpSpPr/>
                <p:nvPr/>
              </p:nvGrpSpPr>
              <p:grpSpPr>
                <a:xfrm>
                  <a:off x="537010" y="1350831"/>
                  <a:ext cx="3692546" cy="469286"/>
                  <a:chOff x="537010" y="1350831"/>
                  <a:chExt cx="3692546" cy="469286"/>
                </a:xfrm>
              </p:grpSpPr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F42BC8D2-5C75-6FBD-4E1D-C2C236A95696}"/>
                      </a:ext>
                    </a:extLst>
                  </p:cNvPr>
                  <p:cNvGrpSpPr/>
                  <p:nvPr/>
                </p:nvGrpSpPr>
                <p:grpSpPr>
                  <a:xfrm>
                    <a:off x="537010" y="1350831"/>
                    <a:ext cx="3692546" cy="469286"/>
                    <a:chOff x="545741" y="1350831"/>
                    <a:chExt cx="3692546" cy="469286"/>
                  </a:xfrm>
                </p:grpSpPr>
                <p:sp>
                  <p:nvSpPr>
                    <p:cNvPr id="61" name="자유형: 도형 60">
                      <a:extLst>
                        <a:ext uri="{FF2B5EF4-FFF2-40B4-BE49-F238E27FC236}">
                          <a16:creationId xmlns:a16="http://schemas.microsoft.com/office/drawing/2014/main" id="{C7A6B601-7749-5E30-0032-6EB12763329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092329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62" name="자유형: 도형 61">
                      <a:extLst>
                        <a:ext uri="{FF2B5EF4-FFF2-40B4-BE49-F238E27FC236}">
                          <a16:creationId xmlns:a16="http://schemas.microsoft.com/office/drawing/2014/main" id="{4BEE417A-750D-4408-CD4D-F10BC45AFB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741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63" name="사각형: 둥근 모서리 62">
                      <a:extLst>
                        <a:ext uri="{FF2B5EF4-FFF2-40B4-BE49-F238E27FC236}">
                          <a16:creationId xmlns:a16="http://schemas.microsoft.com/office/drawing/2014/main" id="{C025A00B-48B0-6173-1059-C03BC1CD0270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2215666" y="-247314"/>
                      <a:ext cx="358141" cy="3554432"/>
                    </a:xfrm>
                    <a:prstGeom prst="roundRect">
                      <a:avLst>
                        <a:gd name="adj" fmla="val 17314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EA4DB2F-E1C6-AB2A-C027-E66C5A12AB25}"/>
                      </a:ext>
                    </a:extLst>
                  </p:cNvPr>
                  <p:cNvSpPr txBox="1"/>
                  <p:nvPr/>
                </p:nvSpPr>
                <p:spPr>
                  <a:xfrm>
                    <a:off x="1306065" y="1409260"/>
                    <a:ext cx="215443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국어과 교육과정 설계의 개요</a:t>
                    </a:r>
                  </a:p>
                </p:txBody>
              </p:sp>
            </p:grpSp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C01CEF3A-3102-1B5E-EFEE-3F3F240CD3D9}"/>
                    </a:ext>
                  </a:extLst>
                </p:cNvPr>
                <p:cNvSpPr/>
                <p:nvPr/>
              </p:nvSpPr>
              <p:spPr>
                <a:xfrm>
                  <a:off x="480316" y="1687116"/>
                  <a:ext cx="3805934" cy="4478734"/>
                </a:xfrm>
                <a:prstGeom prst="roundRect">
                  <a:avLst>
                    <a:gd name="adj" fmla="val 1963"/>
                  </a:avLst>
                </a:prstGeom>
                <a:solidFill>
                  <a:schemeClr val="bg1"/>
                </a:solidFill>
                <a:ln w="25400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BDCE1B5A-E250-3651-E5F4-98832E3CAA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19732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812B307-132A-21FE-CCA8-5DD3F8CD0B0A}"/>
                  </a:ext>
                </a:extLst>
              </p:cNvPr>
              <p:cNvSpPr txBox="1"/>
              <p:nvPr/>
            </p:nvSpPr>
            <p:spPr>
              <a:xfrm>
                <a:off x="585944" y="2055579"/>
                <a:ext cx="1441100" cy="361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1.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및 목표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            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목표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AF1808A-2E94-20FC-687D-A7B3E13CB957}"/>
                  </a:ext>
                </a:extLst>
              </p:cNvPr>
              <p:cNvSpPr txBox="1"/>
              <p:nvPr/>
            </p:nvSpPr>
            <p:spPr>
              <a:xfrm>
                <a:off x="1780862" y="1756974"/>
                <a:ext cx="120706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algn="ctr">
                  <a:spcAft>
                    <a:spcPts val="300"/>
                  </a:spcAft>
                  <a:buClr>
                    <a:srgbClr val="0F958E"/>
                  </a:buClr>
                </a:pPr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교육과정 설계의 개요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C59FBBF-10D2-5631-59A1-DF5B455A9AC4}"/>
                  </a:ext>
                </a:extLst>
              </p:cNvPr>
              <p:cNvSpPr txBox="1"/>
              <p:nvPr/>
            </p:nvSpPr>
            <p:spPr>
              <a:xfrm>
                <a:off x="585944" y="2602405"/>
                <a:ext cx="2141612" cy="2162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2.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 및 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해설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적용 시 고려사항</a:t>
                </a:r>
                <a:endParaRPr lang="en-US" altLang="ko-KR" sz="105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</p:txBody>
          </p: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C58B168E-ECCB-E0BC-C7E1-DAC62FE04CE1}"/>
                  </a:ext>
                </a:extLst>
              </p:cNvPr>
              <p:cNvGrpSpPr/>
              <p:nvPr/>
            </p:nvGrpSpPr>
            <p:grpSpPr>
              <a:xfrm>
                <a:off x="757647" y="3189745"/>
                <a:ext cx="1697138" cy="281375"/>
                <a:chOff x="547339" y="2174136"/>
                <a:chExt cx="1789461" cy="340464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A0D604FB-72FC-0BFD-8BAC-A6ECA80B38B2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A9C34DF-8A8A-A405-C8A6-5FD15DA9288A}"/>
                    </a:ext>
                  </a:extLst>
                </p:cNvPr>
                <p:cNvSpPr txBox="1"/>
                <p:nvPr/>
              </p:nvSpPr>
              <p:spPr>
                <a:xfrm>
                  <a:off x="1007687" y="2241955"/>
                  <a:ext cx="868767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체계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표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8BCB6224-3E0A-516A-BB52-B2F7E495593C}"/>
                  </a:ext>
                </a:extLst>
              </p:cNvPr>
              <p:cNvGrpSpPr/>
              <p:nvPr/>
            </p:nvGrpSpPr>
            <p:grpSpPr>
              <a:xfrm>
                <a:off x="757647" y="3983495"/>
                <a:ext cx="1697138" cy="281375"/>
                <a:chOff x="547339" y="2174136"/>
                <a:chExt cx="1789461" cy="340464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F07BE567-E67F-7B05-4A54-CD61B52C0DE4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DEA1BF4-603F-60CA-E17F-4FE7818F81D4}"/>
                    </a:ext>
                  </a:extLst>
                </p:cNvPr>
                <p:cNvSpPr txBox="1"/>
                <p:nvPr/>
              </p:nvSpPr>
              <p:spPr>
                <a:xfrm>
                  <a:off x="1161496" y="2241955"/>
                  <a:ext cx="561149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</a:t>
                  </a:r>
                  <a:endPara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3994DA5-0339-DBE2-7FA2-025AC74F7A8B}"/>
                  </a:ext>
                </a:extLst>
              </p:cNvPr>
              <p:cNvSpPr txBox="1"/>
              <p:nvPr/>
            </p:nvSpPr>
            <p:spPr>
              <a:xfrm>
                <a:off x="585944" y="4948277"/>
                <a:ext cx="2616101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3.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 및 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학습의 방향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방법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50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평가의 방향       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 방법</a:t>
                </a:r>
              </a:p>
            </p:txBody>
          </p: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F43379A5-65AA-20A5-A62A-B841DF1754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2481928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FB55379B-7068-908D-CB89-9531CD0A5E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48688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9" name="그림 51" descr="004.png">
              <a:extLst>
                <a:ext uri="{FF2B5EF4-FFF2-40B4-BE49-F238E27FC236}">
                  <a16:creationId xmlns:a16="http://schemas.microsoft.com/office/drawing/2014/main" id="{D05FAC63-D05C-D558-80F9-1FDA70FF3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2167465" y="-229199"/>
              <a:ext cx="440705" cy="3833532"/>
            </a:xfrm>
            <a:prstGeom prst="rect">
              <a:avLst/>
            </a:prstGeom>
          </p:spPr>
        </p:pic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EFA80A5-021F-3C15-1543-F867B1D3E61C}"/>
              </a:ext>
            </a:extLst>
          </p:cNvPr>
          <p:cNvGrpSpPr/>
          <p:nvPr/>
        </p:nvGrpSpPr>
        <p:grpSpPr>
          <a:xfrm>
            <a:off x="1480997" y="2228473"/>
            <a:ext cx="659294" cy="207030"/>
            <a:chOff x="1863913" y="2226092"/>
            <a:chExt cx="659294" cy="207030"/>
          </a:xfrm>
        </p:grpSpPr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A779693E-4229-29CF-1077-32A9C676AB94}"/>
                </a:ext>
              </a:extLst>
            </p:cNvPr>
            <p:cNvSpPr/>
            <p:nvPr/>
          </p:nvSpPr>
          <p:spPr>
            <a:xfrm>
              <a:off x="1863913" y="2226092"/>
              <a:ext cx="659294" cy="207030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C9CBEF-6B3D-8D51-BCDD-7B167A77FDFB}"/>
                </a:ext>
              </a:extLst>
            </p:cNvPr>
            <p:cNvSpPr txBox="1"/>
            <p:nvPr/>
          </p:nvSpPr>
          <p:spPr>
            <a:xfrm>
              <a:off x="1965981" y="2251197"/>
              <a:ext cx="448841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나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 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목표</a:t>
              </a:r>
              <a:endParaRPr lang="ko-KR" altLang="en-US" sz="105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>
            <a:extLst>
              <a:ext uri="{FF2B5EF4-FFF2-40B4-BE49-F238E27FC236}">
                <a16:creationId xmlns:a16="http://schemas.microsoft.com/office/drawing/2014/main" id="{A891E0E3-00A7-FEF5-AD88-9D0ACC4224E9}"/>
              </a:ext>
            </a:extLst>
          </p:cNvPr>
          <p:cNvGrpSpPr/>
          <p:nvPr/>
        </p:nvGrpSpPr>
        <p:grpSpPr>
          <a:xfrm>
            <a:off x="4394199" y="1354347"/>
            <a:ext cx="4281489" cy="4811504"/>
            <a:chOff x="4394199" y="1354347"/>
            <a:chExt cx="4281489" cy="4811504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2EACF41B-5BAA-8FA1-4D28-16C1841F3572}"/>
                </a:ext>
              </a:extLst>
            </p:cNvPr>
            <p:cNvSpPr/>
            <p:nvPr/>
          </p:nvSpPr>
          <p:spPr>
            <a:xfrm flipH="1">
              <a:off x="4394199" y="1354347"/>
              <a:ext cx="4281489" cy="4811504"/>
            </a:xfrm>
            <a:prstGeom prst="roundRect">
              <a:avLst>
                <a:gd name="adj" fmla="val 2089"/>
              </a:avLst>
            </a:prstGeom>
            <a:solidFill>
              <a:srgbClr val="276DB5"/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DDEAB0D-6949-E556-4BB0-94CE5CB900B0}"/>
                </a:ext>
              </a:extLst>
            </p:cNvPr>
            <p:cNvGrpSpPr/>
            <p:nvPr/>
          </p:nvGrpSpPr>
          <p:grpSpPr>
            <a:xfrm>
              <a:off x="4524090" y="1462949"/>
              <a:ext cx="2146269" cy="338554"/>
              <a:chOff x="4524090" y="1462949"/>
              <a:chExt cx="2146269" cy="338554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091151-99D1-73A6-959E-F972D769F691}"/>
                  </a:ext>
                </a:extLst>
              </p:cNvPr>
              <p:cNvSpPr txBox="1"/>
              <p:nvPr/>
            </p:nvSpPr>
            <p:spPr>
              <a:xfrm>
                <a:off x="5394369" y="1556612"/>
                <a:ext cx="127599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내용 체계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102E2B-BC0D-0C3E-F2FE-3D26813D66C1}"/>
                  </a:ext>
                </a:extLst>
              </p:cNvPr>
              <p:cNvSpPr txBox="1"/>
              <p:nvPr/>
            </p:nvSpPr>
            <p:spPr>
              <a:xfrm>
                <a:off x="4524090" y="1462949"/>
                <a:ext cx="83195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2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  <a:endParaRPr lang="ko-KR" altLang="en-US" sz="2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04070FF-8B39-A589-9B59-5BABE751F6A5}"/>
                </a:ext>
              </a:extLst>
            </p:cNvPr>
            <p:cNvSpPr txBox="1"/>
            <p:nvPr/>
          </p:nvSpPr>
          <p:spPr>
            <a:xfrm>
              <a:off x="4767805" y="4938770"/>
              <a:ext cx="3399970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각 영역의 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핵심 아이디어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 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를 밝히고 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지식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이해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’,</a:t>
              </a:r>
            </a:p>
            <a:p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과정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기능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’, ‘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가치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태도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의 세 범주와 그에 따른</a:t>
              </a:r>
              <a:endParaRPr lang="en-US" altLang="ko-KR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학년군별 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내용 요소</a:t>
              </a:r>
              <a:r>
                <a: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C000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</a:t>
              </a:r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를 제시</a:t>
              </a:r>
              <a:endParaRPr lang="en-US" altLang="ko-KR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14839552-ED76-F53B-6B31-AB49BC2D9919}"/>
              </a:ext>
            </a:extLst>
          </p:cNvPr>
          <p:cNvGrpSpPr/>
          <p:nvPr/>
        </p:nvGrpSpPr>
        <p:grpSpPr>
          <a:xfrm>
            <a:off x="468312" y="1385621"/>
            <a:ext cx="4245094" cy="4780230"/>
            <a:chOff x="468312" y="1385621"/>
            <a:chExt cx="4245094" cy="47802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9EBFC859-198A-686B-24A0-F8D45CE8BACB}"/>
                </a:ext>
              </a:extLst>
            </p:cNvPr>
            <p:cNvGrpSpPr/>
            <p:nvPr/>
          </p:nvGrpSpPr>
          <p:grpSpPr>
            <a:xfrm flipH="1">
              <a:off x="468312" y="1385621"/>
              <a:ext cx="3865611" cy="4780230"/>
              <a:chOff x="4810079" y="1548458"/>
              <a:chExt cx="3865611" cy="4617392"/>
            </a:xfrm>
            <a:solidFill>
              <a:srgbClr val="E2E2E2"/>
            </a:solidFill>
          </p:grpSpPr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78DB0B34-72FA-0AC0-E9E3-CA7309B4DDBE}"/>
                  </a:ext>
                </a:extLst>
              </p:cNvPr>
              <p:cNvSpPr/>
              <p:nvPr/>
            </p:nvSpPr>
            <p:spPr>
              <a:xfrm>
                <a:off x="4810079" y="1704975"/>
                <a:ext cx="3865611" cy="4460875"/>
              </a:xfrm>
              <a:prstGeom prst="roundRect">
                <a:avLst>
                  <a:gd name="adj" fmla="val 1482"/>
                </a:avLst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D1500917-0A94-7677-597B-878B701C0F53}"/>
                  </a:ext>
                </a:extLst>
              </p:cNvPr>
              <p:cNvSpPr/>
              <p:nvPr/>
            </p:nvSpPr>
            <p:spPr>
              <a:xfrm>
                <a:off x="4810079" y="1548458"/>
                <a:ext cx="226964" cy="233874"/>
              </a:xfrm>
              <a:custGeom>
                <a:avLst/>
                <a:gdLst>
                  <a:gd name="connsiteX0" fmla="*/ 0 w 224717"/>
                  <a:gd name="connsiteY0" fmla="*/ 0 h 231558"/>
                  <a:gd name="connsiteX1" fmla="*/ 155886 w 224717"/>
                  <a:gd name="connsiteY1" fmla="*/ 155886 h 231558"/>
                  <a:gd name="connsiteX2" fmla="*/ 224717 w 224717"/>
                  <a:gd name="connsiteY2" fmla="*/ 155886 h 231558"/>
                  <a:gd name="connsiteX3" fmla="*/ 224717 w 224717"/>
                  <a:gd name="connsiteY3" fmla="*/ 231558 h 231558"/>
                  <a:gd name="connsiteX4" fmla="*/ 0 w 224717"/>
                  <a:gd name="connsiteY4" fmla="*/ 231558 h 231558"/>
                  <a:gd name="connsiteX5" fmla="*/ 0 w 224717"/>
                  <a:gd name="connsiteY5" fmla="*/ 0 h 231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4717" h="231558">
                    <a:moveTo>
                      <a:pt x="0" y="0"/>
                    </a:moveTo>
                    <a:cubicBezTo>
                      <a:pt x="0" y="86093"/>
                      <a:pt x="69793" y="155886"/>
                      <a:pt x="155886" y="155886"/>
                    </a:cubicBezTo>
                    <a:lnTo>
                      <a:pt x="224717" y="155886"/>
                    </a:lnTo>
                    <a:lnTo>
                      <a:pt x="224717" y="231558"/>
                    </a:lnTo>
                    <a:lnTo>
                      <a:pt x="0" y="2315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E39A60-7342-1560-ABB7-9CFE7B6A1EEF}"/>
                </a:ext>
              </a:extLst>
            </p:cNvPr>
            <p:cNvSpPr txBox="1"/>
            <p:nvPr/>
          </p:nvSpPr>
          <p:spPr>
            <a:xfrm>
              <a:off x="615089" y="1706472"/>
              <a:ext cx="189474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2015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국어과 내용 체계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270C54B-02F1-401C-29F4-AFBD30F4B68D}"/>
                </a:ext>
              </a:extLst>
            </p:cNvPr>
            <p:cNvGrpSpPr/>
            <p:nvPr/>
          </p:nvGrpSpPr>
          <p:grpSpPr>
            <a:xfrm>
              <a:off x="610921" y="4935175"/>
              <a:ext cx="3101197" cy="403705"/>
              <a:chOff x="671844" y="2327832"/>
              <a:chExt cx="3101197" cy="403705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01C6B907-21BC-DF20-7F97-24CB1708B3A2}"/>
                  </a:ext>
                </a:extLst>
              </p:cNvPr>
              <p:cNvGrpSpPr/>
              <p:nvPr/>
            </p:nvGrpSpPr>
            <p:grpSpPr>
              <a:xfrm>
                <a:off x="671844" y="2327832"/>
                <a:ext cx="193453" cy="177176"/>
                <a:chOff x="610072" y="4007576"/>
                <a:chExt cx="183007" cy="167609"/>
              </a:xfrm>
            </p:grpSpPr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B84B4404-664B-7134-3932-B64E950FFDDA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D54911C8-A78C-9CBF-9BBE-CF02627FBB67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2EA3170-69CA-0C12-D990-36BB14236428}"/>
                  </a:ext>
                </a:extLst>
              </p:cNvPr>
              <p:cNvSpPr txBox="1"/>
              <p:nvPr/>
            </p:nvSpPr>
            <p:spPr>
              <a:xfrm>
                <a:off x="919696" y="2331427"/>
                <a:ext cx="285334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각 영역의 핵심내용을 선별하고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영역별 갖춰야 할 수행 능력인 기능을 제시</a:t>
                </a:r>
              </a:p>
            </p:txBody>
          </p:sp>
        </p:grpSp>
        <p:pic>
          <p:nvPicPr>
            <p:cNvPr id="31" name="그림 51" descr="004.png">
              <a:extLst>
                <a:ext uri="{FF2B5EF4-FFF2-40B4-BE49-F238E27FC236}">
                  <a16:creationId xmlns:a16="http://schemas.microsoft.com/office/drawing/2014/main" id="{D5143CA5-B847-EAA7-226A-4F2B3C4B9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flipH="1">
              <a:off x="4121915" y="1385622"/>
              <a:ext cx="440705" cy="4780228"/>
            </a:xfrm>
            <a:prstGeom prst="rect">
              <a:avLst/>
            </a:prstGeom>
          </p:spPr>
        </p:pic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0766101D-9F2F-5A88-056D-BBD4DE56920F}"/>
                </a:ext>
              </a:extLst>
            </p:cNvPr>
            <p:cNvGrpSpPr/>
            <p:nvPr/>
          </p:nvGrpSpPr>
          <p:grpSpPr>
            <a:xfrm>
              <a:off x="4519953" y="4935175"/>
              <a:ext cx="193453" cy="177176"/>
              <a:chOff x="4519953" y="4935175"/>
              <a:chExt cx="193453" cy="177176"/>
            </a:xfrm>
          </p:grpSpPr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8BB06045-0372-4156-6F0F-24436B494596}"/>
                  </a:ext>
                </a:extLst>
              </p:cNvPr>
              <p:cNvSpPr/>
              <p:nvPr/>
            </p:nvSpPr>
            <p:spPr>
              <a:xfrm>
                <a:off x="4519953" y="4935175"/>
                <a:ext cx="177098" cy="177176"/>
              </a:xfrm>
              <a:custGeom>
                <a:avLst/>
                <a:gdLst>
                  <a:gd name="connsiteX0" fmla="*/ 2539819 w 2639988"/>
                  <a:gd name="connsiteY0" fmla="*/ 812607 h 2641162"/>
                  <a:gd name="connsiteX1" fmla="*/ 1887356 w 2639988"/>
                  <a:gd name="connsiteY1" fmla="*/ 2513295 h 2641162"/>
                  <a:gd name="connsiteX2" fmla="*/ 186667 w 2639988"/>
                  <a:gd name="connsiteY2" fmla="*/ 2000469 h 2641162"/>
                  <a:gd name="connsiteX3" fmla="*/ 526519 w 2639988"/>
                  <a:gd name="connsiteY3" fmla="*/ 263681 h 2641162"/>
                  <a:gd name="connsiteX4" fmla="*/ 2133672 w 2639988"/>
                  <a:gd name="connsiteY4" fmla="*/ 286827 h 2641162"/>
                  <a:gd name="connsiteX5" fmla="*/ 1955555 w 2639988"/>
                  <a:gd name="connsiteY5" fmla="*/ 428368 h 2641162"/>
                  <a:gd name="connsiteX6" fmla="*/ 1891356 w 2639988"/>
                  <a:gd name="connsiteY6" fmla="*/ 431416 h 2641162"/>
                  <a:gd name="connsiteX7" fmla="*/ 1232417 w 2639988"/>
                  <a:gd name="connsiteY7" fmla="*/ 265967 h 2641162"/>
                  <a:gd name="connsiteX8" fmla="*/ 422125 w 2639988"/>
                  <a:gd name="connsiteY8" fmla="*/ 762315 h 2641162"/>
                  <a:gd name="connsiteX9" fmla="*/ 263629 w 2639988"/>
                  <a:gd name="connsiteY9" fmla="*/ 1394965 h 2641162"/>
                  <a:gd name="connsiteX10" fmla="*/ 1121451 w 2639988"/>
                  <a:gd name="connsiteY10" fmla="*/ 2358990 h 2641162"/>
                  <a:gd name="connsiteX11" fmla="*/ 2353224 w 2639988"/>
                  <a:gd name="connsiteY11" fmla="*/ 1549365 h 2641162"/>
                  <a:gd name="connsiteX12" fmla="*/ 2350557 w 2639988"/>
                  <a:gd name="connsiteY12" fmla="*/ 1083974 h 2641162"/>
                  <a:gd name="connsiteX13" fmla="*/ 2367321 w 2639988"/>
                  <a:gd name="connsiteY13" fmla="*/ 1015679 h 2641162"/>
                  <a:gd name="connsiteX14" fmla="*/ 2539819 w 2639988"/>
                  <a:gd name="connsiteY14" fmla="*/ 812607 h 264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39988" h="2641162">
                    <a:moveTo>
                      <a:pt x="2539819" y="812607"/>
                    </a:moveTo>
                    <a:cubicBezTo>
                      <a:pt x="2816710" y="1504788"/>
                      <a:pt x="2488289" y="2227831"/>
                      <a:pt x="1887356" y="2513295"/>
                    </a:cubicBezTo>
                    <a:cubicBezTo>
                      <a:pt x="1272879" y="2804427"/>
                      <a:pt x="537769" y="2582761"/>
                      <a:pt x="186667" y="2000469"/>
                    </a:cubicBezTo>
                    <a:cubicBezTo>
                      <a:pt x="-161376" y="1428493"/>
                      <a:pt x="-11453" y="663255"/>
                      <a:pt x="526519" y="263681"/>
                    </a:cubicBezTo>
                    <a:cubicBezTo>
                      <a:pt x="1066396" y="-137417"/>
                      <a:pt x="1751625" y="-41786"/>
                      <a:pt x="2133672" y="286827"/>
                    </a:cubicBezTo>
                    <a:cubicBezTo>
                      <a:pt x="2074236" y="333880"/>
                      <a:pt x="2013753" y="379695"/>
                      <a:pt x="1955555" y="428368"/>
                    </a:cubicBezTo>
                    <a:cubicBezTo>
                      <a:pt x="1932695" y="447418"/>
                      <a:pt x="1916217" y="447418"/>
                      <a:pt x="1891356" y="431416"/>
                    </a:cubicBezTo>
                    <a:cubicBezTo>
                      <a:pt x="1691331" y="300257"/>
                      <a:pt x="1468827" y="243774"/>
                      <a:pt x="1232417" y="265967"/>
                    </a:cubicBezTo>
                    <a:cubicBezTo>
                      <a:pt x="883802" y="298638"/>
                      <a:pt x="611577" y="465992"/>
                      <a:pt x="422125" y="762315"/>
                    </a:cubicBezTo>
                    <a:cubicBezTo>
                      <a:pt x="300757" y="949862"/>
                      <a:pt x="245017" y="1172356"/>
                      <a:pt x="263629" y="1394965"/>
                    </a:cubicBezTo>
                    <a:cubicBezTo>
                      <a:pt x="301158" y="1899219"/>
                      <a:pt x="677014" y="2278123"/>
                      <a:pt x="1121451" y="2358990"/>
                    </a:cubicBezTo>
                    <a:cubicBezTo>
                      <a:pt x="1689998" y="2462337"/>
                      <a:pt x="2221779" y="2114579"/>
                      <a:pt x="2353224" y="1549365"/>
                    </a:cubicBezTo>
                    <a:cubicBezTo>
                      <a:pt x="2388657" y="1396156"/>
                      <a:pt x="2387799" y="1236764"/>
                      <a:pt x="2350557" y="1083974"/>
                    </a:cubicBezTo>
                    <a:cubicBezTo>
                      <a:pt x="2343032" y="1059856"/>
                      <a:pt x="2349509" y="1033587"/>
                      <a:pt x="2367321" y="1015679"/>
                    </a:cubicBezTo>
                    <a:cubicBezTo>
                      <a:pt x="2424756" y="951100"/>
                      <a:pt x="2479620" y="884044"/>
                      <a:pt x="2539819" y="81260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1E68E36A-A990-8549-C5E1-857B53368EBA}"/>
                  </a:ext>
                </a:extLst>
              </p:cNvPr>
              <p:cNvSpPr/>
              <p:nvPr/>
            </p:nvSpPr>
            <p:spPr>
              <a:xfrm>
                <a:off x="4552953" y="4943930"/>
                <a:ext cx="160453" cy="132867"/>
              </a:xfrm>
              <a:custGeom>
                <a:avLst/>
                <a:gdLst>
                  <a:gd name="connsiteX0" fmla="*/ 781827 w 2391871"/>
                  <a:gd name="connsiteY0" fmla="*/ 1144635 h 1980659"/>
                  <a:gd name="connsiteX1" fmla="*/ 1046242 w 2391871"/>
                  <a:gd name="connsiteY1" fmla="*/ 860694 h 1980659"/>
                  <a:gd name="connsiteX2" fmla="*/ 2046367 w 2391871"/>
                  <a:gd name="connsiteY2" fmla="*/ 44973 h 1980659"/>
                  <a:gd name="connsiteX3" fmla="*/ 2378027 w 2391871"/>
                  <a:gd name="connsiteY3" fmla="*/ 83073 h 1980659"/>
                  <a:gd name="connsiteX4" fmla="*/ 2376503 w 2391871"/>
                  <a:gd name="connsiteY4" fmla="*/ 131174 h 1980659"/>
                  <a:gd name="connsiteX5" fmla="*/ 1615550 w 2391871"/>
                  <a:gd name="connsiteY5" fmla="*/ 973089 h 1980659"/>
                  <a:gd name="connsiteX6" fmla="*/ 895270 w 2391871"/>
                  <a:gd name="connsiteY6" fmla="*/ 1874821 h 1980659"/>
                  <a:gd name="connsiteX7" fmla="*/ 814117 w 2391871"/>
                  <a:gd name="connsiteY7" fmla="*/ 1961594 h 1980659"/>
                  <a:gd name="connsiteX8" fmla="*/ 745442 w 2391871"/>
                  <a:gd name="connsiteY8" fmla="*/ 1963785 h 1980659"/>
                  <a:gd name="connsiteX9" fmla="*/ 559418 w 2391871"/>
                  <a:gd name="connsiteY9" fmla="*/ 1760712 h 1980659"/>
                  <a:gd name="connsiteX10" fmla="*/ 26018 w 2391871"/>
                  <a:gd name="connsiteY10" fmla="*/ 1057957 h 1980659"/>
                  <a:gd name="connsiteX11" fmla="*/ 51069 w 2391871"/>
                  <a:gd name="connsiteY11" fmla="*/ 947086 h 1980659"/>
                  <a:gd name="connsiteX12" fmla="*/ 670766 w 2391871"/>
                  <a:gd name="connsiteY12" fmla="*/ 1031001 h 1980659"/>
                  <a:gd name="connsiteX13" fmla="*/ 781827 w 2391871"/>
                  <a:gd name="connsiteY13" fmla="*/ 1144635 h 1980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91871" h="1980659">
                    <a:moveTo>
                      <a:pt x="781827" y="1144635"/>
                    </a:moveTo>
                    <a:cubicBezTo>
                      <a:pt x="866790" y="1043479"/>
                      <a:pt x="955183" y="950801"/>
                      <a:pt x="1046242" y="860694"/>
                    </a:cubicBezTo>
                    <a:cubicBezTo>
                      <a:pt x="1353423" y="556751"/>
                      <a:pt x="1692322" y="291671"/>
                      <a:pt x="2046367" y="44973"/>
                    </a:cubicBezTo>
                    <a:cubicBezTo>
                      <a:pt x="2152094" y="-28750"/>
                      <a:pt x="2298302" y="-9510"/>
                      <a:pt x="2378027" y="83073"/>
                    </a:cubicBezTo>
                    <a:cubicBezTo>
                      <a:pt x="2393457" y="101075"/>
                      <a:pt x="2397935" y="111648"/>
                      <a:pt x="2376503" y="131174"/>
                    </a:cubicBezTo>
                    <a:cubicBezTo>
                      <a:pt x="2094182" y="385778"/>
                      <a:pt x="1853961" y="678862"/>
                      <a:pt x="1615550" y="973089"/>
                    </a:cubicBezTo>
                    <a:cubicBezTo>
                      <a:pt x="1373234" y="1271889"/>
                      <a:pt x="1135586" y="1574498"/>
                      <a:pt x="895270" y="1874821"/>
                    </a:cubicBezTo>
                    <a:cubicBezTo>
                      <a:pt x="870600" y="1905682"/>
                      <a:pt x="840406" y="1931971"/>
                      <a:pt x="814117" y="1961594"/>
                    </a:cubicBezTo>
                    <a:cubicBezTo>
                      <a:pt x="791162" y="1987502"/>
                      <a:pt x="770778" y="1985311"/>
                      <a:pt x="745442" y="1963785"/>
                    </a:cubicBezTo>
                    <a:cubicBezTo>
                      <a:pt x="674862" y="1903777"/>
                      <a:pt x="617521" y="1831768"/>
                      <a:pt x="559418" y="1760712"/>
                    </a:cubicBezTo>
                    <a:cubicBezTo>
                      <a:pt x="372824" y="1533064"/>
                      <a:pt x="199278" y="1295511"/>
                      <a:pt x="26018" y="1057957"/>
                    </a:cubicBezTo>
                    <a:cubicBezTo>
                      <a:pt x="-15034" y="1001664"/>
                      <a:pt x="-10557" y="982519"/>
                      <a:pt x="51069" y="947086"/>
                    </a:cubicBezTo>
                    <a:cubicBezTo>
                      <a:pt x="252332" y="831167"/>
                      <a:pt x="499887" y="864504"/>
                      <a:pt x="670766" y="1031001"/>
                    </a:cubicBezTo>
                    <a:cubicBezTo>
                      <a:pt x="707627" y="1067863"/>
                      <a:pt x="743632" y="1105772"/>
                      <a:pt x="781827" y="1144635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2B4685C0-D2BA-EEDD-8B2A-BB3486B29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552147"/>
              </p:ext>
            </p:extLst>
          </p:nvPr>
        </p:nvGraphicFramePr>
        <p:xfrm>
          <a:off x="615089" y="1997617"/>
          <a:ext cx="3588611" cy="281568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4729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913772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913772">
                  <a:extLst>
                    <a:ext uri="{9D8B030D-6E8A-4147-A177-3AD203B41FA5}">
                      <a16:colId xmlns:a16="http://schemas.microsoft.com/office/drawing/2014/main" val="3137760630"/>
                    </a:ext>
                  </a:extLst>
                </a:gridCol>
                <a:gridCol w="913772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핵심 개념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일반화된 지식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학년군별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요소 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고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1)</a:t>
                      </a: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565906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본질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565906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담화 유형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480514"/>
                  </a:ext>
                </a:extLst>
              </a:tr>
              <a:tr h="565906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구성요소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전략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565906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167636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0859DD11-DC82-87E5-1CE5-53570C0F5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161861"/>
              </p:ext>
            </p:extLst>
          </p:nvPr>
        </p:nvGraphicFramePr>
        <p:xfrm>
          <a:off x="4505687" y="1917700"/>
          <a:ext cx="4058512" cy="289423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29256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2029256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663649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학년군별 내용 요소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663649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503252"/>
                  </a:ext>
                </a:extLst>
              </a:tr>
              <a:tr h="663649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663649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020003"/>
                  </a:ext>
                </a:extLst>
              </a:tr>
            </a:tbl>
          </a:graphicData>
        </a:graphic>
      </p:graphicFrame>
      <p:grpSp>
        <p:nvGrpSpPr>
          <p:cNvPr id="47" name="그룹 46">
            <a:extLst>
              <a:ext uri="{FF2B5EF4-FFF2-40B4-BE49-F238E27FC236}">
                <a16:creationId xmlns:a16="http://schemas.microsoft.com/office/drawing/2014/main" id="{773C0CFA-15E1-FE95-1CF1-71A788633830}"/>
              </a:ext>
            </a:extLst>
          </p:cNvPr>
          <p:cNvGrpSpPr/>
          <p:nvPr/>
        </p:nvGrpSpPr>
        <p:grpSpPr>
          <a:xfrm>
            <a:off x="290322" y="209704"/>
            <a:ext cx="4969888" cy="716668"/>
            <a:chOff x="290322" y="209704"/>
            <a:chExt cx="4969888" cy="7166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585F7C-48B1-19F0-A8A5-E36D9A083327}"/>
                </a:ext>
              </a:extLst>
            </p:cNvPr>
            <p:cNvSpPr txBox="1"/>
            <p:nvPr/>
          </p:nvSpPr>
          <p:spPr>
            <a:xfrm>
              <a:off x="1087593" y="501878"/>
              <a:ext cx="417261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2015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와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비교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A65EB0-7073-7709-39E1-668A27BC7678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E8E7930C-2F79-95C9-E58A-77CBB115BC6D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85E8D5-2FD6-6E90-D6D5-64E76A63F5B6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CE7B70E3-C59B-3814-4BC1-AFD02EA0CC3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3B80B4A8-5BF5-A2E0-1E99-D7C04F98BB7D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4E1E87F-2446-EBBC-BE92-E1F3947EE074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2167A6EF-2284-D439-4EAD-BE1E043EF66A}"/>
              </a:ext>
            </a:extLst>
          </p:cNvPr>
          <p:cNvGrpSpPr/>
          <p:nvPr/>
        </p:nvGrpSpPr>
        <p:grpSpPr>
          <a:xfrm>
            <a:off x="472949" y="1351694"/>
            <a:ext cx="2213100" cy="4807806"/>
            <a:chOff x="472949" y="1351694"/>
            <a:chExt cx="2213100" cy="4807806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D1D27577-E71C-FE6A-714A-8C3340E59925}"/>
                </a:ext>
              </a:extLst>
            </p:cNvPr>
            <p:cNvSpPr/>
            <p:nvPr/>
          </p:nvSpPr>
          <p:spPr>
            <a:xfrm flipH="1">
              <a:off x="2187918" y="1543489"/>
              <a:ext cx="176609" cy="312238"/>
            </a:xfrm>
            <a:custGeom>
              <a:avLst/>
              <a:gdLst>
                <a:gd name="connsiteX0" fmla="*/ 71569 w 145958"/>
                <a:gd name="connsiteY0" fmla="*/ 0 h 258048"/>
                <a:gd name="connsiteX1" fmla="*/ 145958 w 145958"/>
                <a:gd name="connsiteY1" fmla="*/ 0 h 258048"/>
                <a:gd name="connsiteX2" fmla="*/ 145958 w 145958"/>
                <a:gd name="connsiteY2" fmla="*/ 258048 h 258048"/>
                <a:gd name="connsiteX3" fmla="*/ 0 w 145958"/>
                <a:gd name="connsiteY3" fmla="*/ 258048 h 258048"/>
                <a:gd name="connsiteX4" fmla="*/ 0 w 145958"/>
                <a:gd name="connsiteY4" fmla="*/ 119199 h 258048"/>
                <a:gd name="connsiteX5" fmla="*/ 10446 w 145958"/>
                <a:gd name="connsiteY5" fmla="*/ 119199 h 258048"/>
                <a:gd name="connsiteX6" fmla="*/ 71569 w 145958"/>
                <a:gd name="connsiteY6" fmla="*/ 58076 h 25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58" h="258048">
                  <a:moveTo>
                    <a:pt x="71569" y="0"/>
                  </a:moveTo>
                  <a:lnTo>
                    <a:pt x="145958" y="0"/>
                  </a:lnTo>
                  <a:lnTo>
                    <a:pt x="145958" y="258048"/>
                  </a:lnTo>
                  <a:lnTo>
                    <a:pt x="0" y="258048"/>
                  </a:lnTo>
                  <a:lnTo>
                    <a:pt x="0" y="119199"/>
                  </a:lnTo>
                  <a:lnTo>
                    <a:pt x="10446" y="119199"/>
                  </a:lnTo>
                  <a:cubicBezTo>
                    <a:pt x="44203" y="119199"/>
                    <a:pt x="71569" y="91833"/>
                    <a:pt x="71569" y="58076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DA290557-7878-11A8-3B4E-1771F5B3C6FB}"/>
                </a:ext>
              </a:extLst>
            </p:cNvPr>
            <p:cNvSpPr/>
            <p:nvPr/>
          </p:nvSpPr>
          <p:spPr>
            <a:xfrm>
              <a:off x="472949" y="1351694"/>
              <a:ext cx="1805431" cy="4807806"/>
            </a:xfrm>
            <a:prstGeom prst="roundRect">
              <a:avLst>
                <a:gd name="adj" fmla="val 3015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3E3E063-FEB0-433D-AD1D-3F9D111E1231}"/>
                </a:ext>
              </a:extLst>
            </p:cNvPr>
            <p:cNvSpPr txBox="1"/>
            <p:nvPr/>
          </p:nvSpPr>
          <p:spPr>
            <a:xfrm>
              <a:off x="799055" y="1435172"/>
              <a:ext cx="109645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1CACAFA1-63D9-9BC5-B54D-2C76FD1A2474}"/>
                </a:ext>
              </a:extLst>
            </p:cNvPr>
            <p:cNvSpPr/>
            <p:nvPr/>
          </p:nvSpPr>
          <p:spPr>
            <a:xfrm rot="16200000">
              <a:off x="-617538" y="2855912"/>
              <a:ext cx="4464050" cy="2143125"/>
            </a:xfrm>
            <a:prstGeom prst="round2SameRect">
              <a:avLst>
                <a:gd name="adj1" fmla="val 2587"/>
                <a:gd name="adj2" fmla="val 0"/>
              </a:avLst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DA21F2A4-1210-2546-328D-2A88D2ED9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726538"/>
              </p:ext>
            </p:extLst>
          </p:nvPr>
        </p:nvGraphicFramePr>
        <p:xfrm>
          <a:off x="542923" y="1689100"/>
          <a:ext cx="8132768" cy="447675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5680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277460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499627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499627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499627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1499627">
                  <a:extLst>
                    <a:ext uri="{9D8B030D-6E8A-4147-A177-3AD203B41FA5}">
                      <a16:colId xmlns:a16="http://schemas.microsoft.com/office/drawing/2014/main" val="3018417269"/>
                    </a:ext>
                  </a:extLst>
                </a:gridCol>
              </a:tblGrid>
              <a:tr h="234613">
                <a:tc rowSpan="3"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읽기의 기초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234613">
                <a:tc gridSpan="2"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과정ㆍ기능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쓰기의 기초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초등학교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500941">
                <a:tc gridSpan="2"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지식ㆍ이해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한글의 기초와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국어 규범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1~2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500941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 맥락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569609"/>
                  </a:ext>
                </a:extLst>
              </a:tr>
              <a:tr h="500941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글의 유형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846712"/>
                  </a:ext>
                </a:extLst>
              </a:tr>
              <a:tr h="500941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읽기의 기초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822513"/>
                  </a:ext>
                </a:extLst>
              </a:tr>
              <a:tr h="500941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확인과 추론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094604"/>
                  </a:ext>
                </a:extLst>
              </a:tr>
              <a:tr h="500941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평가와 창의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273756"/>
                  </a:ext>
                </a:extLst>
              </a:tr>
              <a:tr h="500941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점검과 조정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268324"/>
                  </a:ext>
                </a:extLst>
              </a:tr>
              <a:tr h="500941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/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171793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9306D0A-522C-D8CE-28DF-223D719ADBE3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85DF3B-7853-4A08-FAD1-7EB21CB16727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825B066-E737-F4C4-02B3-A4001886D380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BB687FB-76A3-EFB3-A238-A9732A2DA88B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0EF339-18B9-642D-91C9-FE3599E1E0B4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CDBA0C93-BFED-4142-F47D-037BF49A88D3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87B5479A-9A74-BEC1-36DF-6C95B79F141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6AFF4AB-8A3F-DCA1-4D8A-8284611A2732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224D2FE-59C0-2278-0BB9-85DAB4A37EB5}"/>
              </a:ext>
            </a:extLst>
          </p:cNvPr>
          <p:cNvGrpSpPr/>
          <p:nvPr/>
        </p:nvGrpSpPr>
        <p:grpSpPr>
          <a:xfrm>
            <a:off x="595064" y="1313766"/>
            <a:ext cx="8114086" cy="4838589"/>
            <a:chOff x="595064" y="1313766"/>
            <a:chExt cx="8114086" cy="4838589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530C21D-2D93-7717-67AF-6CE7A57FF4BA}"/>
                </a:ext>
              </a:extLst>
            </p:cNvPr>
            <p:cNvGrpSpPr/>
            <p:nvPr/>
          </p:nvGrpSpPr>
          <p:grpSpPr>
            <a:xfrm>
              <a:off x="595064" y="1313766"/>
              <a:ext cx="1460905" cy="409357"/>
              <a:chOff x="595064" y="1313766"/>
              <a:chExt cx="1460905" cy="409357"/>
            </a:xfrm>
          </p:grpSpPr>
          <p:sp>
            <p:nvSpPr>
              <p:cNvPr id="95" name="사각형: 둥근 모서리 94">
                <a:extLst>
                  <a:ext uri="{FF2B5EF4-FFF2-40B4-BE49-F238E27FC236}">
                    <a16:creationId xmlns:a16="http://schemas.microsoft.com/office/drawing/2014/main" id="{E714C40C-00A0-4F8C-B434-F7DBC73C461E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noFill/>
              <a:ln w="57150" cap="sq">
                <a:solidFill>
                  <a:schemeClr val="bg1"/>
                </a:solidFill>
                <a:prstDash val="solid"/>
                <a:beve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616AFDD1-AD36-1D79-9651-B2580D89F5D1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noFill/>
              <a:ln w="28575" cap="rnd">
                <a:solidFill>
                  <a:srgbClr val="F44236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40F2D14-EFDD-A925-DF2A-8E38D6D91379}"/>
                </a:ext>
              </a:extLst>
            </p:cNvPr>
            <p:cNvCxnSpPr>
              <a:cxnSpLocks/>
            </p:cNvCxnSpPr>
            <p:nvPr/>
          </p:nvCxnSpPr>
          <p:spPr>
            <a:xfrm>
              <a:off x="2070100" y="1530212"/>
              <a:ext cx="473075" cy="0"/>
            </a:xfrm>
            <a:prstGeom prst="line">
              <a:avLst/>
            </a:prstGeom>
            <a:ln w="22225">
              <a:solidFill>
                <a:srgbClr val="F442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6444DEB8-7EF9-A9F1-E23B-0D9BBCF83CFC}"/>
                </a:ext>
              </a:extLst>
            </p:cNvPr>
            <p:cNvSpPr/>
            <p:nvPr/>
          </p:nvSpPr>
          <p:spPr>
            <a:xfrm>
              <a:off x="1996859" y="1468287"/>
              <a:ext cx="128739" cy="128739"/>
            </a:xfrm>
            <a:prstGeom prst="ellipse">
              <a:avLst/>
            </a:prstGeom>
            <a:solidFill>
              <a:srgbClr val="F44236"/>
            </a:solidFill>
            <a:ln w="22225"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D4B0BA47-3C3C-1158-105A-3EF6F363FE25}"/>
                </a:ext>
              </a:extLst>
            </p:cNvPr>
            <p:cNvGrpSpPr/>
            <p:nvPr/>
          </p:nvGrpSpPr>
          <p:grpSpPr>
            <a:xfrm>
              <a:off x="2280415" y="1341438"/>
              <a:ext cx="6428735" cy="4810917"/>
              <a:chOff x="2280415" y="1341438"/>
              <a:chExt cx="6428735" cy="4810917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1996FC12-C84B-9675-16C6-0B8476E593D5}"/>
                  </a:ext>
                </a:extLst>
              </p:cNvPr>
              <p:cNvGrpSpPr/>
              <p:nvPr/>
            </p:nvGrpSpPr>
            <p:grpSpPr>
              <a:xfrm>
                <a:off x="2515265" y="1341438"/>
                <a:ext cx="6193885" cy="4810917"/>
                <a:chOff x="2515265" y="1354933"/>
                <a:chExt cx="6193885" cy="4810917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5A5A3A0C-6EDB-8945-6D8D-DDF0513C4FFC}"/>
                    </a:ext>
                  </a:extLst>
                </p:cNvPr>
                <p:cNvSpPr/>
                <p:nvPr/>
              </p:nvSpPr>
              <p:spPr>
                <a:xfrm>
                  <a:off x="2515265" y="1354933"/>
                  <a:ext cx="6193885" cy="4810917"/>
                </a:xfrm>
                <a:prstGeom prst="roundRect">
                  <a:avLst>
                    <a:gd name="adj" fmla="val 2001"/>
                  </a:avLst>
                </a:prstGeom>
                <a:solidFill>
                  <a:srgbClr val="CBDCEF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29E692C0-0C6D-B1D3-BD81-AAEFB572CC35}"/>
                    </a:ext>
                  </a:extLst>
                </p:cNvPr>
                <p:cNvGrpSpPr/>
                <p:nvPr/>
              </p:nvGrpSpPr>
              <p:grpSpPr>
                <a:xfrm>
                  <a:off x="2666039" y="1475602"/>
                  <a:ext cx="6016632" cy="184666"/>
                  <a:chOff x="4966621" y="2239313"/>
                  <a:chExt cx="6016632" cy="184666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6CAD66E-7775-F73C-49F5-190C543156B2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970" y="2239313"/>
                    <a:ext cx="580928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국어과 영역을 아우르면서 영역의 학습을 통해 일반화 할 수 있는 내용을 핵심적으로 진술한 것</a:t>
                    </a:r>
                  </a:p>
                </p:txBody>
              </p:sp>
              <p:grpSp>
                <p:nvGrpSpPr>
                  <p:cNvPr id="92" name="그룹 91">
                    <a:extLst>
                      <a:ext uri="{FF2B5EF4-FFF2-40B4-BE49-F238E27FC236}">
                        <a16:creationId xmlns:a16="http://schemas.microsoft.com/office/drawing/2014/main" id="{A64F8AD4-B528-E59E-1D53-7AFDFA2AD371}"/>
                      </a:ext>
                    </a:extLst>
                  </p:cNvPr>
                  <p:cNvGrpSpPr/>
                  <p:nvPr/>
                </p:nvGrpSpPr>
                <p:grpSpPr>
                  <a:xfrm>
                    <a:off x="4966621" y="2247744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93" name="자유형: 도형 92">
                      <a:extLst>
                        <a:ext uri="{FF2B5EF4-FFF2-40B4-BE49-F238E27FC236}">
                          <a16:creationId xmlns:a16="http://schemas.microsoft.com/office/drawing/2014/main" id="{BD81BB46-4117-121D-6160-9F4411AC53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94" name="자유형: 도형 93">
                      <a:extLst>
                        <a:ext uri="{FF2B5EF4-FFF2-40B4-BE49-F238E27FC236}">
                          <a16:creationId xmlns:a16="http://schemas.microsoft.com/office/drawing/2014/main" id="{624592E1-5A65-EE51-F756-7CDE70566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428AF0F3-537C-7953-E586-7FB48FF1FE6E}"/>
                    </a:ext>
                  </a:extLst>
                </p:cNvPr>
                <p:cNvGrpSpPr/>
                <p:nvPr/>
              </p:nvGrpSpPr>
              <p:grpSpPr>
                <a:xfrm>
                  <a:off x="2666039" y="1732777"/>
                  <a:ext cx="5356194" cy="184666"/>
                  <a:chOff x="4966621" y="2239313"/>
                  <a:chExt cx="5356194" cy="184666"/>
                </a:xfrm>
              </p:grpSpPr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EC06D440-7509-89F2-10C5-A0962228BE6D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970" y="2239313"/>
                    <a:ext cx="514884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이는 해당 영역 학습의 초점을 부여하는 깊이 있는 학습을 가능하게 하는 토대가 됨</a:t>
                    </a:r>
                  </a:p>
                </p:txBody>
              </p:sp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24A5657F-6054-8646-A85B-8297F05AAFC1}"/>
                      </a:ext>
                    </a:extLst>
                  </p:cNvPr>
                  <p:cNvGrpSpPr/>
                  <p:nvPr/>
                </p:nvGrpSpPr>
                <p:grpSpPr>
                  <a:xfrm>
                    <a:off x="4966621" y="2247744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929FD1EA-3BB7-0A0D-A4A9-BCA460C9A3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90" name="자유형: 도형 89">
                      <a:extLst>
                        <a:ext uri="{FF2B5EF4-FFF2-40B4-BE49-F238E27FC236}">
                          <a16:creationId xmlns:a16="http://schemas.microsoft.com/office/drawing/2014/main" id="{3F5E2AC0-26A0-A983-9E69-3818477F93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90BD5340-F48A-2A4D-9471-4223B4E2E7DE}"/>
                    </a:ext>
                  </a:extLst>
                </p:cNvPr>
                <p:cNvSpPr/>
                <p:nvPr/>
              </p:nvSpPr>
              <p:spPr>
                <a:xfrm>
                  <a:off x="2630543" y="2019300"/>
                  <a:ext cx="5944279" cy="4019550"/>
                </a:xfrm>
                <a:prstGeom prst="roundRect">
                  <a:avLst>
                    <a:gd name="adj" fmla="val 1917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9EDAE6D2-0F31-A2E1-05FF-215F5B60BC44}"/>
                    </a:ext>
                  </a:extLst>
                </p:cNvPr>
                <p:cNvGrpSpPr/>
                <p:nvPr/>
              </p:nvGrpSpPr>
              <p:grpSpPr>
                <a:xfrm>
                  <a:off x="2737769" y="2141462"/>
                  <a:ext cx="5614975" cy="169277"/>
                  <a:chOff x="4533243" y="2219478"/>
                  <a:chExt cx="5614975" cy="169277"/>
                </a:xfrm>
              </p:grpSpPr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ABDE7F34-1429-C4E2-9512-5C50368F7491}"/>
                      </a:ext>
                    </a:extLst>
                  </p:cNvPr>
                  <p:cNvSpPr txBox="1"/>
                  <p:nvPr/>
                </p:nvSpPr>
                <p:spPr>
                  <a:xfrm>
                    <a:off x="4734877" y="2219478"/>
                    <a:ext cx="5413341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>
                    <a:defPPr>
                      <a:defRPr lang="ko-KR"/>
                    </a:defPPr>
                    <a:lvl2pPr marL="0" lvl="1">
                      <a:spcAft>
                        <a:spcPts val="200"/>
                      </a:spcAft>
                      <a:buClr>
                        <a:srgbClr val="0F958E"/>
                      </a:buClr>
                      <a:defRPr sz="11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2pPr>
                  </a:lstStyle>
                  <a:p>
                    <a:pPr lvl="1"/>
                    <a:r>
                      <a:rPr lang="ko-KR" altLang="en-US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 교과 영역의 학습을 통해 학습자의 내면에 구성되는 주된 앎의 양태를 문장 형태로 진술 </a:t>
                    </a:r>
                  </a:p>
                </p:txBody>
              </p:sp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168DE82E-4964-C6B0-0998-526B6934D741}"/>
                      </a:ext>
                    </a:extLst>
                  </p:cNvPr>
                  <p:cNvSpPr/>
                  <p:nvPr/>
                </p:nvSpPr>
                <p:spPr>
                  <a:xfrm>
                    <a:off x="4533243" y="2220338"/>
                    <a:ext cx="144912" cy="1449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086FCC98-EE60-FDF7-6E16-122A966F15F1}"/>
                      </a:ext>
                    </a:extLst>
                  </p:cNvPr>
                  <p:cNvSpPr/>
                  <p:nvPr/>
                </p:nvSpPr>
                <p:spPr>
                  <a:xfrm>
                    <a:off x="4560246" y="2227502"/>
                    <a:ext cx="131292" cy="108720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86C8B545-6102-55D4-5D19-D9F34AF011E6}"/>
                    </a:ext>
                  </a:extLst>
                </p:cNvPr>
                <p:cNvGrpSpPr/>
                <p:nvPr/>
              </p:nvGrpSpPr>
              <p:grpSpPr>
                <a:xfrm>
                  <a:off x="2737769" y="2425737"/>
                  <a:ext cx="5776878" cy="364202"/>
                  <a:chOff x="4533243" y="2219478"/>
                  <a:chExt cx="5776878" cy="364202"/>
                </a:xfrm>
              </p:grpSpPr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0DF81201-D6BC-7AE8-B13D-8A60C16C7991}"/>
                      </a:ext>
                    </a:extLst>
                  </p:cNvPr>
                  <p:cNvSpPr txBox="1"/>
                  <p:nvPr/>
                </p:nvSpPr>
                <p:spPr>
                  <a:xfrm>
                    <a:off x="4734877" y="2219478"/>
                    <a:ext cx="5575244" cy="3642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lvl="1">
                      <a:spcAft>
                        <a:spcPts val="200"/>
                      </a:spcAft>
                      <a:buClr>
                        <a:srgbClr val="0F958E"/>
                      </a:buClr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학습을 통해 성취하기를 기대하는 결과이며 교수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과정에서 지속적으로 주목하여 학습하며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pPr marL="0" lvl="1">
                      <a:spcAft>
                        <a:spcPts val="200"/>
                      </a:spcAft>
                      <a:buClr>
                        <a:srgbClr val="0F958E"/>
                      </a:buClr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온전히 체득해야 할 내용 </a:t>
                    </a:r>
                  </a:p>
                </p:txBody>
              </p:sp>
              <p:sp>
                <p:nvSpPr>
                  <p:cNvPr id="82" name="자유형: 도형 81">
                    <a:extLst>
                      <a:ext uri="{FF2B5EF4-FFF2-40B4-BE49-F238E27FC236}">
                        <a16:creationId xmlns:a16="http://schemas.microsoft.com/office/drawing/2014/main" id="{3327FC41-AD71-13B7-FF8C-A78332EDF616}"/>
                      </a:ext>
                    </a:extLst>
                  </p:cNvPr>
                  <p:cNvSpPr/>
                  <p:nvPr/>
                </p:nvSpPr>
                <p:spPr>
                  <a:xfrm>
                    <a:off x="4533243" y="2220338"/>
                    <a:ext cx="144912" cy="1449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3" name="자유형: 도형 82">
                    <a:extLst>
                      <a:ext uri="{FF2B5EF4-FFF2-40B4-BE49-F238E27FC236}">
                        <a16:creationId xmlns:a16="http://schemas.microsoft.com/office/drawing/2014/main" id="{A7511EED-D663-9E57-89DE-3514A278D278}"/>
                      </a:ext>
                    </a:extLst>
                  </p:cNvPr>
                  <p:cNvSpPr/>
                  <p:nvPr/>
                </p:nvSpPr>
                <p:spPr>
                  <a:xfrm>
                    <a:off x="4560246" y="2227502"/>
                    <a:ext cx="131292" cy="108720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C9DA7993-9045-D803-00B8-F634D1D4F80A}"/>
                    </a:ext>
                  </a:extLst>
                </p:cNvPr>
                <p:cNvGrpSpPr/>
                <p:nvPr/>
              </p:nvGrpSpPr>
              <p:grpSpPr>
                <a:xfrm>
                  <a:off x="2737769" y="2904937"/>
                  <a:ext cx="2232639" cy="169277"/>
                  <a:chOff x="4533243" y="2219478"/>
                  <a:chExt cx="2232639" cy="169277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E5D2C198-FBEE-5FE4-2F34-0B67DBD9D42E}"/>
                      </a:ext>
                    </a:extLst>
                  </p:cNvPr>
                  <p:cNvSpPr txBox="1"/>
                  <p:nvPr/>
                </p:nvSpPr>
                <p:spPr>
                  <a:xfrm>
                    <a:off x="4734877" y="2219478"/>
                    <a:ext cx="203100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lvl="1">
                      <a:spcAft>
                        <a:spcPts val="200"/>
                      </a:spcAft>
                      <a:buClr>
                        <a:srgbClr val="0F958E"/>
                      </a:buClr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내용 체계 설계를 위한 핵심 조직자</a:t>
                    </a:r>
                  </a:p>
                </p:txBody>
              </p:sp>
              <p:sp>
                <p:nvSpPr>
                  <p:cNvPr id="79" name="자유형: 도형 78">
                    <a:extLst>
                      <a:ext uri="{FF2B5EF4-FFF2-40B4-BE49-F238E27FC236}">
                        <a16:creationId xmlns:a16="http://schemas.microsoft.com/office/drawing/2014/main" id="{40AE5B8C-3A07-1860-6077-A72FA8E43668}"/>
                      </a:ext>
                    </a:extLst>
                  </p:cNvPr>
                  <p:cNvSpPr/>
                  <p:nvPr/>
                </p:nvSpPr>
                <p:spPr>
                  <a:xfrm>
                    <a:off x="4533243" y="2220338"/>
                    <a:ext cx="144912" cy="1449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022F6AE2-19E1-51E9-F48E-6D61543FCC80}"/>
                      </a:ext>
                    </a:extLst>
                  </p:cNvPr>
                  <p:cNvSpPr/>
                  <p:nvPr/>
                </p:nvSpPr>
                <p:spPr>
                  <a:xfrm>
                    <a:off x="4560246" y="2227502"/>
                    <a:ext cx="131292" cy="108720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207F68DD-8255-7162-6D46-87793D7D0410}"/>
                    </a:ext>
                  </a:extLst>
                </p:cNvPr>
                <p:cNvGrpSpPr/>
                <p:nvPr/>
              </p:nvGrpSpPr>
              <p:grpSpPr>
                <a:xfrm>
                  <a:off x="2737769" y="3189212"/>
                  <a:ext cx="5914736" cy="169277"/>
                  <a:chOff x="4533243" y="2219478"/>
                  <a:chExt cx="5914736" cy="169277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86DF0CA2-254B-F403-07F5-3E7F9093C3C5}"/>
                      </a:ext>
                    </a:extLst>
                  </p:cNvPr>
                  <p:cNvSpPr txBox="1"/>
                  <p:nvPr/>
                </p:nvSpPr>
                <p:spPr>
                  <a:xfrm>
                    <a:off x="4734877" y="2219478"/>
                    <a:ext cx="571310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lvl="1">
                      <a:spcAft>
                        <a:spcPts val="200"/>
                      </a:spcAft>
                      <a:buClr>
                        <a:srgbClr val="0F958E"/>
                      </a:buClr>
                    </a:pP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핵심 아이디어의 방향성을 기반으로 내용 체계를 지식</a:t>
                    </a:r>
                    <a:r>
                      <a:rPr lang="en-US" altLang="ko-KR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이해</a:t>
                    </a:r>
                    <a:r>
                      <a:rPr lang="en-US" altLang="ko-KR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과정</a:t>
                    </a:r>
                    <a:r>
                      <a:rPr lang="en-US" altLang="ko-KR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기능</a:t>
                    </a:r>
                    <a:r>
                      <a:rPr lang="en-US" altLang="ko-KR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가치</a:t>
                    </a:r>
                    <a:r>
                      <a:rPr lang="en-US" altLang="ko-KR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1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태도 세 범주로 구성 </a:t>
                    </a: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575EC951-9985-94A0-1356-2E298933D68F}"/>
                      </a:ext>
                    </a:extLst>
                  </p:cNvPr>
                  <p:cNvSpPr/>
                  <p:nvPr/>
                </p:nvSpPr>
                <p:spPr>
                  <a:xfrm>
                    <a:off x="4533243" y="2220338"/>
                    <a:ext cx="144912" cy="1449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5D3C03FB-EDD5-1E6E-8EEB-1621C4D4C12C}"/>
                      </a:ext>
                    </a:extLst>
                  </p:cNvPr>
                  <p:cNvSpPr/>
                  <p:nvPr/>
                </p:nvSpPr>
                <p:spPr>
                  <a:xfrm>
                    <a:off x="4560246" y="2227502"/>
                    <a:ext cx="131292" cy="108720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pic>
            <p:nvPicPr>
              <p:cNvPr id="22" name="그림 51" descr="004.png">
                <a:extLst>
                  <a:ext uri="{FF2B5EF4-FFF2-40B4-BE49-F238E27FC236}">
                    <a16:creationId xmlns:a16="http://schemas.microsoft.com/office/drawing/2014/main" id="{E8750DEF-85D7-2A0C-6BC2-E190268791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2280415" y="1372127"/>
                <a:ext cx="440705" cy="478022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FA30A332-2D42-5216-9EA5-0BEE10C7C298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CAE1B0-4DB6-DC58-123A-107180020E5C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1D51872-07ED-6C7E-4C8F-C3CF5CAFEAF8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52B335A-9159-39D0-D473-9253438010D8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02CE7C-9347-E52A-BCBD-7A463ACD8D7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8D93C21B-A782-B3FC-5FD6-1D26FABC4B8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2139AE3D-04C0-42DE-B993-1E73C7BFC643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B735B4D-2AE7-C38E-F366-92510DD86177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11D156F-50AF-53C2-F331-7D293E72C604}"/>
              </a:ext>
            </a:extLst>
          </p:cNvPr>
          <p:cNvGrpSpPr/>
          <p:nvPr/>
        </p:nvGrpSpPr>
        <p:grpSpPr>
          <a:xfrm>
            <a:off x="468313" y="1351694"/>
            <a:ext cx="8204915" cy="4807806"/>
            <a:chOff x="468313" y="1351694"/>
            <a:chExt cx="8204915" cy="480780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F882431-D363-F0B8-8B25-9CB11603A427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72EBF9AD-4FDC-6C03-114B-430B4E75CA4F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DB67227F-458F-BB93-FA80-1F3815BA9F03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1015967A-9D74-94AF-5C5A-4FA538135FDB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134A2021-52FE-A72B-8D2C-D0B956533961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ACF4CC3-3C6E-CF10-E950-43D2A90742A6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0E1E7B62-5EF6-0E7D-755D-10D6D3B46A08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6DFBE83-63D6-95BC-04D5-0EBF3F5A2F13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AF29BA40-F481-BDE0-676D-6D439B5EF232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BA0C14C-312E-8EB0-8784-2A036293E38F}"/>
                  </a:ext>
                </a:extLst>
              </p:cNvPr>
              <p:cNvSpPr txBox="1"/>
              <p:nvPr/>
            </p:nvSpPr>
            <p:spPr>
              <a:xfrm>
                <a:off x="703379" y="3819753"/>
                <a:ext cx="9169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듣기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말하기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6D9B35F-5FBA-EF6C-55A1-126D01A4F9E1}"/>
                </a:ext>
              </a:extLst>
            </p:cNvPr>
            <p:cNvGrpSpPr/>
            <p:nvPr/>
          </p:nvGrpSpPr>
          <p:grpSpPr>
            <a:xfrm>
              <a:off x="1895612" y="1856931"/>
              <a:ext cx="6341216" cy="400110"/>
              <a:chOff x="1895612" y="1856931"/>
              <a:chExt cx="6341216" cy="400110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9E30792-8E36-BE38-63EA-99C142829635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12251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듣기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말하기는 언어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준언어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비언어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 등을 활용하여 서로의 생각과 감정을 주고받는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행위이다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BCD24BBA-F037-4F87-7F69-61AF99B32916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AF04D79D-F0A4-F7EE-872F-43AB94C95936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394F7CEA-5468-9002-AE66-D6FB14724228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F333D83A-8A85-96EA-0E70-0198044239F1}"/>
                </a:ext>
              </a:extLst>
            </p:cNvPr>
            <p:cNvGrpSpPr/>
            <p:nvPr/>
          </p:nvGrpSpPr>
          <p:grpSpPr>
            <a:xfrm>
              <a:off x="1895612" y="3091900"/>
              <a:ext cx="6232211" cy="400110"/>
              <a:chOff x="1895612" y="1856931"/>
              <a:chExt cx="6232211" cy="40011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BC5CE5-AE6D-5F21-59D6-7212D2FC4330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003246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화자와 청자는 상황 맥락 및 사회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문화적 맥락 속에서 의사소통 목적을 달성하기 위하여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유형의 담화를 듣고 말한다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6E1F95B8-9B46-C831-DD47-2D58BE07A668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B10C02C8-044C-A067-6EDE-82A00A8383A3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11564A34-1F3B-0C4C-D1D6-70252082FA55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027D5014-F3B8-C4F1-6E72-D0489B65E3B2}"/>
                </a:ext>
              </a:extLst>
            </p:cNvPr>
            <p:cNvGrpSpPr/>
            <p:nvPr/>
          </p:nvGrpSpPr>
          <p:grpSpPr>
            <a:xfrm>
              <a:off x="1895612" y="3850936"/>
              <a:ext cx="6118398" cy="400110"/>
              <a:chOff x="1895612" y="1856931"/>
              <a:chExt cx="6118398" cy="40011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64FE0A-B7E2-4A93-33FD-B712683BA241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5889433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화자와 청자는 의사소통 과정에 협력적으로 참여하고 듣기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말하기 과정에서의 문제를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해결하기 위해 적절한 전략을 사용하여 듣고 말한다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C7886161-0F22-E411-3747-ABA1A753F1AD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A12D8F6F-843D-407F-1197-52FA195E78B4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32DFEEDF-0652-7C31-0FDB-FAE8F743E5C8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CAE74A0D-6611-F6B7-BC9D-E6CED930DF90}"/>
                </a:ext>
              </a:extLst>
            </p:cNvPr>
            <p:cNvGrpSpPr/>
            <p:nvPr/>
          </p:nvGrpSpPr>
          <p:grpSpPr>
            <a:xfrm>
              <a:off x="1895612" y="5085906"/>
              <a:ext cx="6623344" cy="400110"/>
              <a:chOff x="1895612" y="1856931"/>
              <a:chExt cx="6623344" cy="40011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694AD08-5F73-F752-AAAA-45096C9E0907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394379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화자와 청자는 듣기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말하기에 흥미를 가지고 적극적으로 참여하면서 담화 공동체 구성원으로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성장하고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상호 존중하고 공감하는 소통 문화를 만들어 간다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D5CC8C25-19B3-37C1-F2E9-64DF365C6A51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8085C727-1BEE-E2B6-7A18-FF662DF092B1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4572F36E-47C1-87B7-FA36-BF0F2D4C555C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A7837D89-ECF2-E13D-7662-D01D073D8AC8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2330834"/>
            <a:chExt cx="6517438" cy="402140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54033E77-3CAF-8590-99AA-389C464C733E}"/>
                </a:ext>
              </a:extLst>
            </p:cNvPr>
            <p:cNvGrpSpPr/>
            <p:nvPr/>
          </p:nvGrpSpPr>
          <p:grpSpPr>
            <a:xfrm>
              <a:off x="2091725" y="2330834"/>
              <a:ext cx="6517438" cy="402140"/>
              <a:chOff x="2091725" y="2283209"/>
              <a:chExt cx="6517438" cy="402140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E47BDAA1-D53F-9319-899E-35E48C9914F1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6DF0DDC-270F-A809-F9EC-3913BE892320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19332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해당 영역의 본질은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04BD01DC-D675-D198-B633-6E27F2563441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F8E46686-1488-08E8-1743-150AAEEC86CF}"/>
                </a:ext>
              </a:extLst>
            </p:cNvPr>
            <p:cNvSpPr/>
            <p:nvPr/>
          </p:nvSpPr>
          <p:spPr>
            <a:xfrm flipH="1">
              <a:off x="2197905" y="2399588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1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1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A69D4C3A-86EF-EC89-A66E-D1B28A8F9773}"/>
              </a:ext>
            </a:extLst>
          </p:cNvPr>
          <p:cNvGrpSpPr/>
          <p:nvPr/>
        </p:nvGrpSpPr>
        <p:grpSpPr>
          <a:xfrm>
            <a:off x="2091725" y="4324839"/>
            <a:ext cx="6517438" cy="402140"/>
            <a:chOff x="2091725" y="4324839"/>
            <a:chExt cx="6517438" cy="402140"/>
          </a:xfrm>
        </p:grpSpPr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BBA67EEB-66D8-650B-E5EB-A47771727AB6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80CF47B5-940B-B2A0-BA39-C97A56CB1913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27D616A-E9FC-9CE2-433D-B819463F9076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7128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도달할 것으로 기대되는 총체적인 앎과 행동의 원리는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55A387D5-AAB7-4F7E-CDBC-725FC39030F8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01A295D6-9841-CFAB-FC09-9337AC9F9B07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06EAD10D-6316-A2AD-FA6B-FF4EE7902DEA}"/>
              </a:ext>
            </a:extLst>
          </p:cNvPr>
          <p:cNvGrpSpPr/>
          <p:nvPr/>
        </p:nvGrpSpPr>
        <p:grpSpPr>
          <a:xfrm>
            <a:off x="2091725" y="5559809"/>
            <a:ext cx="6517438" cy="402140"/>
            <a:chOff x="2091725" y="5559809"/>
            <a:chExt cx="6517438" cy="402140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D81F5066-FB6F-D7F3-C42B-25487BD187AB}"/>
                </a:ext>
              </a:extLst>
            </p:cNvPr>
            <p:cNvGrpSpPr/>
            <p:nvPr/>
          </p:nvGrpSpPr>
          <p:grpSpPr>
            <a:xfrm>
              <a:off x="2091725" y="5559809"/>
              <a:ext cx="6517438" cy="402140"/>
              <a:chOff x="2091725" y="2283209"/>
              <a:chExt cx="6517438" cy="402140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32D6320B-60DF-6115-CD32-5F0DFEFE7ED7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8BB4AFE-50F1-18D0-E46D-DDAB67DA96FB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29046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지녀야 할 가치와 태도는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 </a:t>
                </a: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0D959654-0039-28C4-145B-F100D2E90F00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FFAB7A09-7D7C-61DF-3AE9-94AC1AB4C7A5}"/>
                </a:ext>
              </a:extLst>
            </p:cNvPr>
            <p:cNvSpPr/>
            <p:nvPr/>
          </p:nvSpPr>
          <p:spPr>
            <a:xfrm flipH="1">
              <a:off x="2197905" y="562856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0CA3E6F-8AEA-1DB2-4FAB-910738C08CBE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B38C2BE-2855-AC67-52E1-0C9B62526349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AA8A0DF-27B9-47CA-5D3D-521ED6BBBCAB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EC9C764-29C3-F30A-454C-0EB9AD128CDA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7ECCEC-1EDC-BBD9-5E66-5CD381DED0EE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3DFE9A6B-6424-A33E-DC12-E1CBC0D78B6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31B66277-5717-12F6-AEBA-92AB19848545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4817993-1F6C-F3EF-2B17-DF2DD78BC09D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84D58D0-F857-6018-063F-32E49D78A7BE}"/>
              </a:ext>
            </a:extLst>
          </p:cNvPr>
          <p:cNvGrpSpPr/>
          <p:nvPr/>
        </p:nvGrpSpPr>
        <p:grpSpPr>
          <a:xfrm>
            <a:off x="468313" y="1351694"/>
            <a:ext cx="8204915" cy="4807806"/>
            <a:chOff x="468313" y="1351694"/>
            <a:chExt cx="8204915" cy="4807806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1B1D79A3-271A-F6FA-AA28-0D4DFD0EB616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AAF07B0C-CADD-5DE7-14BC-7630399B8BEE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40DD9C20-62C4-B2A1-8D90-18E8311ADB24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5423D504-F3C8-DED0-6A09-DE515FE8B2AD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AD89DE2F-2020-DD8F-7AFA-ADF5DC01C227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AEE50B4-C480-4555-E6D7-356355578BEF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38544092-8186-F284-E895-456AE7619AB9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27B18BD-8E56-D702-A4AB-4DCA9F1A3EAB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5BD98F56-6AE6-5783-939B-43BA08A63AF0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45A449C-F7C6-3AE6-82C5-FD92BAF970BB}"/>
                  </a:ext>
                </a:extLst>
              </p:cNvPr>
              <p:cNvSpPr txBox="1"/>
              <p:nvPr/>
            </p:nvSpPr>
            <p:spPr>
              <a:xfrm>
                <a:off x="991118" y="3819753"/>
                <a:ext cx="3414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읽기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1361DDA4-13B7-A62F-7333-69EC9313AE3D}"/>
                </a:ext>
              </a:extLst>
            </p:cNvPr>
            <p:cNvGrpSpPr/>
            <p:nvPr/>
          </p:nvGrpSpPr>
          <p:grpSpPr>
            <a:xfrm>
              <a:off x="1895612" y="1856931"/>
              <a:ext cx="6435792" cy="400110"/>
              <a:chOff x="1895612" y="1856931"/>
              <a:chExt cx="6435792" cy="40011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7F2EA1D-00E5-944E-253C-F34A0C623C1A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206827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읽기는 독자가 자신의 배경지식이나 경험을 활용하여 언어를 비롯한 다양한 기호나 매체로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표현된 글의 의미를 능동적으로 구성하는 행위이다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98C371E0-1DCE-5D14-B7AA-4AA2C16F6231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AE9006CF-E7FD-B157-28FE-15B26D579E33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71069C8C-6943-7101-5E5D-A3D45B4FFB7C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1D79671-4302-29AF-DD27-6C2CCB1EE06A}"/>
                </a:ext>
              </a:extLst>
            </p:cNvPr>
            <p:cNvGrpSpPr/>
            <p:nvPr/>
          </p:nvGrpSpPr>
          <p:grpSpPr>
            <a:xfrm>
              <a:off x="1895612" y="3091900"/>
              <a:ext cx="6389306" cy="400110"/>
              <a:chOff x="1895612" y="1856931"/>
              <a:chExt cx="6389306" cy="40011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F98BB8B-4D71-F402-AE4A-16A3DD436932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60341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독자는 다양한 상황 맥락과 사회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문화적 맥락 속에서 자신의 읽기 목적을 달성하기 위하여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유형의 글을 읽는다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4BC31189-FBB3-831C-4647-CC312F6F57D3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E43F8249-4E6F-A655-3C11-8C9C71D11C79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C6E51BA3-5D91-6161-9208-D690205BE814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BC88D3E-E27E-5B78-5AF3-48FCD0BCACC8}"/>
                </a:ext>
              </a:extLst>
            </p:cNvPr>
            <p:cNvGrpSpPr/>
            <p:nvPr/>
          </p:nvGrpSpPr>
          <p:grpSpPr>
            <a:xfrm>
              <a:off x="1895612" y="3850936"/>
              <a:ext cx="6354040" cy="400110"/>
              <a:chOff x="1895612" y="1856931"/>
              <a:chExt cx="6354040" cy="40011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4BC2969-EEA4-1E88-8B30-A2D1A36A0E91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25075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독자는 읽기 과정을 점검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조정하며 읽기 과정에서 부딪히는 문제를 해결하기 위해 적절한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읽기 전략을 사용하여 글을 읽는다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2335A825-9DC0-78C1-ADA3-663D5DBABB90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3635A674-E251-86B1-0ED9-41EE32A12DF0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6AA0B21E-4036-129F-A5DD-764BD6635359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8E11CCB6-CDB9-353D-F067-B1CF983E2875}"/>
                </a:ext>
              </a:extLst>
            </p:cNvPr>
            <p:cNvGrpSpPr/>
            <p:nvPr/>
          </p:nvGrpSpPr>
          <p:grpSpPr>
            <a:xfrm>
              <a:off x="1895612" y="5085906"/>
              <a:ext cx="6722730" cy="400110"/>
              <a:chOff x="1895612" y="1856931"/>
              <a:chExt cx="6722730" cy="40011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43DF1C8-14ED-8D46-4816-198F76601926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493765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독자는 읽기 경험을 통해 읽기에 대한 긍정적 정서를 형성하고 삶과 공동체의 문제 해결을 위해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공동체 구성원과 함께 독서를 통해 소통함으로써 사회적 독서 문화를 만들어 간다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43C92945-8B96-E855-7FCA-CB62D4A207F3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A2CD5881-39CB-0768-1144-2BE724772B48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BA8DCC9D-10D8-9836-6BCA-C29CACDDC277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7B51021F-F806-3EA0-1095-7545CC8FA525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2330834"/>
            <a:chExt cx="6517438" cy="40214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30768C03-108D-950E-E0A6-4500BF329946}"/>
                </a:ext>
              </a:extLst>
            </p:cNvPr>
            <p:cNvGrpSpPr/>
            <p:nvPr/>
          </p:nvGrpSpPr>
          <p:grpSpPr>
            <a:xfrm>
              <a:off x="2091725" y="2330834"/>
              <a:ext cx="6517438" cy="402140"/>
              <a:chOff x="2091725" y="2283209"/>
              <a:chExt cx="6517438" cy="402140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C71A640D-F361-F3D8-4B7A-3A11F4838408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EAFBE17-75AB-4F80-B207-BA3EB3A3E5B2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19332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해당 영역의 본질은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D663CAC7-8EFD-D554-45A5-D6B1FC483060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D4087E2F-72B8-36FD-0537-807E584F135C}"/>
                </a:ext>
              </a:extLst>
            </p:cNvPr>
            <p:cNvSpPr/>
            <p:nvPr/>
          </p:nvSpPr>
          <p:spPr>
            <a:xfrm flipH="1">
              <a:off x="2197905" y="2399588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1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1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15F168D-4FA2-512A-538F-0599E5A55F57}"/>
              </a:ext>
            </a:extLst>
          </p:cNvPr>
          <p:cNvGrpSpPr/>
          <p:nvPr/>
        </p:nvGrpSpPr>
        <p:grpSpPr>
          <a:xfrm>
            <a:off x="2091725" y="4324839"/>
            <a:ext cx="6517438" cy="402140"/>
            <a:chOff x="2091725" y="4324839"/>
            <a:chExt cx="6517438" cy="402140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E6A9F044-9979-41C2-CADF-EC4C41469504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E7FB2199-A855-DD1D-9900-8B913101925A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A995481-4DA6-5027-D141-1BB57BB7F006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7128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도달할 것으로 기대되는 총체적인 앎과 행동의 원리는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B5B1F107-032D-EDFF-3906-BC7EC53810CB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09A3B188-80B1-C3AA-6BBF-6DB7CCA5562B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F03FAFE1-ED38-126F-C54D-8C5F83C4642D}"/>
              </a:ext>
            </a:extLst>
          </p:cNvPr>
          <p:cNvGrpSpPr/>
          <p:nvPr/>
        </p:nvGrpSpPr>
        <p:grpSpPr>
          <a:xfrm>
            <a:off x="2091725" y="5559809"/>
            <a:ext cx="6517438" cy="402140"/>
            <a:chOff x="2091725" y="5559809"/>
            <a:chExt cx="6517438" cy="402140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8DFE531C-03B9-5911-4E1A-F99A64D33087}"/>
                </a:ext>
              </a:extLst>
            </p:cNvPr>
            <p:cNvGrpSpPr/>
            <p:nvPr/>
          </p:nvGrpSpPr>
          <p:grpSpPr>
            <a:xfrm>
              <a:off x="2091725" y="5559809"/>
              <a:ext cx="6517438" cy="402140"/>
              <a:chOff x="2091725" y="2283209"/>
              <a:chExt cx="6517438" cy="402140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A0BC91C8-CF91-ABAC-679E-C678599E8920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2A091E7-1C44-C0C7-BB98-1FF0DD6F2FA0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29046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지녀야 할 가치와 태도는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 </a:t>
                </a: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8EA6FA3A-F223-E367-774D-2C07DF7D45B5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0FC8596E-BACD-329D-D01F-E912DACEE094}"/>
                </a:ext>
              </a:extLst>
            </p:cNvPr>
            <p:cNvSpPr/>
            <p:nvPr/>
          </p:nvSpPr>
          <p:spPr>
            <a:xfrm flipH="1">
              <a:off x="2197905" y="562856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53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FB96AF-9EA3-E689-A6B7-2E52CC130B3B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D0FF64E-0E7D-0B7A-732D-0388230237A0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A4B707-92C7-AEF7-8E76-DDF8344DA27B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1CD5067-8C9B-718C-74F2-3D1597BE10C2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19EC0D-1381-3A06-EC3A-28DA635DD67A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BD426949-495F-7543-24D6-8219A06E395D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248FC5A3-443E-4D2C-C790-B8BAB4E0C9F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DA14F20-968B-2EE6-222B-0AFFF8FD5055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3FFDB73-8C55-3A73-D6C3-B88ECE4224BC}"/>
              </a:ext>
            </a:extLst>
          </p:cNvPr>
          <p:cNvGrpSpPr/>
          <p:nvPr/>
        </p:nvGrpSpPr>
        <p:grpSpPr>
          <a:xfrm>
            <a:off x="468313" y="1351694"/>
            <a:ext cx="8300712" cy="4807806"/>
            <a:chOff x="468313" y="1351694"/>
            <a:chExt cx="8300712" cy="4807806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3F6A6CE-8C29-F9B1-1182-5CF68C2DB757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093EDB7E-D839-8C1F-DF07-AC5D3EF29D8B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BE0FA6B8-8F9E-8BEB-EE3F-452F87B7EE9B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A7ABC3B7-C206-689A-97FB-14BAF5C70407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9CF1C927-5FFB-9105-F3EF-3C867F4E2D8A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C612858-288D-A323-1A4C-BF9FE697AC5A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14D25786-B4BE-5455-71BC-8974E6E6465E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D026778-0019-00D9-1FF0-AF6FC7A8BEF4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5E2DF3F0-3761-F0FA-FFCE-97729E475643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3F6309-E0C4-D0C1-3E3E-036E3ACB5697}"/>
                  </a:ext>
                </a:extLst>
              </p:cNvPr>
              <p:cNvSpPr txBox="1"/>
              <p:nvPr/>
            </p:nvSpPr>
            <p:spPr>
              <a:xfrm>
                <a:off x="991118" y="3819753"/>
                <a:ext cx="3414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쓰기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ECCB593-45C9-9391-1CF1-AB783E56117E}"/>
                </a:ext>
              </a:extLst>
            </p:cNvPr>
            <p:cNvGrpSpPr/>
            <p:nvPr/>
          </p:nvGrpSpPr>
          <p:grpSpPr>
            <a:xfrm>
              <a:off x="1895612" y="1856931"/>
              <a:ext cx="6791659" cy="400110"/>
              <a:chOff x="1895612" y="1856931"/>
              <a:chExt cx="6791659" cy="40011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D822A1-1592-2928-E728-44C98EE4FAFE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562694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쓰기는 언어를 비롯한 다양한 기호나 매체를 활용하여 인간의 생각과 감정을 글로 표현함으로써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의미를 구성하는 행위이다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6A512254-B1A5-C888-4930-26AB642C6BEE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80B7059B-A394-88C7-24EB-52B05BE97394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8CD37B29-907C-C424-FA79-62EA71DC6A92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73703D2-4307-4A5B-80EE-2C811357F3D2}"/>
                </a:ext>
              </a:extLst>
            </p:cNvPr>
            <p:cNvGrpSpPr/>
            <p:nvPr/>
          </p:nvGrpSpPr>
          <p:grpSpPr>
            <a:xfrm>
              <a:off x="1895612" y="3162503"/>
              <a:ext cx="6232211" cy="400110"/>
              <a:chOff x="1895612" y="1856931"/>
              <a:chExt cx="6232211" cy="40011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20D885-784A-FB08-0D9B-76DFDDCEAC6C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003246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필자는 상황 맥락 및 사회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문화적 맥락 속에서 자신의 의사소통 목적을 달성하기 위하여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유형의 글을 쓴다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7814254A-AB0E-DC4C-73EE-1120F845865C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A87B8072-BA47-8DAC-6D2D-84D041B2EB21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5C572A1F-39F9-6055-108A-262D41683686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AB10A02C-2542-FE52-98EB-E4E4F384257B}"/>
                </a:ext>
              </a:extLst>
            </p:cNvPr>
            <p:cNvGrpSpPr/>
            <p:nvPr/>
          </p:nvGrpSpPr>
          <p:grpSpPr>
            <a:xfrm>
              <a:off x="1895612" y="3992142"/>
              <a:ext cx="6873413" cy="200055"/>
              <a:chOff x="1895612" y="1856931"/>
              <a:chExt cx="6873413" cy="200055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B6149F-9E18-0C57-4A4F-1DFC464BBED7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644448" cy="20005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필자는 쓰기 과정에서 부딪히는 문제를 해결하기 위하여 적절한 쓰기 전략을 사용하여 글을 쓴다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AB5050A9-D15A-0E83-7939-22D2B20347FF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4A3D7B9F-71BF-432E-98E5-8BD99A7E1A27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A9646BC6-2E61-7DB3-8329-A891C889B3D2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8E83F584-5E79-F3E0-2BFE-84F675BBEF43}"/>
                </a:ext>
              </a:extLst>
            </p:cNvPr>
            <p:cNvGrpSpPr/>
            <p:nvPr/>
          </p:nvGrpSpPr>
          <p:grpSpPr>
            <a:xfrm>
              <a:off x="1895612" y="5085906"/>
              <a:ext cx="6363658" cy="400110"/>
              <a:chOff x="1895612" y="1856931"/>
              <a:chExt cx="6363658" cy="40011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CD3BBE-9885-A58B-12A7-9804D4A796BC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34693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필자는 쓰기 경험을 통해 언어 공동체의 구성원으로 성장하고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쓰기 윤리를 갖추어 독자와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소통함으로써 바람직한 의사소통 문화를 만들어 간다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34277B41-7848-A977-52CB-CB8039B9F47D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7CDCE87D-E14F-FCD4-ED59-D8F5E33AE499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7E931DBC-7049-3949-BA09-27425A406626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8176E9A8-EF3B-8EFE-74BA-7FBEAE77CF7C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2330834"/>
            <a:chExt cx="6517438" cy="40214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746926F4-FC42-66C7-8CBD-1ED6D877CCF5}"/>
                </a:ext>
              </a:extLst>
            </p:cNvPr>
            <p:cNvGrpSpPr/>
            <p:nvPr/>
          </p:nvGrpSpPr>
          <p:grpSpPr>
            <a:xfrm>
              <a:off x="2091725" y="2330834"/>
              <a:ext cx="6517438" cy="402140"/>
              <a:chOff x="2091725" y="2283209"/>
              <a:chExt cx="6517438" cy="402140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B998B47F-9FBB-CC77-D284-D26B188290E0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B7BFF4-7BC8-A85F-63EF-FA2ED0DB957F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19332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해당 영역의 본질은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2566588C-791B-6641-32DC-B99CDF9616E0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04C6DCBF-4FBB-83A8-00C8-BE6045B15180}"/>
                </a:ext>
              </a:extLst>
            </p:cNvPr>
            <p:cNvSpPr/>
            <p:nvPr/>
          </p:nvSpPr>
          <p:spPr>
            <a:xfrm flipH="1">
              <a:off x="2197905" y="2399588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1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1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3812B2B-E414-A46A-D585-A2458A826D75}"/>
              </a:ext>
            </a:extLst>
          </p:cNvPr>
          <p:cNvGrpSpPr/>
          <p:nvPr/>
        </p:nvGrpSpPr>
        <p:grpSpPr>
          <a:xfrm>
            <a:off x="2091725" y="4254238"/>
            <a:ext cx="6517438" cy="402140"/>
            <a:chOff x="2091725" y="4324839"/>
            <a:chExt cx="6517438" cy="402140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E0F7F3F7-94C0-16B2-8FA4-2B53EED553A7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07418B88-C5B1-7559-3C80-E1709B6903FF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D72A18D-5923-B7A7-61CF-9C7236C60C89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7128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도달할 것으로 기대되는 총체적인 앎과 행동의 원리는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11DA07AD-C1F3-1E89-F5AD-2EF411858924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2AFFF463-0B20-66AB-43CD-3C60A3B7ABFF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F4D35FD6-7C06-A007-D0BC-396319579134}"/>
              </a:ext>
            </a:extLst>
          </p:cNvPr>
          <p:cNvGrpSpPr/>
          <p:nvPr/>
        </p:nvGrpSpPr>
        <p:grpSpPr>
          <a:xfrm>
            <a:off x="2091725" y="5559809"/>
            <a:ext cx="6517438" cy="402140"/>
            <a:chOff x="2091725" y="5559809"/>
            <a:chExt cx="6517438" cy="402140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670FA9D8-53E5-7C8B-240C-E87C3BFC02C1}"/>
                </a:ext>
              </a:extLst>
            </p:cNvPr>
            <p:cNvGrpSpPr/>
            <p:nvPr/>
          </p:nvGrpSpPr>
          <p:grpSpPr>
            <a:xfrm>
              <a:off x="2091725" y="5559809"/>
              <a:ext cx="6517438" cy="402140"/>
              <a:chOff x="2091725" y="2283209"/>
              <a:chExt cx="6517438" cy="402140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C6545B7F-2692-A4FE-C47A-5540A1796329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4AC4EC4-4106-1969-02D1-5924FCE03505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29046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지녀야 할 가치와 태도는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 </a:t>
                </a: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B05DD213-83A5-9A99-1227-D41CCDCC1119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A7A51F1A-DE59-5057-9F5E-FBDA32CE99EA}"/>
                </a:ext>
              </a:extLst>
            </p:cNvPr>
            <p:cNvSpPr/>
            <p:nvPr/>
          </p:nvSpPr>
          <p:spPr>
            <a:xfrm flipH="1">
              <a:off x="2197905" y="562856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4C0CB9D1-55EE-AEB7-EB69-E5CB8A0D9576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D48243-1B5D-7E52-5ADA-9345411C0C95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D1940B-1F2C-6604-D07F-C144F3714DEB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3B1B860-9CBF-48C3-DB85-945266A5F0A3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C09680E-2928-3322-A008-221FDFCEA170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94A5A957-3EF2-9FC4-28EA-4FDD88991EC0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A3C3905C-8DDB-7A56-1F7A-2D47D58C6332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C2FB1FC-5FC9-A69E-FC9B-434102933135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3C8FF3F-AAE4-1B99-9904-CE19BFAB878F}"/>
              </a:ext>
            </a:extLst>
          </p:cNvPr>
          <p:cNvGrpSpPr/>
          <p:nvPr/>
        </p:nvGrpSpPr>
        <p:grpSpPr>
          <a:xfrm>
            <a:off x="468313" y="1351694"/>
            <a:ext cx="8204915" cy="4807806"/>
            <a:chOff x="468313" y="1351694"/>
            <a:chExt cx="8204915" cy="4807806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001B305E-3F10-FE86-7C1C-1D62DC37B401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3CAA8E14-7931-7DE3-8C86-5384016A4D36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D39C2D00-DD12-CFD5-47E2-6610FFDA80B7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9" name="사각형: 둥근 모서리 88">
                  <a:extLst>
                    <a:ext uri="{FF2B5EF4-FFF2-40B4-BE49-F238E27FC236}">
                      <a16:creationId xmlns:a16="http://schemas.microsoft.com/office/drawing/2014/main" id="{95872BEA-1F89-F91C-C7DA-01E1B8F36F96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E05AE473-EED2-8ED5-67D6-792140142DB7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90D7946-B45A-D14F-CB16-495845BAC4AA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C513A81E-9682-0257-034E-B38F75C5D29E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4438F58-8378-5118-5849-E88A6625BEC1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F501C565-987D-2E88-B950-77D84ED40992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002B25F-C1DC-CDC0-B5F5-4830D1E13A1C}"/>
                  </a:ext>
                </a:extLst>
              </p:cNvPr>
              <p:cNvSpPr txBox="1"/>
              <p:nvPr/>
            </p:nvSpPr>
            <p:spPr>
              <a:xfrm>
                <a:off x="991118" y="3819753"/>
                <a:ext cx="3414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문법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15645887-F439-F219-5290-FD40371A9369}"/>
                </a:ext>
              </a:extLst>
            </p:cNvPr>
            <p:cNvGrpSpPr/>
            <p:nvPr/>
          </p:nvGrpSpPr>
          <p:grpSpPr>
            <a:xfrm>
              <a:off x="1895612" y="1856931"/>
              <a:ext cx="6619176" cy="400110"/>
              <a:chOff x="1895612" y="1856931"/>
              <a:chExt cx="6619176" cy="400110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FA791FC-51E9-AEE2-AF72-F7FA5370CD9C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390211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문법은 국어의 형식과 내용을 이루는 틀로서 규칙과 원리로 구성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운영되며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문법 탐구는 문법에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대해 사고하는 활동으로 국어에 대한 총체적 앎을 이끈다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350C789A-E6F5-0EBD-24C4-47314268B3C1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C31716A1-E3F8-5E68-F762-04CD16B932EA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154520E5-D277-C42C-2FB2-CB878AB7518F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6C3A2504-0AAE-0AAD-CF55-CF4603BEB442}"/>
                </a:ext>
              </a:extLst>
            </p:cNvPr>
            <p:cNvGrpSpPr/>
            <p:nvPr/>
          </p:nvGrpSpPr>
          <p:grpSpPr>
            <a:xfrm>
              <a:off x="1895612" y="5085906"/>
              <a:ext cx="6440602" cy="400110"/>
              <a:chOff x="1895612" y="1856931"/>
              <a:chExt cx="6440602" cy="40011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AA6E4E0-68F6-9454-4C67-C2E3F88CE422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211637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사용자는 일상생활에서 국어 현상과 국어 문제를 탐구하고 성찰하면서 언어 주체로서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정체성과 국어 의식을 형성한다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2B8D49FD-E927-3B4D-9DF6-C2B48C2788AE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0FEBF8D5-B3AD-CEBA-DBC9-D7111ECED9F3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DE7E0450-CDA0-D88E-B945-C144C5316541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0ED2787D-822D-A9BF-B965-91E22F679EDB}"/>
                </a:ext>
              </a:extLst>
            </p:cNvPr>
            <p:cNvGrpSpPr/>
            <p:nvPr/>
          </p:nvGrpSpPr>
          <p:grpSpPr>
            <a:xfrm>
              <a:off x="1895612" y="2933256"/>
              <a:ext cx="6603146" cy="400110"/>
              <a:chOff x="1895612" y="1856931"/>
              <a:chExt cx="6603146" cy="400110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7380409-33A8-2D66-D18D-114E5929E2F2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374181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국어는 체계와 구조를 갖춘 의미 생성 자원이자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사회적으로 구성된 관습적 규약이며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공동체의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사고와 가치를 표상하는 문화적 산물이다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F69F72EE-59D4-4ACD-CD74-AE90AB11713F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B3FEB5C9-06DF-74DF-2A5C-3A869B507207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A6A9FA21-C079-BE05-BE63-96A6AEDE725C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2FE46B0E-3CFE-B578-70B1-8815BA8AA133}"/>
                </a:ext>
              </a:extLst>
            </p:cNvPr>
            <p:cNvGrpSpPr/>
            <p:nvPr/>
          </p:nvGrpSpPr>
          <p:grpSpPr>
            <a:xfrm>
              <a:off x="1895612" y="4009581"/>
              <a:ext cx="6170335" cy="400110"/>
              <a:chOff x="1895612" y="1856931"/>
              <a:chExt cx="6170335" cy="400110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E2CCBA0-90CC-BE62-9B5E-B06550BEC8F1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5941370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자료는 다양한 맥락에서 만들어지는 의사소통의 결과물로서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현상을 파악하고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문제를 발견할 수 있는 문법 탐구의 대상이다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289CB01C-1C44-76A0-B0FF-C5E7D709DE6B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260C95B2-F136-EEFE-37EA-5E0DACB53044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B4D3AFFB-56F4-2145-C439-35FFB07BB22F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05DF328D-F306-8EC1-06BB-2B186C3A8559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4324839"/>
            <a:chExt cx="6517438" cy="402140"/>
          </a:xfrm>
        </p:grpSpPr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129C4594-BB30-250C-D537-384C13808335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26" name="사각형: 둥근 모서리 125">
                <a:extLst>
                  <a:ext uri="{FF2B5EF4-FFF2-40B4-BE49-F238E27FC236}">
                    <a16:creationId xmlns:a16="http://schemas.microsoft.com/office/drawing/2014/main" id="{1759FD9A-B81C-FD06-8950-B671BDEA1F43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9424EAC-EE64-6D0B-0E16-DF856EFEDC06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33037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문법 영역에서 학습자가 경험하는 활동은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28" name="자유형: 도형 127">
                <a:extLst>
                  <a:ext uri="{FF2B5EF4-FFF2-40B4-BE49-F238E27FC236}">
                    <a16:creationId xmlns:a16="http://schemas.microsoft.com/office/drawing/2014/main" id="{1E2BF29B-57E5-50BF-F02D-DC1A63268FD3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5857AD03-22A9-337F-210C-97F29DAC5341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DA182D19-DE48-F96A-D16C-BDA7559E0F41}"/>
              </a:ext>
            </a:extLst>
          </p:cNvPr>
          <p:cNvGrpSpPr/>
          <p:nvPr/>
        </p:nvGrpSpPr>
        <p:grpSpPr>
          <a:xfrm>
            <a:off x="2091725" y="3407159"/>
            <a:ext cx="6517438" cy="402140"/>
            <a:chOff x="2091725" y="4324839"/>
            <a:chExt cx="6517438" cy="402140"/>
          </a:xfrm>
        </p:grpSpPr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7532D026-D9D0-276F-7D16-39C7A9259ED0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32" name="사각형: 둥근 모서리 131">
                <a:extLst>
                  <a:ext uri="{FF2B5EF4-FFF2-40B4-BE49-F238E27FC236}">
                    <a16:creationId xmlns:a16="http://schemas.microsoft.com/office/drawing/2014/main" id="{B9A9ED7B-7B58-8FB9-2FD1-7B7CA82CE2C1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B2DB242-EABB-10AB-5993-A35676595AB6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589360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문법 영역의 활동을 통해 학습자가 도달할 것이라고 기대되는 국어에 대한 총체적 앎은 무엇인가</a:t>
                </a:r>
                <a:r>
                  <a:rPr lang="en-US" altLang="ko-KR" sz="12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AC52E9CD-29AD-40E6-F234-6BB1AA0DD93F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BD54A69A-7D50-BA5B-B81B-E00AA8DBBBFB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B8DB078-08A1-E2FD-8831-984B0625F996}"/>
              </a:ext>
            </a:extLst>
          </p:cNvPr>
          <p:cNvGrpSpPr/>
          <p:nvPr/>
        </p:nvGrpSpPr>
        <p:grpSpPr>
          <a:xfrm>
            <a:off x="2091725" y="4483484"/>
            <a:ext cx="6517438" cy="402140"/>
            <a:chOff x="2091725" y="4324839"/>
            <a:chExt cx="6517438" cy="402140"/>
          </a:xfrm>
        </p:grpSpPr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D727B161-3E6E-0A32-9E25-732292613C2F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38" name="사각형: 둥근 모서리 137">
                <a:extLst>
                  <a:ext uri="{FF2B5EF4-FFF2-40B4-BE49-F238E27FC236}">
                    <a16:creationId xmlns:a16="http://schemas.microsoft.com/office/drawing/2014/main" id="{A979CD1D-2218-AB75-31D7-540C5E06B26B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1DAE01E-1D4D-123C-2F63-A33F2D2A8574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366286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문법 영역의 활동에서 다루어지는 국어 자료는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 </a:t>
                </a:r>
              </a:p>
            </p:txBody>
          </p:sp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FC1A37C9-B682-2C19-CDD4-565BF658685B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46E55C1B-4CCE-6EC8-66FE-2354EC826A08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2314ECBB-D690-7D6C-CF92-CEE9B84A8529}"/>
              </a:ext>
            </a:extLst>
          </p:cNvPr>
          <p:cNvGrpSpPr/>
          <p:nvPr/>
        </p:nvGrpSpPr>
        <p:grpSpPr>
          <a:xfrm>
            <a:off x="2091725" y="5559809"/>
            <a:ext cx="6517438" cy="402140"/>
            <a:chOff x="2091725" y="4324839"/>
            <a:chExt cx="6517438" cy="402140"/>
          </a:xfrm>
        </p:grpSpPr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38745E80-912B-1107-7981-92BADC983835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A3B4DBEC-F0DF-A141-C577-B00A2FEA620A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941C80B-D53F-8ED0-1E4C-23E750DA122C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39562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문법 영역의 활동을 통해 학습자는 어떠한 주체로 성장하는가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82BA3588-7038-5B27-E222-D466001AA1BB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C4A4E1F0-B4DD-85DB-0037-62E48BEB4F85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4F750B3C-B8C4-C118-EDFC-3B4AF5DDCA64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DE5C8C-AF09-7119-7D00-5A5B89F9616C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E214AD-64F4-6188-BB2E-21FF01B379C2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3EA0DC4-8000-613B-82D6-FA3FFA41D290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8AE897D-4E9B-5DC4-0D06-2D1883D6A254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193970A2-08D6-D3A0-0F82-733D35571AE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6" name="타원 5">
                  <a:extLst>
                    <a:ext uri="{FF2B5EF4-FFF2-40B4-BE49-F238E27FC236}">
                      <a16:creationId xmlns:a16="http://schemas.microsoft.com/office/drawing/2014/main" id="{F688C2B5-36F7-ABF5-5148-D5376B0364CD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A383471-2B78-D35E-C617-3EF50C78D7B7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FBE422F-F669-1565-7260-F6430B106478}"/>
              </a:ext>
            </a:extLst>
          </p:cNvPr>
          <p:cNvGrpSpPr/>
          <p:nvPr/>
        </p:nvGrpSpPr>
        <p:grpSpPr>
          <a:xfrm>
            <a:off x="468313" y="1351694"/>
            <a:ext cx="8204915" cy="4807806"/>
            <a:chOff x="468313" y="1351694"/>
            <a:chExt cx="8204915" cy="4807806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982C552-30BE-0E73-5D7E-6A1F2F61D237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BE5CC920-18AE-1F41-8D6A-1D376C95A313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84" name="자유형: 도형 83">
                  <a:extLst>
                    <a:ext uri="{FF2B5EF4-FFF2-40B4-BE49-F238E27FC236}">
                      <a16:creationId xmlns:a16="http://schemas.microsoft.com/office/drawing/2014/main" id="{8CED2524-410E-9435-D695-929ACFF1B48F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5" name="사각형: 둥근 모서리 84">
                  <a:extLst>
                    <a:ext uri="{FF2B5EF4-FFF2-40B4-BE49-F238E27FC236}">
                      <a16:creationId xmlns:a16="http://schemas.microsoft.com/office/drawing/2014/main" id="{8059713D-4ADE-2A89-7B1F-AFD861C7AD9F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A9CD5BC0-5CB8-DBD1-85DB-1CAF37B0549F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BAA28A7-5688-D1B8-918A-DE7C19B811F2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2DD7BDF8-56F2-FEA4-BB41-032A8529E946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9983003-13C8-6852-FA65-249F276F9CAA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6F0C9F46-7852-B387-287D-2D151869D63E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515BE5F-B6CC-C80B-10CE-5B72193CA12A}"/>
                  </a:ext>
                </a:extLst>
              </p:cNvPr>
              <p:cNvSpPr txBox="1"/>
              <p:nvPr/>
            </p:nvSpPr>
            <p:spPr>
              <a:xfrm>
                <a:off x="993523" y="3819753"/>
                <a:ext cx="3366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문학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193FF2BC-BDF4-FB88-BDE7-B63D0DF61BDD}"/>
                </a:ext>
              </a:extLst>
            </p:cNvPr>
            <p:cNvGrpSpPr/>
            <p:nvPr/>
          </p:nvGrpSpPr>
          <p:grpSpPr>
            <a:xfrm>
              <a:off x="1895612" y="1856931"/>
              <a:ext cx="6351154" cy="400110"/>
              <a:chOff x="1895612" y="1856931"/>
              <a:chExt cx="6351154" cy="40011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5557E81-ABEE-9DB8-859B-E54CB967701B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22189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문학은 인간의 삶을 언어로 형상화한 작품을 통해 즐거움과 깨달음을 얻고 타자와 소통하는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행위이다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A3873014-2CD7-25DC-5A52-54086CBBE966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BBB110A4-4A43-628E-AB72-F3D09BF7ED34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DF42C4C0-AC5E-BD5E-971D-CD211FE078BF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F3D06B03-6A9C-8BF0-698F-E8AC7F7EB1BD}"/>
                </a:ext>
              </a:extLst>
            </p:cNvPr>
            <p:cNvGrpSpPr/>
            <p:nvPr/>
          </p:nvGrpSpPr>
          <p:grpSpPr>
            <a:xfrm>
              <a:off x="1895612" y="3065336"/>
              <a:ext cx="6557942" cy="400110"/>
              <a:chOff x="1895612" y="1856931"/>
              <a:chExt cx="6557942" cy="400110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A649AD2-D1C8-20E0-5C99-9EB60273DB34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328977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문학 작품을 통한 소통은 작품의 갈래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작가와 독자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사회와 문화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문학사의 영향 등을 고려하며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이루어진다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5EF2C91C-568A-E6AC-19F2-E2CEFBA3BA1A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2A2D1A1C-AE94-D627-B6A3-B9712D9D4C97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ED11738F-26CB-8A39-77ED-568411311805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0899159-21B8-90B4-C757-3C5268CA27E2}"/>
                </a:ext>
              </a:extLst>
            </p:cNvPr>
            <p:cNvGrpSpPr/>
            <p:nvPr/>
          </p:nvGrpSpPr>
          <p:grpSpPr>
            <a:xfrm>
              <a:off x="1895612" y="4273741"/>
              <a:ext cx="5330683" cy="200055"/>
              <a:chOff x="1895612" y="1856931"/>
              <a:chExt cx="5330683" cy="20005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93291B5-C950-9FDA-D57F-3E57F83D8361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5101718" cy="20005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문학 수용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생산 능력은 문학의 해석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감상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비평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창작 활동을 통해 향상된다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111A59F7-6911-8E84-E0FE-17C5E3875391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A866BCCA-6660-D85D-F119-AA9C07A7B3C9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93BB5C5D-DB95-9DCE-4155-42FE715D5929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996F72A-ECDA-A07B-4B9B-6EC70F697F6F}"/>
                </a:ext>
              </a:extLst>
            </p:cNvPr>
            <p:cNvGrpSpPr/>
            <p:nvPr/>
          </p:nvGrpSpPr>
          <p:grpSpPr>
            <a:xfrm>
              <a:off x="1895612" y="5284026"/>
              <a:ext cx="6318453" cy="200055"/>
              <a:chOff x="1895612" y="1856931"/>
              <a:chExt cx="6318453" cy="20005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EEAD636-F56E-EF5B-3E59-7AD8974AD0FE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089488" cy="20005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인간은 문학을 향유하면서 자아를 성찰하고 타자를 이해하며 공동체의 일원으로 성장한다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247ACB33-5AB8-2DA1-FB3F-1A4391AB9872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6B8DD0C1-AA30-E3F2-46D1-2C58BFED9017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03E33513-C14E-2596-3C92-87013B8A18A8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3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51E3E723-4E86-2698-A04A-C53C3F6FDACF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4324839"/>
            <a:chExt cx="6517438" cy="402140"/>
          </a:xfrm>
        </p:grpSpPr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5C54A008-366F-BF90-9B9F-635C7E7CB803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22" name="사각형: 둥근 모서리 121">
                <a:extLst>
                  <a:ext uri="{FF2B5EF4-FFF2-40B4-BE49-F238E27FC236}">
                    <a16:creationId xmlns:a16="http://schemas.microsoft.com/office/drawing/2014/main" id="{8E999C80-17D7-9161-3229-B695A79569B6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9E21223D-9BD9-EBBA-AF75-619E8BF87CCB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42589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문학 영역의 학습을 통해 학습자는 궁극적으로 어떠한 앎에 이르는가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6C6EEABC-046A-7F39-179E-9CD158D09EB7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8B073026-A295-EA71-3589-6F4CCAE2D9D3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39320C1F-439A-28D3-6639-CD61A39F2966}"/>
              </a:ext>
            </a:extLst>
          </p:cNvPr>
          <p:cNvGrpSpPr/>
          <p:nvPr/>
        </p:nvGrpSpPr>
        <p:grpSpPr>
          <a:xfrm>
            <a:off x="2091725" y="3539239"/>
            <a:ext cx="6517438" cy="402140"/>
            <a:chOff x="2091725" y="4324839"/>
            <a:chExt cx="6517438" cy="402140"/>
          </a:xfrm>
        </p:grpSpPr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6AF8C8A1-5C04-3A79-B34A-ADAF6155B6ED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28" name="사각형: 둥근 모서리 127">
                <a:extLst>
                  <a:ext uri="{FF2B5EF4-FFF2-40B4-BE49-F238E27FC236}">
                    <a16:creationId xmlns:a16="http://schemas.microsoft.com/office/drawing/2014/main" id="{794D090C-CC83-2EC6-C090-19310B2F3117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3891F8C-1683-4A29-2137-EE1D49C7B811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501739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문학 작품을 통한 소통을 위해 학습자가 반드시 알고 고려해야 할 사항은 무엇인가</a:t>
                </a:r>
                <a:r>
                  <a:rPr lang="en-US" altLang="ko-KR" sz="12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58D4BFF8-FD39-74C7-2FA6-110B369D0BFE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D2F84AFB-9B01-2FA2-15EC-AB9BE930809F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39E65883-EDDA-82E6-60CD-FA8D78B75A9F}"/>
              </a:ext>
            </a:extLst>
          </p:cNvPr>
          <p:cNvGrpSpPr/>
          <p:nvPr/>
        </p:nvGrpSpPr>
        <p:grpSpPr>
          <a:xfrm>
            <a:off x="2091725" y="4549524"/>
            <a:ext cx="6517438" cy="402140"/>
            <a:chOff x="2091725" y="4324839"/>
            <a:chExt cx="6517438" cy="402140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B5EC3E45-FFDF-2F4F-D40E-2E169CB8E246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34" name="사각형: 둥근 모서리 133">
                <a:extLst>
                  <a:ext uri="{FF2B5EF4-FFF2-40B4-BE49-F238E27FC236}">
                    <a16:creationId xmlns:a16="http://schemas.microsoft.com/office/drawing/2014/main" id="{26CD52A7-0DF9-BAC5-06ED-DF79CEDBAA3A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E556DFEE-CA49-8417-DB17-77E733DC2B40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21750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학습자는 어떤 경험을 하고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그 경험을 통해 어떤 능력을 가지는가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02945085-FCC9-9661-E08F-53A2C6F02D7D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BD8BDFBE-3EFD-3A59-32CE-7440E07D1FA8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A2B6C772-93EC-E049-9923-0F5829C4722F}"/>
              </a:ext>
            </a:extLst>
          </p:cNvPr>
          <p:cNvGrpSpPr/>
          <p:nvPr/>
        </p:nvGrpSpPr>
        <p:grpSpPr>
          <a:xfrm>
            <a:off x="2091725" y="5559809"/>
            <a:ext cx="6517438" cy="402140"/>
            <a:chOff x="2091725" y="4324839"/>
            <a:chExt cx="6517438" cy="402140"/>
          </a:xfrm>
        </p:grpSpPr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4AA2CEBB-9322-2194-9307-C1B2B297A6C9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40" name="사각형: 둥근 모서리 139">
                <a:extLst>
                  <a:ext uri="{FF2B5EF4-FFF2-40B4-BE49-F238E27FC236}">
                    <a16:creationId xmlns:a16="http://schemas.microsoft.com/office/drawing/2014/main" id="{3D54049D-2339-3696-DA28-1C6057E2BE6F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016701D-3B17-EE2D-68E0-0C246CF22AFE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39401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문학 영역의 활동을 통해 학습자는 어떠한 주체로 성장하는가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A2772B04-E592-968A-7377-EF189E1F1566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525EE357-A4C0-D0F1-4D80-68DD39914DA3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3B011E69-9E7B-0D2B-6A76-C37F31CD3C7B}"/>
              </a:ext>
            </a:extLst>
          </p:cNvPr>
          <p:cNvGrpSpPr/>
          <p:nvPr/>
        </p:nvGrpSpPr>
        <p:grpSpPr>
          <a:xfrm>
            <a:off x="299940" y="209704"/>
            <a:ext cx="3772444" cy="716668"/>
            <a:chOff x="299940" y="209704"/>
            <a:chExt cx="3772444" cy="7166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B6BE22-C6D7-52A2-6820-D6622B365590}"/>
                </a:ext>
              </a:extLst>
            </p:cNvPr>
            <p:cNvSpPr txBox="1"/>
            <p:nvPr/>
          </p:nvSpPr>
          <p:spPr>
            <a:xfrm>
              <a:off x="1087593" y="501878"/>
              <a:ext cx="2984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 아이디어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6E9BDE-CD08-FB20-A018-346748782316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2D7D7208-EC2A-DFEE-4983-5435492A87BA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C7DC31-29E5-21F0-3796-DB98FC39FA8A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C7566ABC-D42C-7B46-8312-1B5139C370A2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F5C0C3E6-1F8A-A26E-010D-38FEAF0B0BD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85C0F93-3D75-C857-7ED2-3EF7838E0956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28CBB05-BC11-115D-BF4A-9660D8BEC24E}"/>
              </a:ext>
            </a:extLst>
          </p:cNvPr>
          <p:cNvGrpSpPr/>
          <p:nvPr/>
        </p:nvGrpSpPr>
        <p:grpSpPr>
          <a:xfrm>
            <a:off x="468313" y="1351694"/>
            <a:ext cx="8204915" cy="4807806"/>
            <a:chOff x="468313" y="1351694"/>
            <a:chExt cx="8204915" cy="480780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49CFA4D7-00B7-5818-7ED3-EA81C4E8BC50}"/>
                </a:ext>
              </a:extLst>
            </p:cNvPr>
            <p:cNvGrpSpPr/>
            <p:nvPr/>
          </p:nvGrpSpPr>
          <p:grpSpPr>
            <a:xfrm>
              <a:off x="1913891" y="1351694"/>
              <a:ext cx="6572647" cy="504033"/>
              <a:chOff x="1913891" y="1351694"/>
              <a:chExt cx="6572647" cy="504033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3223DD37-596D-D554-5C40-8DF5A3FD8D1C}"/>
                  </a:ext>
                </a:extLst>
              </p:cNvPr>
              <p:cNvGrpSpPr/>
              <p:nvPr/>
            </p:nvGrpSpPr>
            <p:grpSpPr>
              <a:xfrm>
                <a:off x="1913891" y="1351694"/>
                <a:ext cx="6572647" cy="504033"/>
                <a:chOff x="1913891" y="1351694"/>
                <a:chExt cx="6572647" cy="504033"/>
              </a:xfrm>
              <a:solidFill>
                <a:srgbClr val="019E95"/>
              </a:solidFill>
            </p:grpSpPr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3C0C4088-C66E-ACB7-1024-35BF0B069FF6}"/>
                    </a:ext>
                  </a:extLst>
                </p:cNvPr>
                <p:cNvSpPr/>
                <p:nvPr/>
              </p:nvSpPr>
              <p:spPr>
                <a:xfrm>
                  <a:off x="1913891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" name="사각형: 둥근 모서리 35">
                  <a:extLst>
                    <a:ext uri="{FF2B5EF4-FFF2-40B4-BE49-F238E27FC236}">
                      <a16:creationId xmlns:a16="http://schemas.microsoft.com/office/drawing/2014/main" id="{C8219353-B954-06A8-71FE-A3AD196C5965}"/>
                    </a:ext>
                  </a:extLst>
                </p:cNvPr>
                <p:cNvSpPr/>
                <p:nvPr/>
              </p:nvSpPr>
              <p:spPr>
                <a:xfrm>
                  <a:off x="1999124" y="1351694"/>
                  <a:ext cx="6400800" cy="479337"/>
                </a:xfrm>
                <a:prstGeom prst="roundRect">
                  <a:avLst>
                    <a:gd name="adj" fmla="val 15471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94DFB297-2E11-F881-8D54-ED4A73235B8B}"/>
                    </a:ext>
                  </a:extLst>
                </p:cNvPr>
                <p:cNvSpPr/>
                <p:nvPr/>
              </p:nvSpPr>
              <p:spPr>
                <a:xfrm flipH="1">
                  <a:off x="8309929" y="1543489"/>
                  <a:ext cx="176609" cy="31223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D4A0A2-3064-3B87-F998-552FB5771C5F}"/>
                  </a:ext>
                </a:extLst>
              </p:cNvPr>
              <p:cNvSpPr txBox="1"/>
              <p:nvPr/>
            </p:nvSpPr>
            <p:spPr>
              <a:xfrm>
                <a:off x="4501024" y="1417920"/>
                <a:ext cx="10964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9535D8C-4538-E357-4D23-DF5CF3E020A3}"/>
                </a:ext>
              </a:extLst>
            </p:cNvPr>
            <p:cNvSpPr/>
            <p:nvPr/>
          </p:nvSpPr>
          <p:spPr>
            <a:xfrm>
              <a:off x="468313" y="1695450"/>
              <a:ext cx="8204915" cy="4464050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>
              <a:solidFill>
                <a:srgbClr val="89B0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C4D680E-CB8B-EA0A-92B2-2667015457EE}"/>
                </a:ext>
              </a:extLst>
            </p:cNvPr>
            <p:cNvGrpSpPr/>
            <p:nvPr/>
          </p:nvGrpSpPr>
          <p:grpSpPr>
            <a:xfrm>
              <a:off x="523906" y="1751163"/>
              <a:ext cx="1275865" cy="4352626"/>
              <a:chOff x="523906" y="1751163"/>
              <a:chExt cx="1275865" cy="4352626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40DE9765-6D9B-DFC6-57E2-7C4B387ED5DF}"/>
                  </a:ext>
                </a:extLst>
              </p:cNvPr>
              <p:cNvSpPr/>
              <p:nvPr/>
            </p:nvSpPr>
            <p:spPr>
              <a:xfrm>
                <a:off x="523906" y="1751163"/>
                <a:ext cx="1275865" cy="4352626"/>
              </a:xfrm>
              <a:prstGeom prst="roundRect">
                <a:avLst>
                  <a:gd name="adj" fmla="val 5637"/>
                </a:avLst>
              </a:prstGeom>
              <a:solidFill>
                <a:srgbClr val="EDED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24E191-1E9D-FA39-0C06-7443ABD7142A}"/>
                  </a:ext>
                </a:extLst>
              </p:cNvPr>
              <p:cNvSpPr txBox="1"/>
              <p:nvPr/>
            </p:nvSpPr>
            <p:spPr>
              <a:xfrm>
                <a:off x="988713" y="3819753"/>
                <a:ext cx="3462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매체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DB3C3D3-038A-C92F-AC66-CD38F2857E3A}"/>
                </a:ext>
              </a:extLst>
            </p:cNvPr>
            <p:cNvGrpSpPr/>
            <p:nvPr/>
          </p:nvGrpSpPr>
          <p:grpSpPr>
            <a:xfrm>
              <a:off x="1895612" y="4127544"/>
              <a:ext cx="6443808" cy="400110"/>
              <a:chOff x="1895612" y="1856931"/>
              <a:chExt cx="6443808" cy="40011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A7BBC1-C48B-9617-EDE7-26391199DBDC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214843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 이용자는 매체 및 매체 소통의 영향력에 대한 이해와 자신과 타인의 권리를 지키기 위한</a:t>
                </a:r>
                <a:endParaRPr lang="en-US" altLang="ko-KR" sz="1300" spc="-2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적극적인 노력을 통해 건강한 소통 공동체를 형성한다</a:t>
                </a:r>
                <a:r>
                  <a:rPr lang="en-US" altLang="ko-KR" sz="1300" spc="-2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48C878D6-CCC8-B907-594B-0517846FA432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A131B107-DE8B-EBC0-8B07-90C8C0B76B98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E4182748-0928-B97A-3D64-952C98CE71EA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FBEEEF8-A8F4-BE64-1640-245081CCC843}"/>
                </a:ext>
              </a:extLst>
            </p:cNvPr>
            <p:cNvGrpSpPr/>
            <p:nvPr/>
          </p:nvGrpSpPr>
          <p:grpSpPr>
            <a:xfrm>
              <a:off x="1895612" y="1856931"/>
              <a:ext cx="6466250" cy="400110"/>
              <a:chOff x="1895612" y="1856931"/>
              <a:chExt cx="6466250" cy="40011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3A3D62F-9067-CC91-99F2-718831B24072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237285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매체는 소통을 매개하는 도구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기술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환경으로 당대 사회의 소통 방식과 소통 문화에 영향을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미친다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3D17DAC-F796-E2B6-5DDE-0ECE7CB86D78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2E48B84D-8A59-5E48-B7BA-76EAEEF62860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B39E2FE1-ED6D-761A-EF98-75AD6BE31657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10E6E66-2B53-44DB-CF44-D541BDFA2C06}"/>
                </a:ext>
              </a:extLst>
            </p:cNvPr>
            <p:cNvGrpSpPr/>
            <p:nvPr/>
          </p:nvGrpSpPr>
          <p:grpSpPr>
            <a:xfrm>
              <a:off x="1895612" y="2992238"/>
              <a:ext cx="6333200" cy="400110"/>
              <a:chOff x="1895612" y="1856931"/>
              <a:chExt cx="6333200" cy="40011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262D2E-75BB-C281-1D64-88EAA2B5C523}"/>
                  </a:ext>
                </a:extLst>
              </p:cNvPr>
              <p:cNvSpPr txBox="1"/>
              <p:nvPr/>
            </p:nvSpPr>
            <p:spPr>
              <a:xfrm>
                <a:off x="2124577" y="1856931"/>
                <a:ext cx="6104235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0" lvl="1">
                  <a:spcAft>
                    <a:spcPts val="200"/>
                  </a:spcAft>
                  <a:buClr>
                    <a:srgbClr val="0F958E"/>
                  </a:buClr>
                  <a:defRPr sz="11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2pPr>
              </a:lstStyle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 이용자는 매체 자료의 주체적인 수용과 생산을 통해 정체성을 형성하고 사회적 의미</a:t>
                </a:r>
                <a:endParaRPr lang="en-US" altLang="ko-KR" sz="13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lvl="1">
                  <a:spcAft>
                    <a:spcPts val="0"/>
                  </a:spcAft>
                </a:pPr>
                <a:r>
                  <a:rPr lang="ko-KR" altLang="en-US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구성 과정에 관여한다</a:t>
                </a:r>
                <a:r>
                  <a:rPr lang="en-US" altLang="ko-KR" sz="13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A163F339-A443-4B1F-C647-A2059AED2665}"/>
                  </a:ext>
                </a:extLst>
              </p:cNvPr>
              <p:cNvGrpSpPr/>
              <p:nvPr/>
            </p:nvGrpSpPr>
            <p:grpSpPr>
              <a:xfrm>
                <a:off x="1895612" y="1876886"/>
                <a:ext cx="174856" cy="160145"/>
                <a:chOff x="1903893" y="1870491"/>
                <a:chExt cx="158295" cy="144976"/>
              </a:xfrm>
            </p:grpSpPr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3737D440-AB8B-BE2F-ED6B-59D300352490}"/>
                    </a:ext>
                  </a:extLst>
                </p:cNvPr>
                <p:cNvSpPr/>
                <p:nvPr/>
              </p:nvSpPr>
              <p:spPr>
                <a:xfrm>
                  <a:off x="1903893" y="1870491"/>
                  <a:ext cx="144912" cy="1449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FE6DE699-89E9-2A69-4232-8181654BE333}"/>
                    </a:ext>
                  </a:extLst>
                </p:cNvPr>
                <p:cNvSpPr/>
                <p:nvPr/>
              </p:nvSpPr>
              <p:spPr>
                <a:xfrm>
                  <a:off x="1930896" y="1877655"/>
                  <a:ext cx="131292" cy="108720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82DC815C-7666-5EF9-0CEB-577968232301}"/>
              </a:ext>
            </a:extLst>
          </p:cNvPr>
          <p:cNvGrpSpPr/>
          <p:nvPr/>
        </p:nvGrpSpPr>
        <p:grpSpPr>
          <a:xfrm>
            <a:off x="2091725" y="2330834"/>
            <a:ext cx="6517438" cy="402140"/>
            <a:chOff x="2091725" y="4324839"/>
            <a:chExt cx="6517438" cy="402140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4EE61F25-777D-FD89-7084-BF58896665D3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80E2DACA-05B4-4E2B-D49E-2531C2787E38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B7A8D0C-A3B8-FCA9-4754-B4D93CC74DE9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197169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 매체 영역의 본질은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2AEDD215-4347-4FC3-DB88-7A4746BE4300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F71A0782-EC09-28FE-EEA6-8194B93812F2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7CD08119-1E25-2221-D51B-C38BCD2B44D0}"/>
              </a:ext>
            </a:extLst>
          </p:cNvPr>
          <p:cNvGrpSpPr/>
          <p:nvPr/>
        </p:nvGrpSpPr>
        <p:grpSpPr>
          <a:xfrm>
            <a:off x="2091725" y="3466141"/>
            <a:ext cx="6517438" cy="402140"/>
            <a:chOff x="2091725" y="4324839"/>
            <a:chExt cx="6517438" cy="402140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28071935-B16E-49B3-2345-1FAB1755853B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2838473E-C978-190D-7580-AA0C076F6E9D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924379-2261-3FC8-073E-451CF7946428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491641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매체의 수용과 생산을 통해 매체 이용자에게 기대되는 앎과 행동은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FAACB6EA-99EC-BC76-14D5-94221AB47D71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6FB62001-C681-E078-2112-A761E0B69A3D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FAB80AC6-A3EA-3D74-DC9D-DD8AB20A5672}"/>
              </a:ext>
            </a:extLst>
          </p:cNvPr>
          <p:cNvGrpSpPr/>
          <p:nvPr/>
        </p:nvGrpSpPr>
        <p:grpSpPr>
          <a:xfrm>
            <a:off x="2091725" y="4601447"/>
            <a:ext cx="6517438" cy="402140"/>
            <a:chOff x="2091725" y="4324839"/>
            <a:chExt cx="6517438" cy="402140"/>
          </a:xfrm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3D2D5B60-EF44-7F3F-B4B9-DB51C9DD57A5}"/>
                </a:ext>
              </a:extLst>
            </p:cNvPr>
            <p:cNvGrpSpPr/>
            <p:nvPr/>
          </p:nvGrpSpPr>
          <p:grpSpPr>
            <a:xfrm>
              <a:off x="2091725" y="4324839"/>
              <a:ext cx="6517438" cy="402140"/>
              <a:chOff x="2091725" y="2283209"/>
              <a:chExt cx="6517438" cy="402140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2BFDA6B7-2FF6-B42D-19D9-DB1CF34E4A12}"/>
                  </a:ext>
                </a:extLst>
              </p:cNvPr>
              <p:cNvSpPr/>
              <p:nvPr/>
            </p:nvSpPr>
            <p:spPr>
              <a:xfrm>
                <a:off x="2091725" y="2283209"/>
                <a:ext cx="6517438" cy="402140"/>
              </a:xfrm>
              <a:prstGeom prst="roundRect">
                <a:avLst>
                  <a:gd name="adj" fmla="val 14716"/>
                </a:avLst>
              </a:prstGeom>
              <a:solidFill>
                <a:srgbClr val="D4E2F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486CE51-F2BC-97FC-9A3E-93D0A04FF02D}"/>
                  </a:ext>
                </a:extLst>
              </p:cNvPr>
              <p:cNvSpPr txBox="1"/>
              <p:nvPr/>
            </p:nvSpPr>
            <p:spPr>
              <a:xfrm>
                <a:off x="2567498" y="2400498"/>
                <a:ext cx="319959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매체 이용자가 지녀야 할 가치와 태도는 무엇인가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?</a:t>
                </a:r>
              </a:p>
            </p:txBody>
          </p:sp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58E45700-CD8E-EC4D-F40F-849D0C1F2BEF}"/>
                  </a:ext>
                </a:extLst>
              </p:cNvPr>
              <p:cNvSpPr/>
              <p:nvPr/>
            </p:nvSpPr>
            <p:spPr>
              <a:xfrm rot="16200000">
                <a:off x="2145447" y="2229487"/>
                <a:ext cx="402140" cy="509584"/>
              </a:xfrm>
              <a:custGeom>
                <a:avLst/>
                <a:gdLst>
                  <a:gd name="connsiteX0" fmla="*/ 402140 w 402140"/>
                  <a:gd name="connsiteY0" fmla="*/ 402142 h 509584"/>
                  <a:gd name="connsiteX1" fmla="*/ 402140 w 402140"/>
                  <a:gd name="connsiteY1" fmla="*/ 509584 h 509584"/>
                  <a:gd name="connsiteX2" fmla="*/ 401745 w 402140"/>
                  <a:gd name="connsiteY2" fmla="*/ 509584 h 509584"/>
                  <a:gd name="connsiteX3" fmla="*/ 284344 w 402140"/>
                  <a:gd name="connsiteY3" fmla="*/ 403183 h 509584"/>
                  <a:gd name="connsiteX4" fmla="*/ 270761 w 402140"/>
                  <a:gd name="connsiteY4" fmla="*/ 402142 h 509584"/>
                  <a:gd name="connsiteX5" fmla="*/ 330293 w 402140"/>
                  <a:gd name="connsiteY5" fmla="*/ 402142 h 509584"/>
                  <a:gd name="connsiteX6" fmla="*/ 330293 w 402140"/>
                  <a:gd name="connsiteY6" fmla="*/ 402140 h 509584"/>
                  <a:gd name="connsiteX7" fmla="*/ 61474 w 402140"/>
                  <a:gd name="connsiteY7" fmla="*/ 402140 h 509584"/>
                  <a:gd name="connsiteX8" fmla="*/ 0 w 402140"/>
                  <a:gd name="connsiteY8" fmla="*/ 340666 h 509584"/>
                  <a:gd name="connsiteX9" fmla="*/ 0 w 402140"/>
                  <a:gd name="connsiteY9" fmla="*/ 61474 h 509584"/>
                  <a:gd name="connsiteX10" fmla="*/ 61474 w 402140"/>
                  <a:gd name="connsiteY10" fmla="*/ 0 h 509584"/>
                  <a:gd name="connsiteX11" fmla="*/ 340081 w 402140"/>
                  <a:gd name="connsiteY11" fmla="*/ 0 h 509584"/>
                  <a:gd name="connsiteX12" fmla="*/ 401555 w 402140"/>
                  <a:gd name="connsiteY12" fmla="*/ 61474 h 509584"/>
                  <a:gd name="connsiteX13" fmla="*/ 401555 w 402140"/>
                  <a:gd name="connsiteY13" fmla="*/ 236140 h 509584"/>
                  <a:gd name="connsiteX14" fmla="*/ 401555 w 402140"/>
                  <a:gd name="connsiteY14" fmla="*/ 340666 h 509584"/>
                  <a:gd name="connsiteX15" fmla="*/ 401555 w 402140"/>
                  <a:gd name="connsiteY15" fmla="*/ 402142 h 50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2140" h="509584">
                    <a:moveTo>
                      <a:pt x="402140" y="402142"/>
                    </a:moveTo>
                    <a:lnTo>
                      <a:pt x="402140" y="509584"/>
                    </a:lnTo>
                    <a:lnTo>
                      <a:pt x="401745" y="509584"/>
                    </a:lnTo>
                    <a:cubicBezTo>
                      <a:pt x="398033" y="456649"/>
                      <a:pt x="348855" y="413215"/>
                      <a:pt x="284344" y="403183"/>
                    </a:cubicBezTo>
                    <a:lnTo>
                      <a:pt x="270761" y="402142"/>
                    </a:lnTo>
                    <a:lnTo>
                      <a:pt x="330293" y="402142"/>
                    </a:lnTo>
                    <a:lnTo>
                      <a:pt x="330293" y="402140"/>
                    </a:lnTo>
                    <a:lnTo>
                      <a:pt x="61474" y="402140"/>
                    </a:lnTo>
                    <a:cubicBezTo>
                      <a:pt x="27523" y="402140"/>
                      <a:pt x="0" y="374617"/>
                      <a:pt x="0" y="340666"/>
                    </a:cubicBezTo>
                    <a:lnTo>
                      <a:pt x="0" y="61474"/>
                    </a:lnTo>
                    <a:cubicBezTo>
                      <a:pt x="0" y="27523"/>
                      <a:pt x="27523" y="0"/>
                      <a:pt x="61474" y="0"/>
                    </a:cubicBezTo>
                    <a:lnTo>
                      <a:pt x="340081" y="0"/>
                    </a:lnTo>
                    <a:cubicBezTo>
                      <a:pt x="374032" y="0"/>
                      <a:pt x="401555" y="27523"/>
                      <a:pt x="401555" y="61474"/>
                    </a:cubicBezTo>
                    <a:lnTo>
                      <a:pt x="401555" y="236140"/>
                    </a:lnTo>
                    <a:lnTo>
                      <a:pt x="401555" y="340666"/>
                    </a:lnTo>
                    <a:lnTo>
                      <a:pt x="401555" y="402142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F0AE3B8E-E167-8C86-CE68-A7AAB5ED8ABE}"/>
                </a:ext>
              </a:extLst>
            </p:cNvPr>
            <p:cNvSpPr/>
            <p:nvPr/>
          </p:nvSpPr>
          <p:spPr>
            <a:xfrm flipH="1">
              <a:off x="2197905" y="4393593"/>
              <a:ext cx="321928" cy="332973"/>
            </a:xfrm>
            <a:custGeom>
              <a:avLst/>
              <a:gdLst>
                <a:gd name="connsiteX0" fmla="*/ 216196 w 321928"/>
                <a:gd name="connsiteY0" fmla="*/ 0 h 332973"/>
                <a:gd name="connsiteX1" fmla="*/ 110464 w 321928"/>
                <a:gd name="connsiteY1" fmla="*/ 140428 h 332973"/>
                <a:gd name="connsiteX2" fmla="*/ 183128 w 321928"/>
                <a:gd name="connsiteY2" fmla="*/ 140428 h 332973"/>
                <a:gd name="connsiteX3" fmla="*/ 180984 w 321928"/>
                <a:gd name="connsiteY3" fmla="*/ 157349 h 332973"/>
                <a:gd name="connsiteX4" fmla="*/ 409 w 321928"/>
                <a:gd name="connsiteY4" fmla="*/ 226362 h 332973"/>
                <a:gd name="connsiteX5" fmla="*/ 0 w 321928"/>
                <a:gd name="connsiteY5" fmla="*/ 332973 h 332973"/>
                <a:gd name="connsiteX6" fmla="*/ 243443 w 321928"/>
                <a:gd name="connsiteY6" fmla="*/ 171884 h 332973"/>
                <a:gd name="connsiteX7" fmla="*/ 247027 w 321928"/>
                <a:gd name="connsiteY7" fmla="*/ 140428 h 332973"/>
                <a:gd name="connsiteX8" fmla="*/ 321928 w 321928"/>
                <a:gd name="connsiteY8" fmla="*/ 140428 h 33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28" h="332973">
                  <a:moveTo>
                    <a:pt x="216196" y="0"/>
                  </a:moveTo>
                  <a:lnTo>
                    <a:pt x="110464" y="140428"/>
                  </a:lnTo>
                  <a:lnTo>
                    <a:pt x="183128" y="140428"/>
                  </a:lnTo>
                  <a:lnTo>
                    <a:pt x="180984" y="157349"/>
                  </a:lnTo>
                  <a:cubicBezTo>
                    <a:pt x="160490" y="239652"/>
                    <a:pt x="83262" y="236627"/>
                    <a:pt x="409" y="226362"/>
                  </a:cubicBezTo>
                  <a:cubicBezTo>
                    <a:pt x="273" y="248405"/>
                    <a:pt x="136" y="310929"/>
                    <a:pt x="0" y="332973"/>
                  </a:cubicBezTo>
                  <a:cubicBezTo>
                    <a:pt x="111927" y="332973"/>
                    <a:pt x="216538" y="294153"/>
                    <a:pt x="243443" y="171884"/>
                  </a:cubicBezTo>
                  <a:lnTo>
                    <a:pt x="247027" y="140428"/>
                  </a:lnTo>
                  <a:lnTo>
                    <a:pt x="321928" y="140428"/>
                  </a:lnTo>
                  <a:close/>
                </a:path>
              </a:pathLst>
            </a:custGeom>
            <a:solidFill>
              <a:srgbClr val="D4E2F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CB29018-2F53-56BF-B77F-1A331A6E9556}"/>
              </a:ext>
            </a:extLst>
          </p:cNvPr>
          <p:cNvGrpSpPr/>
          <p:nvPr/>
        </p:nvGrpSpPr>
        <p:grpSpPr>
          <a:xfrm>
            <a:off x="299940" y="209704"/>
            <a:ext cx="2793192" cy="716668"/>
            <a:chOff x="299940" y="209704"/>
            <a:chExt cx="2793192" cy="71666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2D57A4D-1CFD-D26A-B23D-6D95A6E5FEA9}"/>
                </a:ext>
              </a:extLst>
            </p:cNvPr>
            <p:cNvSpPr txBox="1"/>
            <p:nvPr/>
          </p:nvSpPr>
          <p:spPr>
            <a:xfrm>
              <a:off x="1087593" y="501878"/>
              <a:ext cx="19572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범주</a:t>
              </a:r>
              <a:endPara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9DBE141-9C8A-7EA9-1FBD-268C435AEF82}"/>
                </a:ext>
              </a:extLst>
            </p:cNvPr>
            <p:cNvSpPr txBox="1"/>
            <p:nvPr/>
          </p:nvSpPr>
          <p:spPr>
            <a:xfrm>
              <a:off x="299940" y="372374"/>
              <a:ext cx="33182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18E6F2A-527E-C575-DFB1-2A9FA3C14610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248E24-93B1-1DF9-FE82-4F452344D6C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72240A84-1667-C9B0-7E73-D5E0873C2C8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9812AE1D-B9DE-39D8-92BC-612F94048DE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10B1916-E50C-7B1D-0D7E-4B7188E8946E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B73712-2BB2-C6EB-5D22-8E5E447FB511}"/>
              </a:ext>
            </a:extLst>
          </p:cNvPr>
          <p:cNvSpPr/>
          <p:nvPr/>
        </p:nvSpPr>
        <p:spPr>
          <a:xfrm rot="16200000">
            <a:off x="-840167" y="2692698"/>
            <a:ext cx="4803181" cy="214312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1AD855C7-B8E2-B52F-CA5E-D62C7026C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11479"/>
              </p:ext>
            </p:extLst>
          </p:nvPr>
        </p:nvGraphicFramePr>
        <p:xfrm>
          <a:off x="475344" y="1356320"/>
          <a:ext cx="8200345" cy="480953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391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288074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512088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512088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512088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1512088">
                  <a:extLst>
                    <a:ext uri="{9D8B030D-6E8A-4147-A177-3AD203B41FA5}">
                      <a16:colId xmlns:a16="http://schemas.microsoft.com/office/drawing/2014/main" val="3018417269"/>
                    </a:ext>
                  </a:extLst>
                </a:gridCol>
              </a:tblGrid>
              <a:tr h="252053">
                <a:tc rowSpan="3"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읽기의 기초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252053">
                <a:tc gridSpan="2"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과정ㆍ기능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쓰기의 기초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초등학교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538178">
                <a:tc gridSpan="2"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지식ㆍ이해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한글의 기초와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0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국어 규범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1~2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13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538178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 맥락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569609"/>
                  </a:ext>
                </a:extLst>
              </a:tr>
              <a:tr h="53817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글의 유형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846712"/>
                  </a:ext>
                </a:extLst>
              </a:tr>
              <a:tr h="538178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읽기의 기초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822513"/>
                  </a:ext>
                </a:extLst>
              </a:tr>
              <a:tr h="53817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확인과 추론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094604"/>
                  </a:ext>
                </a:extLst>
              </a:tr>
              <a:tr h="53817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평가와 창의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273756"/>
                  </a:ext>
                </a:extLst>
              </a:tr>
              <a:tr h="53817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점검과 조정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268324"/>
                  </a:ext>
                </a:extLst>
              </a:tr>
              <a:tr h="538178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/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171793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9EFE4D05-A506-A7C7-34B2-36937D124A75}"/>
              </a:ext>
            </a:extLst>
          </p:cNvPr>
          <p:cNvGrpSpPr/>
          <p:nvPr/>
        </p:nvGrpSpPr>
        <p:grpSpPr>
          <a:xfrm>
            <a:off x="477216" y="2738922"/>
            <a:ext cx="8215765" cy="430968"/>
            <a:chOff x="544794" y="2947876"/>
            <a:chExt cx="8215765" cy="430968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C54F17C-7E52-5594-F119-B9302481D167}"/>
                </a:ext>
              </a:extLst>
            </p:cNvPr>
            <p:cNvGrpSpPr/>
            <p:nvPr/>
          </p:nvGrpSpPr>
          <p:grpSpPr>
            <a:xfrm>
              <a:off x="544794" y="2998078"/>
              <a:ext cx="861312" cy="307556"/>
              <a:chOff x="595064" y="1313766"/>
              <a:chExt cx="1460905" cy="409357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D9A58314-9D5D-C357-5EDD-4A7DAC9FD1D1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noFill/>
              <a:ln w="57150" cap="sq">
                <a:solidFill>
                  <a:schemeClr val="bg1"/>
                </a:solidFill>
                <a:prstDash val="solid"/>
                <a:beve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5982550D-4295-721B-D865-DB349ABC6CD1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 cap="rnd">
                <a:solidFill>
                  <a:srgbClr val="F44236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EA787123-D216-C61A-327E-057CBE638A64}"/>
                </a:ext>
              </a:extLst>
            </p:cNvPr>
            <p:cNvGrpSpPr/>
            <p:nvPr/>
          </p:nvGrpSpPr>
          <p:grpSpPr>
            <a:xfrm>
              <a:off x="1356011" y="2947876"/>
              <a:ext cx="7404548" cy="430968"/>
              <a:chOff x="1356011" y="2947876"/>
              <a:chExt cx="7404548" cy="430968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3BE8ED25-D22C-860A-78DF-032939767F4B}"/>
                  </a:ext>
                </a:extLst>
              </p:cNvPr>
              <p:cNvGrpSpPr/>
              <p:nvPr/>
            </p:nvGrpSpPr>
            <p:grpSpPr>
              <a:xfrm>
                <a:off x="1356011" y="3098277"/>
                <a:ext cx="348964" cy="117035"/>
                <a:chOff x="1419511" y="2602977"/>
                <a:chExt cx="348964" cy="117035"/>
              </a:xfrm>
            </p:grpSpPr>
            <p:cxnSp>
              <p:nvCxnSpPr>
                <p:cNvPr id="28" name="직선 연결선 27">
                  <a:extLst>
                    <a:ext uri="{FF2B5EF4-FFF2-40B4-BE49-F238E27FC236}">
                      <a16:creationId xmlns:a16="http://schemas.microsoft.com/office/drawing/2014/main" id="{912D7228-F880-8877-BC8E-8A77577DF4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6900" y="2659050"/>
                  <a:ext cx="281575" cy="0"/>
                </a:xfrm>
                <a:prstGeom prst="line">
                  <a:avLst/>
                </a:prstGeom>
                <a:ln w="22225">
                  <a:solidFill>
                    <a:srgbClr val="F44236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1A6E3145-DED0-1BF2-284A-BC3ED70B717C}"/>
                    </a:ext>
                  </a:extLst>
                </p:cNvPr>
                <p:cNvSpPr/>
                <p:nvPr/>
              </p:nvSpPr>
              <p:spPr>
                <a:xfrm>
                  <a:off x="1419511" y="2602977"/>
                  <a:ext cx="117035" cy="117035"/>
                </a:xfrm>
                <a:prstGeom prst="ellipse">
                  <a:avLst/>
                </a:prstGeom>
                <a:solidFill>
                  <a:srgbClr val="F44236"/>
                </a:solidFill>
                <a:ln w="22225">
                  <a:solidFill>
                    <a:schemeClr val="bg1"/>
                  </a:solidFill>
                </a:ln>
                <a:effectLst>
                  <a:outerShdw blurRad="38100" dist="254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5C78A005-5DFB-A54F-800A-08C03882D474}"/>
                  </a:ext>
                </a:extLst>
              </p:cNvPr>
              <p:cNvSpPr/>
              <p:nvPr/>
            </p:nvSpPr>
            <p:spPr>
              <a:xfrm>
                <a:off x="1740564" y="2947876"/>
                <a:ext cx="7019995" cy="430968"/>
              </a:xfrm>
              <a:prstGeom prst="roundRect">
                <a:avLst>
                  <a:gd name="adj" fmla="val 16735"/>
                </a:avLst>
              </a:prstGeom>
              <a:solidFill>
                <a:srgbClr val="CBDCEF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7DE466F-75A7-2BB9-C112-2C5B72FCF450}"/>
                  </a:ext>
                </a:extLst>
              </p:cNvPr>
              <p:cNvGrpSpPr/>
              <p:nvPr/>
            </p:nvGrpSpPr>
            <p:grpSpPr>
              <a:xfrm>
                <a:off x="1846889" y="3068544"/>
                <a:ext cx="1784704" cy="184666"/>
                <a:chOff x="4966621" y="2239313"/>
                <a:chExt cx="1784704" cy="184666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7065B77-073B-A706-B80A-95C523813F9B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157735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알고 이해해야 하는 내용 </a:t>
                  </a:r>
                </a:p>
              </p:txBody>
            </p: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4D502CD8-7CC8-2A23-1731-83D81ECFC9C0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FE856545-D27B-F448-723D-CD5E7FAC8B6C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E0D4C749-3B9A-69C3-6308-3FB1D2E47275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7DDF7E-C206-DD38-1DA6-7832E58FD5FE}"/>
                </a:ext>
              </a:extLst>
            </p:cNvPr>
            <p:cNvSpPr txBox="1"/>
            <p:nvPr/>
          </p:nvSpPr>
          <p:spPr>
            <a:xfrm>
              <a:off x="695202" y="3082569"/>
              <a:ext cx="55784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지식</a:t>
              </a:r>
              <a:r>
                <a:rPr lang="en-US" altLang="ko-KR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이해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33B689C-DB4C-3085-3D05-A8B1BF9B7E0C}"/>
              </a:ext>
            </a:extLst>
          </p:cNvPr>
          <p:cNvGrpSpPr/>
          <p:nvPr/>
        </p:nvGrpSpPr>
        <p:grpSpPr>
          <a:xfrm>
            <a:off x="477216" y="4346713"/>
            <a:ext cx="8215767" cy="430968"/>
            <a:chOff x="544794" y="4450892"/>
            <a:chExt cx="8215767" cy="430968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AE104101-481D-5000-C04E-1EB47FF77C24}"/>
                </a:ext>
              </a:extLst>
            </p:cNvPr>
            <p:cNvGrpSpPr/>
            <p:nvPr/>
          </p:nvGrpSpPr>
          <p:grpSpPr>
            <a:xfrm>
              <a:off x="544794" y="4501094"/>
              <a:ext cx="861312" cy="307556"/>
              <a:chOff x="595064" y="1313766"/>
              <a:chExt cx="1460905" cy="409357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60570AD5-45A2-2A55-8E3F-855B52772BFF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noFill/>
              <a:ln w="57150" cap="sq">
                <a:solidFill>
                  <a:schemeClr val="bg1"/>
                </a:solidFill>
                <a:prstDash val="solid"/>
                <a:beve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AE39EE34-DADF-2834-08C5-A2E3D55F450E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 cap="rnd">
                <a:solidFill>
                  <a:srgbClr val="F44236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2D2880C-06BC-4CC2-F920-F7292CA921C8}"/>
                </a:ext>
              </a:extLst>
            </p:cNvPr>
            <p:cNvGrpSpPr/>
            <p:nvPr/>
          </p:nvGrpSpPr>
          <p:grpSpPr>
            <a:xfrm>
              <a:off x="1356011" y="4450892"/>
              <a:ext cx="7404550" cy="430968"/>
              <a:chOff x="1356011" y="4450892"/>
              <a:chExt cx="7404550" cy="430968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20BE9A1C-02B7-2F19-B7F9-CF5716D75AE2}"/>
                  </a:ext>
                </a:extLst>
              </p:cNvPr>
              <p:cNvGrpSpPr/>
              <p:nvPr/>
            </p:nvGrpSpPr>
            <p:grpSpPr>
              <a:xfrm>
                <a:off x="1356011" y="4601293"/>
                <a:ext cx="368014" cy="117035"/>
                <a:chOff x="1419511" y="2602977"/>
                <a:chExt cx="368014" cy="117035"/>
              </a:xfrm>
            </p:grpSpPr>
            <p:cxnSp>
              <p:nvCxnSpPr>
                <p:cNvPr id="44" name="직선 연결선 43">
                  <a:extLst>
                    <a:ext uri="{FF2B5EF4-FFF2-40B4-BE49-F238E27FC236}">
                      <a16:creationId xmlns:a16="http://schemas.microsoft.com/office/drawing/2014/main" id="{073636A4-FA2A-8C02-5C28-FDF70755BE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6900" y="2659050"/>
                  <a:ext cx="300625" cy="0"/>
                </a:xfrm>
                <a:prstGeom prst="line">
                  <a:avLst/>
                </a:prstGeom>
                <a:ln w="22225">
                  <a:solidFill>
                    <a:srgbClr val="F44236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C87AEF6D-EEC1-8E51-2CB2-C55DB3BEA3F5}"/>
                    </a:ext>
                  </a:extLst>
                </p:cNvPr>
                <p:cNvSpPr/>
                <p:nvPr/>
              </p:nvSpPr>
              <p:spPr>
                <a:xfrm>
                  <a:off x="1419511" y="2602977"/>
                  <a:ext cx="117035" cy="117035"/>
                </a:xfrm>
                <a:prstGeom prst="ellipse">
                  <a:avLst/>
                </a:prstGeom>
                <a:solidFill>
                  <a:srgbClr val="F44236"/>
                </a:solidFill>
                <a:ln w="22225">
                  <a:solidFill>
                    <a:schemeClr val="bg1"/>
                  </a:solidFill>
                </a:ln>
                <a:effectLst>
                  <a:outerShdw blurRad="38100" dist="254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CEFA96C1-3093-B152-503F-10C5515E6615}"/>
                  </a:ext>
                </a:extLst>
              </p:cNvPr>
              <p:cNvSpPr/>
              <p:nvPr/>
            </p:nvSpPr>
            <p:spPr>
              <a:xfrm>
                <a:off x="1740565" y="4450892"/>
                <a:ext cx="7019996" cy="430968"/>
              </a:xfrm>
              <a:prstGeom prst="roundRect">
                <a:avLst>
                  <a:gd name="adj" fmla="val 16735"/>
                </a:avLst>
              </a:prstGeom>
              <a:solidFill>
                <a:srgbClr val="CBDCEF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8E17922E-798C-EFC7-8A3E-A73922D75ABD}"/>
                  </a:ext>
                </a:extLst>
              </p:cNvPr>
              <p:cNvGrpSpPr/>
              <p:nvPr/>
            </p:nvGrpSpPr>
            <p:grpSpPr>
              <a:xfrm>
                <a:off x="1846889" y="4571560"/>
                <a:ext cx="3067106" cy="184666"/>
                <a:chOff x="4966621" y="2239313"/>
                <a:chExt cx="3067106" cy="184666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7E0096A-42C6-FF3A-2BD7-98F57A964C98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285975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사고 및 탐구 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국어과 고유의 절차적 지식</a:t>
                  </a:r>
                </a:p>
              </p:txBody>
            </p: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B23C0CE3-8244-8107-73C0-68FF24A1524C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9838DDDE-3302-9E9B-A3E6-39A77B3450B5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4726B602-053D-E746-77C1-681C81AC8925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950B69-8C15-0D9B-923B-B7F52DA90A56}"/>
                </a:ext>
              </a:extLst>
            </p:cNvPr>
            <p:cNvSpPr txBox="1"/>
            <p:nvPr/>
          </p:nvSpPr>
          <p:spPr>
            <a:xfrm>
              <a:off x="696003" y="4585585"/>
              <a:ext cx="556242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과정</a:t>
              </a:r>
              <a:r>
                <a:rPr lang="en-US" altLang="ko-KR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기능</a:t>
              </a: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FDF3F975-D903-4804-3D4A-FE5F3D789E96}"/>
              </a:ext>
            </a:extLst>
          </p:cNvPr>
          <p:cNvGrpSpPr/>
          <p:nvPr/>
        </p:nvGrpSpPr>
        <p:grpSpPr>
          <a:xfrm>
            <a:off x="1115571" y="5670820"/>
            <a:ext cx="7577412" cy="430968"/>
            <a:chOff x="1183149" y="5708324"/>
            <a:chExt cx="7577412" cy="430968"/>
          </a:xfrm>
        </p:grpSpPr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224826E5-F140-5AAC-FE53-7AB4501E1633}"/>
                </a:ext>
              </a:extLst>
            </p:cNvPr>
            <p:cNvGrpSpPr/>
            <p:nvPr/>
          </p:nvGrpSpPr>
          <p:grpSpPr>
            <a:xfrm>
              <a:off x="1183149" y="5758526"/>
              <a:ext cx="861312" cy="307556"/>
              <a:chOff x="595064" y="1313766"/>
              <a:chExt cx="1460905" cy="409357"/>
            </a:xfrm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066DAEC0-5B52-1528-DE4D-B9C8A21C6982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noFill/>
              <a:ln w="57150" cap="sq">
                <a:solidFill>
                  <a:schemeClr val="bg1"/>
                </a:solidFill>
                <a:prstDash val="solid"/>
                <a:beve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EEC13C8A-0086-848F-2B54-217D77E8FF0A}"/>
                  </a:ext>
                </a:extLst>
              </p:cNvPr>
              <p:cNvSpPr/>
              <p:nvPr/>
            </p:nvSpPr>
            <p:spPr>
              <a:xfrm>
                <a:off x="595064" y="1313766"/>
                <a:ext cx="1460905" cy="4093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 cap="rnd">
                <a:solidFill>
                  <a:srgbClr val="F44236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0D28E82E-7A66-3BCF-C28D-30362AC84C68}"/>
                </a:ext>
              </a:extLst>
            </p:cNvPr>
            <p:cNvGrpSpPr/>
            <p:nvPr/>
          </p:nvGrpSpPr>
          <p:grpSpPr>
            <a:xfrm>
              <a:off x="1994366" y="5708324"/>
              <a:ext cx="6766195" cy="430968"/>
              <a:chOff x="1994366" y="5708324"/>
              <a:chExt cx="6766195" cy="430968"/>
            </a:xfrm>
          </p:grpSpPr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95B10FE0-8658-B375-3374-E223EBE4E908}"/>
                  </a:ext>
                </a:extLst>
              </p:cNvPr>
              <p:cNvGrpSpPr/>
              <p:nvPr/>
            </p:nvGrpSpPr>
            <p:grpSpPr>
              <a:xfrm>
                <a:off x="1994366" y="5858725"/>
                <a:ext cx="386884" cy="117035"/>
                <a:chOff x="1419511" y="2602977"/>
                <a:chExt cx="386884" cy="117035"/>
              </a:xfrm>
            </p:grpSpPr>
            <p:cxnSp>
              <p:nvCxnSpPr>
                <p:cNvPr id="107" name="직선 연결선 106">
                  <a:extLst>
                    <a:ext uri="{FF2B5EF4-FFF2-40B4-BE49-F238E27FC236}">
                      <a16:creationId xmlns:a16="http://schemas.microsoft.com/office/drawing/2014/main" id="{CF08FC97-ADC4-5CF8-0913-6E2DDD9902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6900" y="2659050"/>
                  <a:ext cx="319495" cy="0"/>
                </a:xfrm>
                <a:prstGeom prst="line">
                  <a:avLst/>
                </a:prstGeom>
                <a:ln w="22225">
                  <a:solidFill>
                    <a:srgbClr val="F44236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타원 107">
                  <a:extLst>
                    <a:ext uri="{FF2B5EF4-FFF2-40B4-BE49-F238E27FC236}">
                      <a16:creationId xmlns:a16="http://schemas.microsoft.com/office/drawing/2014/main" id="{6BCC5C84-FB50-E4E5-3530-2109C2186851}"/>
                    </a:ext>
                  </a:extLst>
                </p:cNvPr>
                <p:cNvSpPr/>
                <p:nvPr/>
              </p:nvSpPr>
              <p:spPr>
                <a:xfrm>
                  <a:off x="1419511" y="2602977"/>
                  <a:ext cx="117035" cy="117035"/>
                </a:xfrm>
                <a:prstGeom prst="ellipse">
                  <a:avLst/>
                </a:prstGeom>
                <a:solidFill>
                  <a:srgbClr val="F44236"/>
                </a:solidFill>
                <a:ln w="22225">
                  <a:solidFill>
                    <a:schemeClr val="bg1"/>
                  </a:solidFill>
                </a:ln>
                <a:effectLst>
                  <a:outerShdw blurRad="38100" dist="254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01" name="사각형: 둥근 모서리 100">
                <a:extLst>
                  <a:ext uri="{FF2B5EF4-FFF2-40B4-BE49-F238E27FC236}">
                    <a16:creationId xmlns:a16="http://schemas.microsoft.com/office/drawing/2014/main" id="{133D3B80-EBD7-F641-BC8E-31FF55548A2B}"/>
                  </a:ext>
                </a:extLst>
              </p:cNvPr>
              <p:cNvSpPr/>
              <p:nvPr/>
            </p:nvSpPr>
            <p:spPr>
              <a:xfrm>
                <a:off x="2378920" y="5708324"/>
                <a:ext cx="6381641" cy="430968"/>
              </a:xfrm>
              <a:prstGeom prst="roundRect">
                <a:avLst>
                  <a:gd name="adj" fmla="val 16735"/>
                </a:avLst>
              </a:prstGeom>
              <a:solidFill>
                <a:srgbClr val="CBDCEF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B646915C-229C-52C8-1E9E-E02FB9A3E818}"/>
                  </a:ext>
                </a:extLst>
              </p:cNvPr>
              <p:cNvGrpSpPr/>
              <p:nvPr/>
            </p:nvGrpSpPr>
            <p:grpSpPr>
              <a:xfrm>
                <a:off x="2485244" y="5828992"/>
                <a:ext cx="3063900" cy="184666"/>
                <a:chOff x="4966621" y="2239313"/>
                <a:chExt cx="3063900" cy="184666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6166743C-CD96-459C-FF65-05EBAA7019C7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285655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교과 활동을 통해 가르칠 수 있는 가치 및 태도</a:t>
                  </a:r>
                </a:p>
              </p:txBody>
            </p: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DC3EE957-2E2A-D2BB-4E44-60558BDCE713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105" name="자유형: 도형 104">
                    <a:extLst>
                      <a:ext uri="{FF2B5EF4-FFF2-40B4-BE49-F238E27FC236}">
                        <a16:creationId xmlns:a16="http://schemas.microsoft.com/office/drawing/2014/main" id="{E05A1B4B-E0BB-360B-2239-6BA2209B112F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6" name="자유형: 도형 105">
                    <a:extLst>
                      <a:ext uri="{FF2B5EF4-FFF2-40B4-BE49-F238E27FC236}">
                        <a16:creationId xmlns:a16="http://schemas.microsoft.com/office/drawing/2014/main" id="{00612F72-5581-48FC-7285-E06BBEC32D73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D888056-E7DD-BBED-55A2-E6D2A078CCF2}"/>
                </a:ext>
              </a:extLst>
            </p:cNvPr>
            <p:cNvSpPr txBox="1"/>
            <p:nvPr/>
          </p:nvSpPr>
          <p:spPr>
            <a:xfrm>
              <a:off x="1333557" y="5843017"/>
              <a:ext cx="55784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가치</a:t>
              </a:r>
              <a:r>
                <a:rPr lang="en-US" altLang="ko-KR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·</a:t>
              </a:r>
              <a:r>
                <a:rPr lang="ko-KR" altLang="en-US" sz="1050" b="1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rPr>
                <a:t>태도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E9680C39-5C9F-16D0-3F88-6074795D3989}"/>
              </a:ext>
            </a:extLst>
          </p:cNvPr>
          <p:cNvGrpSpPr/>
          <p:nvPr/>
        </p:nvGrpSpPr>
        <p:grpSpPr>
          <a:xfrm>
            <a:off x="819871" y="1636312"/>
            <a:ext cx="1460905" cy="440455"/>
            <a:chOff x="819871" y="1636312"/>
            <a:chExt cx="1460905" cy="440455"/>
          </a:xfrm>
        </p:grpSpPr>
        <p:sp>
          <p:nvSpPr>
            <p:cNvPr id="111" name="사각형: 둥근 모서리 110">
              <a:extLst>
                <a:ext uri="{FF2B5EF4-FFF2-40B4-BE49-F238E27FC236}">
                  <a16:creationId xmlns:a16="http://schemas.microsoft.com/office/drawing/2014/main" id="{DD22F9FC-9B0A-DF46-3EBE-AB0D0FC6F079}"/>
                </a:ext>
              </a:extLst>
            </p:cNvPr>
            <p:cNvSpPr/>
            <p:nvPr/>
          </p:nvSpPr>
          <p:spPr>
            <a:xfrm>
              <a:off x="819871" y="1636312"/>
              <a:ext cx="1460905" cy="440455"/>
            </a:xfrm>
            <a:prstGeom prst="roundRect">
              <a:avLst>
                <a:gd name="adj" fmla="val 50000"/>
              </a:avLst>
            </a:prstGeom>
            <a:noFill/>
            <a:ln w="57150" cap="sq">
              <a:solidFill>
                <a:schemeClr val="bg1"/>
              </a:solidFill>
              <a:prstDash val="solid"/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2" name="사각형: 둥근 모서리 111">
              <a:extLst>
                <a:ext uri="{FF2B5EF4-FFF2-40B4-BE49-F238E27FC236}">
                  <a16:creationId xmlns:a16="http://schemas.microsoft.com/office/drawing/2014/main" id="{B56E1A48-3E23-89D0-D8F2-8D7AE8A10CC8}"/>
                </a:ext>
              </a:extLst>
            </p:cNvPr>
            <p:cNvSpPr/>
            <p:nvPr/>
          </p:nvSpPr>
          <p:spPr>
            <a:xfrm>
              <a:off x="819871" y="1636312"/>
              <a:ext cx="1460905" cy="44045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 cap="rnd">
              <a:solidFill>
                <a:srgbClr val="F44236"/>
              </a:solidFill>
              <a:prstDash val="sysDash"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3BC19AF-C549-BA55-2E18-D1CFA82CEA40}"/>
                </a:ext>
              </a:extLst>
            </p:cNvPr>
            <p:cNvSpPr txBox="1"/>
            <p:nvPr/>
          </p:nvSpPr>
          <p:spPr>
            <a:xfrm>
              <a:off x="1407656" y="1764206"/>
              <a:ext cx="28533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범주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0741662C-12AA-4A28-0B77-CC60AF7D7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949883"/>
              </p:ext>
            </p:extLst>
          </p:nvPr>
        </p:nvGraphicFramePr>
        <p:xfrm>
          <a:off x="468313" y="1341438"/>
          <a:ext cx="8207374" cy="483339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25787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393862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2393863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2393862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458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 맥락과 담화 유형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말하기의 과정과 전략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화자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청자와 듣기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 태도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 맥락과 담화 유형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읽기 과정과 전략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독자와 읽기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쓰기 맥락과 담화 유형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쓰기 과정과 전략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필자와 쓰기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 탐구의 대상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 탐구의 경험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 주체와 국어에 대한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887911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문학의 갈래와 맥락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문학의 수용과 생산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문화 주체와 문학에 대한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487909"/>
                  </a:ext>
                </a:extLst>
              </a:tr>
              <a:tr h="76308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 맥락과 매체 자료 유형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소통의 과정과 전략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이용자와 소통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154600"/>
                  </a:ext>
                </a:extLst>
              </a:tr>
            </a:tbl>
          </a:graphicData>
        </a:graphic>
      </p:graphicFrame>
      <p:grpSp>
        <p:nvGrpSpPr>
          <p:cNvPr id="12" name="그룹 11">
            <a:extLst>
              <a:ext uri="{FF2B5EF4-FFF2-40B4-BE49-F238E27FC236}">
                <a16:creationId xmlns:a16="http://schemas.microsoft.com/office/drawing/2014/main" id="{49A4A30B-98BD-F196-A227-E81386A89899}"/>
              </a:ext>
            </a:extLst>
          </p:cNvPr>
          <p:cNvGrpSpPr/>
          <p:nvPr/>
        </p:nvGrpSpPr>
        <p:grpSpPr>
          <a:xfrm>
            <a:off x="296734" y="209704"/>
            <a:ext cx="4830426" cy="716668"/>
            <a:chOff x="296734" y="209704"/>
            <a:chExt cx="4830426" cy="7166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894E175-5576-CEBE-A322-CC6A96002FBA}"/>
                </a:ext>
              </a:extLst>
            </p:cNvPr>
            <p:cNvSpPr txBox="1"/>
            <p:nvPr/>
          </p:nvSpPr>
          <p:spPr>
            <a:xfrm>
              <a:off x="1087593" y="501878"/>
              <a:ext cx="403956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영역별 범주의 주요 내용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D18D77-F8B5-6803-6EC4-2A0CE1D6ED0F}"/>
                </a:ext>
              </a:extLst>
            </p:cNvPr>
            <p:cNvSpPr txBox="1"/>
            <p:nvPr/>
          </p:nvSpPr>
          <p:spPr>
            <a:xfrm>
              <a:off x="296734" y="372374"/>
              <a:ext cx="33823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5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539CAD5-4977-2FED-CFEA-FE5A715AF725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116733-0967-8CAC-7E70-4F3853BEF573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DA441120-837E-41A4-235F-98951CC7F996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10" name="타원 9">
                  <a:extLst>
                    <a:ext uri="{FF2B5EF4-FFF2-40B4-BE49-F238E27FC236}">
                      <a16:creationId xmlns:a16="http://schemas.microsoft.com/office/drawing/2014/main" id="{527CEB99-ADE5-230F-1C33-87FB22906F1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21537B7-E3E0-CDED-98DC-8F6CCA430F33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5190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6FDA8E74-952C-0B14-823E-7B75B7C99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19028"/>
              </p:ext>
            </p:extLst>
          </p:nvPr>
        </p:nvGraphicFramePr>
        <p:xfrm>
          <a:off x="2701398" y="1752600"/>
          <a:ext cx="5976664" cy="44321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9850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834162">
                  <a:extLst>
                    <a:ext uri="{9D8B030D-6E8A-4147-A177-3AD203B41FA5}">
                      <a16:colId xmlns:a16="http://schemas.microsoft.com/office/drawing/2014/main" val="501115797"/>
                    </a:ext>
                  </a:extLst>
                </a:gridCol>
                <a:gridCol w="1069759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191414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191414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1191414">
                  <a:extLst>
                    <a:ext uri="{9D8B030D-6E8A-4147-A177-3AD203B41FA5}">
                      <a16:colId xmlns:a16="http://schemas.microsoft.com/office/drawing/2014/main" val="2093548123"/>
                    </a:ext>
                  </a:extLst>
                </a:gridCol>
              </a:tblGrid>
              <a:tr h="238395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B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83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FB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B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22323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1~2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DFB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64990"/>
                  </a:ext>
                </a:extLst>
              </a:tr>
              <a:tr h="460662">
                <a:tc rowSpan="8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endParaRPr lang="en-US" altLang="ko-KR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쓰기의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4809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계획하기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587318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생성하기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일상의 소재로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생성하기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목적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 주제에 따라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생성하기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독자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매체를 고려하여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생성하기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복합양식 자료를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활용하여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생성하기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904168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조직하기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624774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80378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고쳐쓰기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432467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512798"/>
                  </a:ext>
                </a:extLst>
              </a:tr>
              <a:tr h="460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점검과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조정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421849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3C54ECB5-5442-DAD4-F750-1906A79C341B}"/>
              </a:ext>
            </a:extLst>
          </p:cNvPr>
          <p:cNvGrpSpPr/>
          <p:nvPr/>
        </p:nvGrpSpPr>
        <p:grpSpPr>
          <a:xfrm>
            <a:off x="2211629" y="2446019"/>
            <a:ext cx="525791" cy="3706843"/>
            <a:chOff x="530760" y="2368050"/>
            <a:chExt cx="525791" cy="3706843"/>
          </a:xfrm>
        </p:grpSpPr>
        <p:sp>
          <p:nvSpPr>
            <p:cNvPr id="17" name="화살표: 오른쪽 16">
              <a:extLst>
                <a:ext uri="{FF2B5EF4-FFF2-40B4-BE49-F238E27FC236}">
                  <a16:creationId xmlns:a16="http://schemas.microsoft.com/office/drawing/2014/main" id="{77A96BB8-38CF-269C-6362-518D8BC7E747}"/>
                </a:ext>
              </a:extLst>
            </p:cNvPr>
            <p:cNvSpPr/>
            <p:nvPr/>
          </p:nvSpPr>
          <p:spPr>
            <a:xfrm rot="5400000">
              <a:off x="277201" y="5295543"/>
              <a:ext cx="1032909" cy="525791"/>
            </a:xfrm>
            <a:prstGeom prst="rightArrow">
              <a:avLst>
                <a:gd name="adj1" fmla="val 64598"/>
                <a:gd name="adj2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8FFA3BED-A2B6-A859-B803-D6A182FE1DC1}"/>
                </a:ext>
              </a:extLst>
            </p:cNvPr>
            <p:cNvSpPr/>
            <p:nvPr/>
          </p:nvSpPr>
          <p:spPr>
            <a:xfrm>
              <a:off x="626151" y="2368050"/>
              <a:ext cx="340007" cy="3446153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C9B0D5-DB31-22A8-D7DA-8B559AA2E91D}"/>
                </a:ext>
              </a:extLst>
            </p:cNvPr>
            <p:cNvSpPr txBox="1"/>
            <p:nvPr/>
          </p:nvSpPr>
          <p:spPr>
            <a:xfrm rot="5400000">
              <a:off x="-169453" y="3989975"/>
              <a:ext cx="190757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교과 고유의 사고 및 탐구 기능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96E9DC1-CBB6-992C-F03F-0569D74A9A75}"/>
              </a:ext>
            </a:extLst>
          </p:cNvPr>
          <p:cNvGrpSpPr/>
          <p:nvPr/>
        </p:nvGrpSpPr>
        <p:grpSpPr>
          <a:xfrm rot="16200000">
            <a:off x="6040173" y="-851296"/>
            <a:ext cx="525791" cy="4737943"/>
            <a:chOff x="530760" y="2060850"/>
            <a:chExt cx="525791" cy="4737943"/>
          </a:xfrm>
        </p:grpSpPr>
        <p:sp>
          <p:nvSpPr>
            <p:cNvPr id="21" name="화살표: 오른쪽 20">
              <a:extLst>
                <a:ext uri="{FF2B5EF4-FFF2-40B4-BE49-F238E27FC236}">
                  <a16:creationId xmlns:a16="http://schemas.microsoft.com/office/drawing/2014/main" id="{7F143665-D613-F623-B809-D13ACB78AA23}"/>
                </a:ext>
              </a:extLst>
            </p:cNvPr>
            <p:cNvSpPr/>
            <p:nvPr/>
          </p:nvSpPr>
          <p:spPr>
            <a:xfrm rot="5400000">
              <a:off x="277201" y="6019443"/>
              <a:ext cx="1032909" cy="525791"/>
            </a:xfrm>
            <a:prstGeom prst="rightArrow">
              <a:avLst>
                <a:gd name="adj1" fmla="val 64598"/>
                <a:gd name="adj2" fmla="val 50000"/>
              </a:avLst>
            </a:prstGeom>
            <a:solidFill>
              <a:srgbClr val="F68A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91899F18-5A15-064D-26F5-50FFA70EB5A1}"/>
                </a:ext>
              </a:extLst>
            </p:cNvPr>
            <p:cNvSpPr/>
            <p:nvPr/>
          </p:nvSpPr>
          <p:spPr>
            <a:xfrm>
              <a:off x="624456" y="2060850"/>
              <a:ext cx="338400" cy="4636472"/>
            </a:xfrm>
            <a:prstGeom prst="roundRect">
              <a:avLst>
                <a:gd name="adj" fmla="val 50000"/>
              </a:avLst>
            </a:prstGeom>
            <a:solidFill>
              <a:srgbClr val="F68A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AD5DB9-27CF-E20B-4285-3A814155E3D8}"/>
                </a:ext>
              </a:extLst>
            </p:cNvPr>
            <p:cNvSpPr txBox="1"/>
            <p:nvPr/>
          </p:nvSpPr>
          <p:spPr>
            <a:xfrm rot="5400000">
              <a:off x="-55934" y="4246509"/>
              <a:ext cx="169918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학년군별 내용 요소 위계화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21676DE-7450-9DEE-0B79-53D125ECDD98}"/>
              </a:ext>
            </a:extLst>
          </p:cNvPr>
          <p:cNvGrpSpPr/>
          <p:nvPr/>
        </p:nvGrpSpPr>
        <p:grpSpPr>
          <a:xfrm>
            <a:off x="4034060" y="1990864"/>
            <a:ext cx="4637979" cy="475974"/>
            <a:chOff x="2071085" y="1584961"/>
            <a:chExt cx="3575335" cy="495300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B4534D2F-E17E-76AE-E5B4-8AC9F7E68FF7}"/>
                </a:ext>
              </a:extLst>
            </p:cNvPr>
            <p:cNvSpPr/>
            <p:nvPr/>
          </p:nvSpPr>
          <p:spPr>
            <a:xfrm>
              <a:off x="2071085" y="1584961"/>
              <a:ext cx="3575335" cy="495300"/>
            </a:xfrm>
            <a:prstGeom prst="roundRect">
              <a:avLst>
                <a:gd name="adj" fmla="val 8537"/>
              </a:avLst>
            </a:prstGeom>
            <a:noFill/>
            <a:ln w="63500" cap="sq">
              <a:solidFill>
                <a:schemeClr val="bg1"/>
              </a:solidFill>
              <a:prstDash val="solid"/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8EB4BF00-774E-A1CD-93E0-E1D99571D4D9}"/>
                </a:ext>
              </a:extLst>
            </p:cNvPr>
            <p:cNvSpPr/>
            <p:nvPr/>
          </p:nvSpPr>
          <p:spPr>
            <a:xfrm>
              <a:off x="2071085" y="1584961"/>
              <a:ext cx="3575335" cy="495300"/>
            </a:xfrm>
            <a:prstGeom prst="roundRect">
              <a:avLst>
                <a:gd name="adj" fmla="val 8537"/>
              </a:avLst>
            </a:prstGeom>
            <a:noFill/>
            <a:ln w="28575" cap="rnd">
              <a:solidFill>
                <a:srgbClr val="F44236"/>
              </a:solidFill>
              <a:prstDash val="sysDash"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B1A5F36-EF83-A842-C398-C12AA7B42661}"/>
              </a:ext>
            </a:extLst>
          </p:cNvPr>
          <p:cNvGrpSpPr/>
          <p:nvPr/>
        </p:nvGrpSpPr>
        <p:grpSpPr>
          <a:xfrm>
            <a:off x="3193130" y="2446020"/>
            <a:ext cx="840931" cy="3718559"/>
            <a:chOff x="1354805" y="2065020"/>
            <a:chExt cx="708945" cy="4107179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34FF1E11-C2B0-15D6-40C0-DB978CCB4875}"/>
                </a:ext>
              </a:extLst>
            </p:cNvPr>
            <p:cNvSpPr/>
            <p:nvPr/>
          </p:nvSpPr>
          <p:spPr>
            <a:xfrm>
              <a:off x="1354805" y="2065020"/>
              <a:ext cx="708945" cy="4107179"/>
            </a:xfrm>
            <a:prstGeom prst="roundRect">
              <a:avLst>
                <a:gd name="adj" fmla="val 8537"/>
              </a:avLst>
            </a:prstGeom>
            <a:noFill/>
            <a:ln w="63500" cap="sq">
              <a:solidFill>
                <a:schemeClr val="bg1"/>
              </a:solidFill>
              <a:prstDash val="solid"/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39C35FFE-7C67-808E-F8AF-5723C8AA40A2}"/>
                </a:ext>
              </a:extLst>
            </p:cNvPr>
            <p:cNvSpPr/>
            <p:nvPr/>
          </p:nvSpPr>
          <p:spPr>
            <a:xfrm>
              <a:off x="1354805" y="2065020"/>
              <a:ext cx="708945" cy="4107179"/>
            </a:xfrm>
            <a:prstGeom prst="roundRect">
              <a:avLst>
                <a:gd name="adj" fmla="val 8537"/>
              </a:avLst>
            </a:prstGeom>
            <a:noFill/>
            <a:ln w="28575" cap="rnd">
              <a:solidFill>
                <a:srgbClr val="F44236"/>
              </a:solidFill>
              <a:prstDash val="sysDash"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BBD2795-257F-3354-681C-C04B5ACEEC57}"/>
              </a:ext>
            </a:extLst>
          </p:cNvPr>
          <p:cNvGrpSpPr/>
          <p:nvPr/>
        </p:nvGrpSpPr>
        <p:grpSpPr>
          <a:xfrm>
            <a:off x="480790" y="2038541"/>
            <a:ext cx="1769015" cy="1234318"/>
            <a:chOff x="452215" y="2229041"/>
            <a:chExt cx="1769015" cy="1234318"/>
          </a:xfrm>
        </p:grpSpPr>
        <p:sp>
          <p:nvSpPr>
            <p:cNvPr id="34" name="그래픽 33">
              <a:extLst>
                <a:ext uri="{FF2B5EF4-FFF2-40B4-BE49-F238E27FC236}">
                  <a16:creationId xmlns:a16="http://schemas.microsoft.com/office/drawing/2014/main" id="{BE3361CC-C417-3EC3-1805-E322BFA8C08F}"/>
                </a:ext>
              </a:extLst>
            </p:cNvPr>
            <p:cNvSpPr/>
            <p:nvPr/>
          </p:nvSpPr>
          <p:spPr>
            <a:xfrm>
              <a:off x="452215" y="2229041"/>
              <a:ext cx="1769015" cy="1234318"/>
            </a:xfrm>
            <a:custGeom>
              <a:avLst/>
              <a:gdLst>
                <a:gd name="connsiteX0" fmla="*/ 5840 w 9105122"/>
                <a:gd name="connsiteY0" fmla="*/ 2969047 h 6861069"/>
                <a:gd name="connsiteX1" fmla="*/ 3895699 w 9105122"/>
                <a:gd name="connsiteY1" fmla="*/ -782 h 6861069"/>
                <a:gd name="connsiteX2" fmla="*/ 9097412 w 9105122"/>
                <a:gd name="connsiteY2" fmla="*/ 2849934 h 6861069"/>
                <a:gd name="connsiteX3" fmla="*/ 5779768 w 9105122"/>
                <a:gd name="connsiteY3" fmla="*/ 6027500 h 6861069"/>
                <a:gd name="connsiteX4" fmla="*/ 2462507 w 9105122"/>
                <a:gd name="connsiteY4" fmla="*/ 6027500 h 6861069"/>
                <a:gd name="connsiteX5" fmla="*/ 1124467 w 9105122"/>
                <a:gd name="connsiteY5" fmla="*/ 6859906 h 6861069"/>
                <a:gd name="connsiteX6" fmla="*/ 1394720 w 9105122"/>
                <a:gd name="connsiteY6" fmla="*/ 5836505 h 6861069"/>
                <a:gd name="connsiteX7" fmla="*/ 641338 w 9105122"/>
                <a:gd name="connsiteY7" fmla="*/ 5104089 h 6861069"/>
                <a:gd name="connsiteX8" fmla="*/ 5840 w 9105122"/>
                <a:gd name="connsiteY8" fmla="*/ 2969047 h 686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5122" h="6861069">
                  <a:moveTo>
                    <a:pt x="5840" y="2969047"/>
                  </a:moveTo>
                  <a:cubicBezTo>
                    <a:pt x="5840" y="2969047"/>
                    <a:pt x="-404951" y="20030"/>
                    <a:pt x="3895699" y="-782"/>
                  </a:cubicBezTo>
                  <a:cubicBezTo>
                    <a:pt x="8196348" y="-21594"/>
                    <a:pt x="9035974" y="806050"/>
                    <a:pt x="9097412" y="2849934"/>
                  </a:cubicBezTo>
                  <a:cubicBezTo>
                    <a:pt x="9158849" y="4893818"/>
                    <a:pt x="8278291" y="5912074"/>
                    <a:pt x="5779768" y="6027500"/>
                  </a:cubicBezTo>
                  <a:cubicBezTo>
                    <a:pt x="3281245" y="6142927"/>
                    <a:pt x="2790511" y="5850866"/>
                    <a:pt x="2462507" y="6027500"/>
                  </a:cubicBezTo>
                  <a:cubicBezTo>
                    <a:pt x="2134506" y="6204134"/>
                    <a:pt x="1124467" y="6859906"/>
                    <a:pt x="1124467" y="6859906"/>
                  </a:cubicBezTo>
                  <a:cubicBezTo>
                    <a:pt x="1124467" y="6859906"/>
                    <a:pt x="1371681" y="6185396"/>
                    <a:pt x="1394720" y="5836505"/>
                  </a:cubicBezTo>
                  <a:cubicBezTo>
                    <a:pt x="1417759" y="5487616"/>
                    <a:pt x="834100" y="5342315"/>
                    <a:pt x="641338" y="5104089"/>
                  </a:cubicBezTo>
                  <a:cubicBezTo>
                    <a:pt x="251438" y="4622723"/>
                    <a:pt x="89931" y="4357389"/>
                    <a:pt x="5840" y="2969047"/>
                  </a:cubicBezTo>
                  <a:close/>
                </a:path>
              </a:pathLst>
            </a:custGeom>
            <a:solidFill>
              <a:srgbClr val="276DB5">
                <a:alpha val="30000"/>
              </a:srgbClr>
            </a:solidFill>
            <a:ln w="76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149F066-1087-BAB9-7126-50E836CA0B0D}"/>
                </a:ext>
              </a:extLst>
            </p:cNvPr>
            <p:cNvSpPr txBox="1"/>
            <p:nvPr/>
          </p:nvSpPr>
          <p:spPr>
            <a:xfrm>
              <a:off x="593006" y="2438778"/>
              <a:ext cx="1524456" cy="605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요소를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위계화하여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체계적으로 제시했어요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</a:t>
              </a:r>
              <a:endPara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pic>
        <p:nvPicPr>
          <p:cNvPr id="36" name="그림 35">
            <a:extLst>
              <a:ext uri="{FF2B5EF4-FFF2-40B4-BE49-F238E27FC236}">
                <a16:creationId xmlns:a16="http://schemas.microsoft.com/office/drawing/2014/main" id="{8017612F-5911-5F70-E8DC-D35B8D53C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8275" y="3169853"/>
            <a:ext cx="1455415" cy="3009820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A3D63584-1A63-14C9-BE2C-6F7C9AD332B8}"/>
              </a:ext>
            </a:extLst>
          </p:cNvPr>
          <p:cNvGrpSpPr/>
          <p:nvPr/>
        </p:nvGrpSpPr>
        <p:grpSpPr>
          <a:xfrm>
            <a:off x="293528" y="209704"/>
            <a:ext cx="5229575" cy="716668"/>
            <a:chOff x="293528" y="209704"/>
            <a:chExt cx="5229575" cy="7166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46BD15-7F73-033C-459D-77A473B143E4}"/>
                </a:ext>
              </a:extLst>
            </p:cNvPr>
            <p:cNvSpPr txBox="1"/>
            <p:nvPr/>
          </p:nvSpPr>
          <p:spPr>
            <a:xfrm>
              <a:off x="1087593" y="501878"/>
              <a:ext cx="44355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표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구성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예시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쓰기 영역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4DA5A1-67A6-8A5C-74BF-26C2949ED651}"/>
                </a:ext>
              </a:extLst>
            </p:cNvPr>
            <p:cNvSpPr txBox="1"/>
            <p:nvPr/>
          </p:nvSpPr>
          <p:spPr>
            <a:xfrm>
              <a:off x="293528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CF1369F-B256-F858-F9C3-39398D734478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1FD5D2-7826-CC7F-12BB-E943E5CEDE0C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9D88300-9609-1E62-BC9A-4E2AD3939412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38013F3C-6C2F-BBFF-6A20-35E106D45884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63FA7D8-A996-7B03-141A-BA04E07C8826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2658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그룹 79">
            <a:extLst>
              <a:ext uri="{FF2B5EF4-FFF2-40B4-BE49-F238E27FC236}">
                <a16:creationId xmlns:a16="http://schemas.microsoft.com/office/drawing/2014/main" id="{C97A8A3E-88AF-CD3F-B4E5-98B7D1F2C620}"/>
              </a:ext>
            </a:extLst>
          </p:cNvPr>
          <p:cNvGrpSpPr/>
          <p:nvPr/>
        </p:nvGrpSpPr>
        <p:grpSpPr>
          <a:xfrm>
            <a:off x="311962" y="209704"/>
            <a:ext cx="2781170" cy="716668"/>
            <a:chOff x="311962" y="209704"/>
            <a:chExt cx="2781170" cy="7166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A92ABF-CD3A-D2B1-9E18-0784C2C25C8D}"/>
                </a:ext>
              </a:extLst>
            </p:cNvPr>
            <p:cNvSpPr txBox="1"/>
            <p:nvPr/>
          </p:nvSpPr>
          <p:spPr>
            <a:xfrm>
              <a:off x="1087593" y="501878"/>
              <a:ext cx="115416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86947C1-724C-14B8-68D7-7EC2E6CE25D9}"/>
                </a:ext>
              </a:extLst>
            </p:cNvPr>
            <p:cNvSpPr txBox="1"/>
            <p:nvPr/>
          </p:nvSpPr>
          <p:spPr>
            <a:xfrm>
              <a:off x="311962" y="372374"/>
              <a:ext cx="30777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7</a:t>
              </a: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13EDB6F2-2068-9B79-73E2-4A5179B0B8E9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2C98516-3BDD-78FC-483D-2809A1D9F4D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6C825BB3-1CB4-5C48-73A9-680B9AEAB7D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F2438ED2-F234-1160-FAC8-BA40BBFF3E2F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3F338661-35FC-B498-6552-8B2C58F8C073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9DC350B-B625-EA06-C5F5-7D5E4E725DBA}"/>
              </a:ext>
            </a:extLst>
          </p:cNvPr>
          <p:cNvGrpSpPr/>
          <p:nvPr/>
        </p:nvGrpSpPr>
        <p:grpSpPr>
          <a:xfrm>
            <a:off x="471052" y="1350831"/>
            <a:ext cx="8204637" cy="4815019"/>
            <a:chOff x="471052" y="1350831"/>
            <a:chExt cx="8204637" cy="4815019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1DAA5AC3-6B18-8800-D12B-7171B23EC6A3}"/>
                </a:ext>
              </a:extLst>
            </p:cNvPr>
            <p:cNvSpPr/>
            <p:nvPr/>
          </p:nvSpPr>
          <p:spPr>
            <a:xfrm>
              <a:off x="4108449" y="2604213"/>
              <a:ext cx="1403829" cy="276991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3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021023B9-6F7C-969A-10A1-C0AE9444227E}"/>
                </a:ext>
              </a:extLst>
            </p:cNvPr>
            <p:cNvGrpSpPr/>
            <p:nvPr/>
          </p:nvGrpSpPr>
          <p:grpSpPr>
            <a:xfrm>
              <a:off x="4932743" y="3405431"/>
              <a:ext cx="3742946" cy="1532164"/>
              <a:chOff x="4429823" y="2108183"/>
              <a:chExt cx="3742946" cy="1532164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4E32ED72-99F5-22ED-874A-BF7EECF1660B}"/>
                  </a:ext>
                </a:extLst>
              </p:cNvPr>
              <p:cNvSpPr/>
              <p:nvPr/>
            </p:nvSpPr>
            <p:spPr>
              <a:xfrm>
                <a:off x="4429823" y="2108183"/>
                <a:ext cx="3742946" cy="1532164"/>
              </a:xfrm>
              <a:prstGeom prst="roundRect">
                <a:avLst>
                  <a:gd name="adj" fmla="val 3284"/>
                </a:avLst>
              </a:prstGeom>
              <a:solidFill>
                <a:srgbClr val="276DB5">
                  <a:alpha val="20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354ECE61-E8FB-DF83-7D9A-7E22A123E74E}"/>
                  </a:ext>
                </a:extLst>
              </p:cNvPr>
              <p:cNvGrpSpPr/>
              <p:nvPr/>
            </p:nvGrpSpPr>
            <p:grpSpPr>
              <a:xfrm>
                <a:off x="4533243" y="2219478"/>
                <a:ext cx="3422067" cy="338554"/>
                <a:chOff x="4533243" y="3731752"/>
                <a:chExt cx="3422067" cy="338554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5EC6CDD-B54A-58BE-CB65-67A19A2C0C69}"/>
                    </a:ext>
                  </a:extLst>
                </p:cNvPr>
                <p:cNvSpPr txBox="1"/>
                <p:nvPr/>
              </p:nvSpPr>
              <p:spPr>
                <a:xfrm>
                  <a:off x="4734877" y="3731752"/>
                  <a:ext cx="3220433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ko-KR"/>
                  </a:defPPr>
                  <a:lvl2pPr marL="0" lvl="1">
                    <a:spcAft>
                      <a:spcPts val="600"/>
                    </a:spcAft>
                    <a:buClr>
                      <a:srgbClr val="0F958E"/>
                    </a:buClr>
                    <a:defRPr sz="110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2pPr>
                </a:lstStyle>
                <a:p>
                  <a:pPr lvl="1">
                    <a:spcAft>
                      <a:spcPts val="0"/>
                    </a:spcAft>
                  </a:pP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체계 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이해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’, 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과정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기능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’, 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태도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범주의 </a:t>
                  </a:r>
                  <a:endPara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lvl="1">
                    <a:spcAft>
                      <a:spcPts val="0"/>
                    </a:spcAft>
                  </a:pP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요소들을 서로 유기적으로 결합하여 진술</a:t>
                  </a:r>
                  <a:endPara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FB80BB68-B758-EA7E-1F82-EB953A8652F1}"/>
                    </a:ext>
                  </a:extLst>
                </p:cNvPr>
                <p:cNvGrpSpPr/>
                <p:nvPr/>
              </p:nvGrpSpPr>
              <p:grpSpPr>
                <a:xfrm>
                  <a:off x="4533243" y="3732612"/>
                  <a:ext cx="158295" cy="144976"/>
                  <a:chOff x="735328" y="5977043"/>
                  <a:chExt cx="193453" cy="177176"/>
                </a:xfrm>
              </p:grpSpPr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7DBBC9AD-F8C4-557B-F5A9-4CE9AD611E3D}"/>
                      </a:ext>
                    </a:extLst>
                  </p:cNvPr>
                  <p:cNvSpPr/>
                  <p:nvPr/>
                </p:nvSpPr>
                <p:spPr>
                  <a:xfrm>
                    <a:off x="735328" y="5977043"/>
                    <a:ext cx="177098" cy="1771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0D790BC9-5538-0C65-B25A-0EA1EC1FA442}"/>
                      </a:ext>
                    </a:extLst>
                  </p:cNvPr>
                  <p:cNvSpPr/>
                  <p:nvPr/>
                </p:nvSpPr>
                <p:spPr>
                  <a:xfrm>
                    <a:off x="768328" y="5985798"/>
                    <a:ext cx="160453" cy="132867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1B2BF0CB-59BA-9B47-C823-E6A47D800135}"/>
                  </a:ext>
                </a:extLst>
              </p:cNvPr>
              <p:cNvGrpSpPr/>
              <p:nvPr/>
            </p:nvGrpSpPr>
            <p:grpSpPr>
              <a:xfrm>
                <a:off x="4533243" y="2681571"/>
                <a:ext cx="2978035" cy="169277"/>
                <a:chOff x="4533243" y="4188952"/>
                <a:chExt cx="2978035" cy="169277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339CEDC-0A68-162C-E34F-88FEF940661F}"/>
                    </a:ext>
                  </a:extLst>
                </p:cNvPr>
                <p:cNvSpPr txBox="1"/>
                <p:nvPr/>
              </p:nvSpPr>
              <p:spPr>
                <a:xfrm>
                  <a:off x="4734877" y="4188952"/>
                  <a:ext cx="277640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lvl="1">
                    <a:spcAft>
                      <a:spcPts val="600"/>
                    </a:spcAft>
                    <a:buClr>
                      <a:srgbClr val="0F958E"/>
                    </a:buClr>
                  </a:pP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성취기준은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기준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및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수행 기준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으로 작용</a:t>
                  </a:r>
                  <a:endPara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CFA45360-ACF0-EA3E-EEFC-2B76A138C486}"/>
                    </a:ext>
                  </a:extLst>
                </p:cNvPr>
                <p:cNvGrpSpPr/>
                <p:nvPr/>
              </p:nvGrpSpPr>
              <p:grpSpPr>
                <a:xfrm>
                  <a:off x="4533243" y="4189812"/>
                  <a:ext cx="158295" cy="144976"/>
                  <a:chOff x="735328" y="5977043"/>
                  <a:chExt cx="193453" cy="177176"/>
                </a:xfrm>
              </p:grpSpPr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D5040804-DB01-6245-71EB-6733195D658B}"/>
                      </a:ext>
                    </a:extLst>
                  </p:cNvPr>
                  <p:cNvSpPr/>
                  <p:nvPr/>
                </p:nvSpPr>
                <p:spPr>
                  <a:xfrm>
                    <a:off x="735328" y="5977043"/>
                    <a:ext cx="177098" cy="1771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ACBA67DE-45A4-D28B-BAC0-3464E3B53006}"/>
                      </a:ext>
                    </a:extLst>
                  </p:cNvPr>
                  <p:cNvSpPr/>
                  <p:nvPr/>
                </p:nvSpPr>
                <p:spPr>
                  <a:xfrm>
                    <a:off x="768328" y="5985798"/>
                    <a:ext cx="160453" cy="132867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1F5FAFF8-F05E-EB0C-F0B7-2737E5ACA2D4}"/>
                  </a:ext>
                </a:extLst>
              </p:cNvPr>
              <p:cNvGrpSpPr/>
              <p:nvPr/>
            </p:nvGrpSpPr>
            <p:grpSpPr>
              <a:xfrm>
                <a:off x="4533243" y="2974388"/>
                <a:ext cx="3523056" cy="507831"/>
                <a:chOff x="4533243" y="4646152"/>
                <a:chExt cx="3523056" cy="50783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D3AABA8A-A025-78E4-FC9C-E5A7D10B6B81}"/>
                    </a:ext>
                  </a:extLst>
                </p:cNvPr>
                <p:cNvSpPr txBox="1"/>
                <p:nvPr/>
              </p:nvSpPr>
              <p:spPr>
                <a:xfrm>
                  <a:off x="4734877" y="4646152"/>
                  <a:ext cx="3321422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ko-KR"/>
                  </a:defPPr>
                  <a:lvl2pPr marL="0" lvl="1">
                    <a:spcAft>
                      <a:spcPts val="0"/>
                    </a:spcAft>
                    <a:buClr>
                      <a:srgbClr val="0F958E"/>
                    </a:buClr>
                    <a:defRPr sz="110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2pPr>
                </a:lstStyle>
                <a:p>
                  <a:pPr lvl="1"/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매체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영역의 신설로 전체 성취기준은 증가하였으나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</a:t>
                  </a:r>
                </a:p>
                <a:p>
                  <a:pPr lvl="1"/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다른 영역은 성취 기준을 의미 있게 통합하여 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개정 </a:t>
                  </a:r>
                  <a:endPara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lvl="1"/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교육과정과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비교하여 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2~3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개씩 줄어듦</a:t>
                  </a:r>
                  <a:endPara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903DE9B9-ADC2-F669-81F5-D9C75A2D9E9F}"/>
                    </a:ext>
                  </a:extLst>
                </p:cNvPr>
                <p:cNvGrpSpPr/>
                <p:nvPr/>
              </p:nvGrpSpPr>
              <p:grpSpPr>
                <a:xfrm>
                  <a:off x="4533243" y="4647012"/>
                  <a:ext cx="158295" cy="144976"/>
                  <a:chOff x="735328" y="5977043"/>
                  <a:chExt cx="193453" cy="177176"/>
                </a:xfrm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B22E5AE5-E6B8-1B93-0973-B2E74370EE91}"/>
                      </a:ext>
                    </a:extLst>
                  </p:cNvPr>
                  <p:cNvSpPr/>
                  <p:nvPr/>
                </p:nvSpPr>
                <p:spPr>
                  <a:xfrm>
                    <a:off x="735328" y="5977043"/>
                    <a:ext cx="177098" cy="177176"/>
                  </a:xfrm>
                  <a:custGeom>
                    <a:avLst/>
                    <a:gdLst>
                      <a:gd name="connsiteX0" fmla="*/ 2539819 w 2639988"/>
                      <a:gd name="connsiteY0" fmla="*/ 812607 h 2641162"/>
                      <a:gd name="connsiteX1" fmla="*/ 1887356 w 2639988"/>
                      <a:gd name="connsiteY1" fmla="*/ 2513295 h 2641162"/>
                      <a:gd name="connsiteX2" fmla="*/ 186667 w 2639988"/>
                      <a:gd name="connsiteY2" fmla="*/ 2000469 h 2641162"/>
                      <a:gd name="connsiteX3" fmla="*/ 526519 w 2639988"/>
                      <a:gd name="connsiteY3" fmla="*/ 263681 h 2641162"/>
                      <a:gd name="connsiteX4" fmla="*/ 2133672 w 2639988"/>
                      <a:gd name="connsiteY4" fmla="*/ 286827 h 2641162"/>
                      <a:gd name="connsiteX5" fmla="*/ 1955555 w 2639988"/>
                      <a:gd name="connsiteY5" fmla="*/ 428368 h 2641162"/>
                      <a:gd name="connsiteX6" fmla="*/ 1891356 w 2639988"/>
                      <a:gd name="connsiteY6" fmla="*/ 431416 h 2641162"/>
                      <a:gd name="connsiteX7" fmla="*/ 1232417 w 2639988"/>
                      <a:gd name="connsiteY7" fmla="*/ 265967 h 2641162"/>
                      <a:gd name="connsiteX8" fmla="*/ 422125 w 2639988"/>
                      <a:gd name="connsiteY8" fmla="*/ 762315 h 2641162"/>
                      <a:gd name="connsiteX9" fmla="*/ 263629 w 2639988"/>
                      <a:gd name="connsiteY9" fmla="*/ 1394965 h 2641162"/>
                      <a:gd name="connsiteX10" fmla="*/ 1121451 w 2639988"/>
                      <a:gd name="connsiteY10" fmla="*/ 2358990 h 2641162"/>
                      <a:gd name="connsiteX11" fmla="*/ 2353224 w 2639988"/>
                      <a:gd name="connsiteY11" fmla="*/ 1549365 h 2641162"/>
                      <a:gd name="connsiteX12" fmla="*/ 2350557 w 2639988"/>
                      <a:gd name="connsiteY12" fmla="*/ 1083974 h 2641162"/>
                      <a:gd name="connsiteX13" fmla="*/ 2367321 w 2639988"/>
                      <a:gd name="connsiteY13" fmla="*/ 1015679 h 2641162"/>
                      <a:gd name="connsiteX14" fmla="*/ 2539819 w 2639988"/>
                      <a:gd name="connsiteY14" fmla="*/ 812607 h 2641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39988" h="2641162">
                        <a:moveTo>
                          <a:pt x="2539819" y="812607"/>
                        </a:moveTo>
                        <a:cubicBezTo>
                          <a:pt x="2816710" y="1504788"/>
                          <a:pt x="2488289" y="2227831"/>
                          <a:pt x="1887356" y="2513295"/>
                        </a:cubicBezTo>
                        <a:cubicBezTo>
                          <a:pt x="1272879" y="2804427"/>
                          <a:pt x="537769" y="2582761"/>
                          <a:pt x="186667" y="2000469"/>
                        </a:cubicBezTo>
                        <a:cubicBezTo>
                          <a:pt x="-161376" y="1428493"/>
                          <a:pt x="-11453" y="663255"/>
                          <a:pt x="526519" y="263681"/>
                        </a:cubicBezTo>
                        <a:cubicBezTo>
                          <a:pt x="1066396" y="-137417"/>
                          <a:pt x="1751625" y="-41786"/>
                          <a:pt x="2133672" y="286827"/>
                        </a:cubicBezTo>
                        <a:cubicBezTo>
                          <a:pt x="2074236" y="333880"/>
                          <a:pt x="2013753" y="379695"/>
                          <a:pt x="1955555" y="428368"/>
                        </a:cubicBezTo>
                        <a:cubicBezTo>
                          <a:pt x="1932695" y="447418"/>
                          <a:pt x="1916217" y="447418"/>
                          <a:pt x="1891356" y="431416"/>
                        </a:cubicBezTo>
                        <a:cubicBezTo>
                          <a:pt x="1691331" y="300257"/>
                          <a:pt x="1468827" y="243774"/>
                          <a:pt x="1232417" y="265967"/>
                        </a:cubicBezTo>
                        <a:cubicBezTo>
                          <a:pt x="883802" y="298638"/>
                          <a:pt x="611577" y="465992"/>
                          <a:pt x="422125" y="762315"/>
                        </a:cubicBezTo>
                        <a:cubicBezTo>
                          <a:pt x="300757" y="949862"/>
                          <a:pt x="245017" y="1172356"/>
                          <a:pt x="263629" y="1394965"/>
                        </a:cubicBezTo>
                        <a:cubicBezTo>
                          <a:pt x="301158" y="1899219"/>
                          <a:pt x="677014" y="2278123"/>
                          <a:pt x="1121451" y="2358990"/>
                        </a:cubicBezTo>
                        <a:cubicBezTo>
                          <a:pt x="1689998" y="2462337"/>
                          <a:pt x="2221779" y="2114579"/>
                          <a:pt x="2353224" y="1549365"/>
                        </a:cubicBezTo>
                        <a:cubicBezTo>
                          <a:pt x="2388657" y="1396156"/>
                          <a:pt x="2387799" y="1236764"/>
                          <a:pt x="2350557" y="1083974"/>
                        </a:cubicBezTo>
                        <a:cubicBezTo>
                          <a:pt x="2343032" y="1059856"/>
                          <a:pt x="2349509" y="1033587"/>
                          <a:pt x="2367321" y="1015679"/>
                        </a:cubicBezTo>
                        <a:cubicBezTo>
                          <a:pt x="2424756" y="951100"/>
                          <a:pt x="2479620" y="884044"/>
                          <a:pt x="2539819" y="812607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A91295F5-45DB-08E5-71D3-3B7EC8F9B524}"/>
                      </a:ext>
                    </a:extLst>
                  </p:cNvPr>
                  <p:cNvSpPr/>
                  <p:nvPr/>
                </p:nvSpPr>
                <p:spPr>
                  <a:xfrm>
                    <a:off x="768328" y="5985798"/>
                    <a:ext cx="160453" cy="132867"/>
                  </a:xfrm>
                  <a:custGeom>
                    <a:avLst/>
                    <a:gdLst>
                      <a:gd name="connsiteX0" fmla="*/ 781827 w 2391871"/>
                      <a:gd name="connsiteY0" fmla="*/ 1144635 h 1980659"/>
                      <a:gd name="connsiteX1" fmla="*/ 1046242 w 2391871"/>
                      <a:gd name="connsiteY1" fmla="*/ 860694 h 1980659"/>
                      <a:gd name="connsiteX2" fmla="*/ 2046367 w 2391871"/>
                      <a:gd name="connsiteY2" fmla="*/ 44973 h 1980659"/>
                      <a:gd name="connsiteX3" fmla="*/ 2378027 w 2391871"/>
                      <a:gd name="connsiteY3" fmla="*/ 83073 h 1980659"/>
                      <a:gd name="connsiteX4" fmla="*/ 2376503 w 2391871"/>
                      <a:gd name="connsiteY4" fmla="*/ 131174 h 1980659"/>
                      <a:gd name="connsiteX5" fmla="*/ 1615550 w 2391871"/>
                      <a:gd name="connsiteY5" fmla="*/ 973089 h 1980659"/>
                      <a:gd name="connsiteX6" fmla="*/ 895270 w 2391871"/>
                      <a:gd name="connsiteY6" fmla="*/ 1874821 h 1980659"/>
                      <a:gd name="connsiteX7" fmla="*/ 814117 w 2391871"/>
                      <a:gd name="connsiteY7" fmla="*/ 1961594 h 1980659"/>
                      <a:gd name="connsiteX8" fmla="*/ 745442 w 2391871"/>
                      <a:gd name="connsiteY8" fmla="*/ 1963785 h 1980659"/>
                      <a:gd name="connsiteX9" fmla="*/ 559418 w 2391871"/>
                      <a:gd name="connsiteY9" fmla="*/ 1760712 h 1980659"/>
                      <a:gd name="connsiteX10" fmla="*/ 26018 w 2391871"/>
                      <a:gd name="connsiteY10" fmla="*/ 1057957 h 1980659"/>
                      <a:gd name="connsiteX11" fmla="*/ 51069 w 2391871"/>
                      <a:gd name="connsiteY11" fmla="*/ 947086 h 1980659"/>
                      <a:gd name="connsiteX12" fmla="*/ 670766 w 2391871"/>
                      <a:gd name="connsiteY12" fmla="*/ 1031001 h 1980659"/>
                      <a:gd name="connsiteX13" fmla="*/ 781827 w 2391871"/>
                      <a:gd name="connsiteY13" fmla="*/ 1144635 h 1980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391871" h="1980659">
                        <a:moveTo>
                          <a:pt x="781827" y="1144635"/>
                        </a:moveTo>
                        <a:cubicBezTo>
                          <a:pt x="866790" y="1043479"/>
                          <a:pt x="955183" y="950801"/>
                          <a:pt x="1046242" y="860694"/>
                        </a:cubicBezTo>
                        <a:cubicBezTo>
                          <a:pt x="1353423" y="556751"/>
                          <a:pt x="1692322" y="291671"/>
                          <a:pt x="2046367" y="44973"/>
                        </a:cubicBezTo>
                        <a:cubicBezTo>
                          <a:pt x="2152094" y="-28750"/>
                          <a:pt x="2298302" y="-9510"/>
                          <a:pt x="2378027" y="83073"/>
                        </a:cubicBezTo>
                        <a:cubicBezTo>
                          <a:pt x="2393457" y="101075"/>
                          <a:pt x="2397935" y="111648"/>
                          <a:pt x="2376503" y="131174"/>
                        </a:cubicBezTo>
                        <a:cubicBezTo>
                          <a:pt x="2094182" y="385778"/>
                          <a:pt x="1853961" y="678862"/>
                          <a:pt x="1615550" y="973089"/>
                        </a:cubicBezTo>
                        <a:cubicBezTo>
                          <a:pt x="1373234" y="1271889"/>
                          <a:pt x="1135586" y="1574498"/>
                          <a:pt x="895270" y="1874821"/>
                        </a:cubicBezTo>
                        <a:cubicBezTo>
                          <a:pt x="870600" y="1905682"/>
                          <a:pt x="840406" y="1931971"/>
                          <a:pt x="814117" y="1961594"/>
                        </a:cubicBezTo>
                        <a:cubicBezTo>
                          <a:pt x="791162" y="1987502"/>
                          <a:pt x="770778" y="1985311"/>
                          <a:pt x="745442" y="1963785"/>
                        </a:cubicBezTo>
                        <a:cubicBezTo>
                          <a:pt x="674862" y="1903777"/>
                          <a:pt x="617521" y="1831768"/>
                          <a:pt x="559418" y="1760712"/>
                        </a:cubicBezTo>
                        <a:cubicBezTo>
                          <a:pt x="372824" y="1533064"/>
                          <a:pt x="199278" y="1295511"/>
                          <a:pt x="26018" y="1057957"/>
                        </a:cubicBezTo>
                        <a:cubicBezTo>
                          <a:pt x="-15034" y="1001664"/>
                          <a:pt x="-10557" y="982519"/>
                          <a:pt x="51069" y="947086"/>
                        </a:cubicBezTo>
                        <a:cubicBezTo>
                          <a:pt x="252332" y="831167"/>
                          <a:pt x="499887" y="864504"/>
                          <a:pt x="670766" y="1031001"/>
                        </a:cubicBezTo>
                        <a:cubicBezTo>
                          <a:pt x="707627" y="1067863"/>
                          <a:pt x="743632" y="1105772"/>
                          <a:pt x="781827" y="1144635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D51D51E-BF99-1650-0AD8-FF1E5E5C424F}"/>
                </a:ext>
              </a:extLst>
            </p:cNvPr>
            <p:cNvGrpSpPr/>
            <p:nvPr/>
          </p:nvGrpSpPr>
          <p:grpSpPr>
            <a:xfrm>
              <a:off x="471052" y="1350831"/>
              <a:ext cx="3833532" cy="4815019"/>
              <a:chOff x="471052" y="1350831"/>
              <a:chExt cx="3833532" cy="481501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645126CF-8735-B7A1-5F4C-A3C3C94FE9DB}"/>
                  </a:ext>
                </a:extLst>
              </p:cNvPr>
              <p:cNvGrpSpPr/>
              <p:nvPr/>
            </p:nvGrpSpPr>
            <p:grpSpPr>
              <a:xfrm>
                <a:off x="480316" y="1350831"/>
                <a:ext cx="3805934" cy="4815019"/>
                <a:chOff x="480316" y="1350831"/>
                <a:chExt cx="3805934" cy="4815019"/>
              </a:xfrm>
            </p:grpSpPr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F35DC038-362B-5B5D-4EE0-5B6319CF9214}"/>
                    </a:ext>
                  </a:extLst>
                </p:cNvPr>
                <p:cNvGrpSpPr/>
                <p:nvPr/>
              </p:nvGrpSpPr>
              <p:grpSpPr>
                <a:xfrm>
                  <a:off x="480316" y="1350831"/>
                  <a:ext cx="3805934" cy="4815019"/>
                  <a:chOff x="480316" y="1350831"/>
                  <a:chExt cx="3805934" cy="4815019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0099D3F4-DBF6-D4C2-5036-72CD7CD0DA63}"/>
                      </a:ext>
                    </a:extLst>
                  </p:cNvPr>
                  <p:cNvGrpSpPr/>
                  <p:nvPr/>
                </p:nvGrpSpPr>
                <p:grpSpPr>
                  <a:xfrm>
                    <a:off x="537010" y="1350831"/>
                    <a:ext cx="3692546" cy="469286"/>
                    <a:chOff x="537010" y="1350831"/>
                    <a:chExt cx="3692546" cy="469286"/>
                  </a:xfrm>
                </p:grpSpPr>
                <p:grpSp>
                  <p:nvGrpSpPr>
                    <p:cNvPr id="37" name="그룹 36">
                      <a:extLst>
                        <a:ext uri="{FF2B5EF4-FFF2-40B4-BE49-F238E27FC236}">
                          <a16:creationId xmlns:a16="http://schemas.microsoft.com/office/drawing/2014/main" id="{9B2352EF-D500-CA2E-188A-94E00DB5D9A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7010" y="1350831"/>
                      <a:ext cx="3692546" cy="469286"/>
                      <a:chOff x="545741" y="1350831"/>
                      <a:chExt cx="3692546" cy="469286"/>
                    </a:xfrm>
                  </p:grpSpPr>
                  <p:sp>
                    <p:nvSpPr>
                      <p:cNvPr id="39" name="자유형: 도형 38">
                        <a:extLst>
                          <a:ext uri="{FF2B5EF4-FFF2-40B4-BE49-F238E27FC236}">
                            <a16:creationId xmlns:a16="http://schemas.microsoft.com/office/drawing/2014/main" id="{7D691B12-C154-A898-5632-8584D5576709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092329" y="1562069"/>
                        <a:ext cx="145958" cy="258048"/>
                      </a:xfrm>
                      <a:custGeom>
                        <a:avLst/>
                        <a:gdLst>
                          <a:gd name="connsiteX0" fmla="*/ 71569 w 145958"/>
                          <a:gd name="connsiteY0" fmla="*/ 0 h 258048"/>
                          <a:gd name="connsiteX1" fmla="*/ 145958 w 145958"/>
                          <a:gd name="connsiteY1" fmla="*/ 0 h 258048"/>
                          <a:gd name="connsiteX2" fmla="*/ 145958 w 145958"/>
                          <a:gd name="connsiteY2" fmla="*/ 258048 h 258048"/>
                          <a:gd name="connsiteX3" fmla="*/ 0 w 145958"/>
                          <a:gd name="connsiteY3" fmla="*/ 258048 h 258048"/>
                          <a:gd name="connsiteX4" fmla="*/ 0 w 145958"/>
                          <a:gd name="connsiteY4" fmla="*/ 119199 h 258048"/>
                          <a:gd name="connsiteX5" fmla="*/ 10446 w 145958"/>
                          <a:gd name="connsiteY5" fmla="*/ 119199 h 258048"/>
                          <a:gd name="connsiteX6" fmla="*/ 71569 w 145958"/>
                          <a:gd name="connsiteY6" fmla="*/ 58076 h 2580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5958" h="258048">
                            <a:moveTo>
                              <a:pt x="71569" y="0"/>
                            </a:moveTo>
                            <a:lnTo>
                              <a:pt x="145958" y="0"/>
                            </a:lnTo>
                            <a:lnTo>
                              <a:pt x="145958" y="258048"/>
                            </a:lnTo>
                            <a:lnTo>
                              <a:pt x="0" y="258048"/>
                            </a:lnTo>
                            <a:lnTo>
                              <a:pt x="0" y="119199"/>
                            </a:lnTo>
                            <a:lnTo>
                              <a:pt x="10446" y="119199"/>
                            </a:lnTo>
                            <a:cubicBezTo>
                              <a:pt x="44203" y="119199"/>
                              <a:pt x="71569" y="91833"/>
                              <a:pt x="71569" y="58076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0" name="자유형: 도형 39">
                        <a:extLst>
                          <a:ext uri="{FF2B5EF4-FFF2-40B4-BE49-F238E27FC236}">
                            <a16:creationId xmlns:a16="http://schemas.microsoft.com/office/drawing/2014/main" id="{A40AA11C-2D3C-90C2-8494-41E0AC15D3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741" y="1562069"/>
                        <a:ext cx="145958" cy="258048"/>
                      </a:xfrm>
                      <a:custGeom>
                        <a:avLst/>
                        <a:gdLst>
                          <a:gd name="connsiteX0" fmla="*/ 71569 w 145958"/>
                          <a:gd name="connsiteY0" fmla="*/ 0 h 258048"/>
                          <a:gd name="connsiteX1" fmla="*/ 145958 w 145958"/>
                          <a:gd name="connsiteY1" fmla="*/ 0 h 258048"/>
                          <a:gd name="connsiteX2" fmla="*/ 145958 w 145958"/>
                          <a:gd name="connsiteY2" fmla="*/ 258048 h 258048"/>
                          <a:gd name="connsiteX3" fmla="*/ 0 w 145958"/>
                          <a:gd name="connsiteY3" fmla="*/ 258048 h 258048"/>
                          <a:gd name="connsiteX4" fmla="*/ 0 w 145958"/>
                          <a:gd name="connsiteY4" fmla="*/ 119199 h 258048"/>
                          <a:gd name="connsiteX5" fmla="*/ 10446 w 145958"/>
                          <a:gd name="connsiteY5" fmla="*/ 119199 h 258048"/>
                          <a:gd name="connsiteX6" fmla="*/ 71569 w 145958"/>
                          <a:gd name="connsiteY6" fmla="*/ 58076 h 2580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5958" h="258048">
                            <a:moveTo>
                              <a:pt x="71569" y="0"/>
                            </a:moveTo>
                            <a:lnTo>
                              <a:pt x="145958" y="0"/>
                            </a:lnTo>
                            <a:lnTo>
                              <a:pt x="145958" y="258048"/>
                            </a:lnTo>
                            <a:lnTo>
                              <a:pt x="0" y="258048"/>
                            </a:lnTo>
                            <a:lnTo>
                              <a:pt x="0" y="119199"/>
                            </a:lnTo>
                            <a:lnTo>
                              <a:pt x="10446" y="119199"/>
                            </a:lnTo>
                            <a:cubicBezTo>
                              <a:pt x="44203" y="119199"/>
                              <a:pt x="71569" y="91833"/>
                              <a:pt x="71569" y="58076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1" name="사각형: 둥근 모서리 40">
                        <a:extLst>
                          <a:ext uri="{FF2B5EF4-FFF2-40B4-BE49-F238E27FC236}">
                            <a16:creationId xmlns:a16="http://schemas.microsoft.com/office/drawing/2014/main" id="{C228CA9E-F59A-F94F-0F1E-7F339D45770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 flipV="1">
                        <a:off x="2215666" y="-247314"/>
                        <a:ext cx="358141" cy="3554432"/>
                      </a:xfrm>
                      <a:prstGeom prst="roundRect">
                        <a:avLst>
                          <a:gd name="adj" fmla="val 17314"/>
                        </a:avLst>
                      </a:pr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3600" dirty="0"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72595771-8DE9-CEC3-8E08-5E707FBCD4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06065" y="1409260"/>
                      <a:ext cx="215443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국어과 교육과정 설계의 개요</a:t>
                      </a:r>
                    </a:p>
                  </p:txBody>
                </p:sp>
              </p:grpSp>
              <p:sp>
                <p:nvSpPr>
                  <p:cNvPr id="36" name="사각형: 둥근 모서리 35">
                    <a:extLst>
                      <a:ext uri="{FF2B5EF4-FFF2-40B4-BE49-F238E27FC236}">
                        <a16:creationId xmlns:a16="http://schemas.microsoft.com/office/drawing/2014/main" id="{0372D8AF-5611-FEC3-1B84-EDE075FFA249}"/>
                      </a:ext>
                    </a:extLst>
                  </p:cNvPr>
                  <p:cNvSpPr/>
                  <p:nvPr/>
                </p:nvSpPr>
                <p:spPr>
                  <a:xfrm>
                    <a:off x="480316" y="1687116"/>
                    <a:ext cx="3805934" cy="4478734"/>
                  </a:xfrm>
                  <a:prstGeom prst="roundRect">
                    <a:avLst>
                      <a:gd name="adj" fmla="val 1963"/>
                    </a:avLst>
                  </a:prstGeom>
                  <a:solidFill>
                    <a:schemeClr val="bg1"/>
                  </a:solidFill>
                  <a:ln w="25400">
                    <a:solidFill>
                      <a:srgbClr val="276DB5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0" name="직선 연결선 19">
                  <a:extLst>
                    <a:ext uri="{FF2B5EF4-FFF2-40B4-BE49-F238E27FC236}">
                      <a16:creationId xmlns:a16="http://schemas.microsoft.com/office/drawing/2014/main" id="{40DC2793-3A2E-1DD4-447B-29C00DCCB3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1973293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62AC341-477A-839C-ECBA-63DFDF739968}"/>
                    </a:ext>
                  </a:extLst>
                </p:cNvPr>
                <p:cNvSpPr txBox="1"/>
                <p:nvPr/>
              </p:nvSpPr>
              <p:spPr>
                <a:xfrm>
                  <a:off x="585944" y="2055579"/>
                  <a:ext cx="1441100" cy="361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1.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성격 및 목표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성격             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목표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7A4E16F-FB57-D4D1-50DF-8523D0308804}"/>
                    </a:ext>
                  </a:extLst>
                </p:cNvPr>
                <p:cNvSpPr txBox="1"/>
                <p:nvPr/>
              </p:nvSpPr>
              <p:spPr>
                <a:xfrm>
                  <a:off x="1780862" y="1756974"/>
                  <a:ext cx="1207061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algn="ctr">
                    <a:spcAft>
                      <a:spcPts val="300"/>
                    </a:spcAft>
                    <a:buClr>
                      <a:srgbClr val="0F958E"/>
                    </a:buClr>
                  </a:pP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 설계의 개요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C02AA0-54B6-B0EC-126F-1E4748CCC276}"/>
                    </a:ext>
                  </a:extLst>
                </p:cNvPr>
                <p:cNvSpPr txBox="1"/>
                <p:nvPr/>
              </p:nvSpPr>
              <p:spPr>
                <a:xfrm>
                  <a:off x="585944" y="2602405"/>
                  <a:ext cx="2141612" cy="2162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2.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 및 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내용 체계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(1)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영역명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(1)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영역명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 해설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3810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ko-KR" altLang="en-US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성취기준 적용 시 고려사항</a:t>
                  </a:r>
                  <a:endPara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</p:txBody>
            </p: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37E97E52-698E-5816-E5BD-C652DFBA1913}"/>
                    </a:ext>
                  </a:extLst>
                </p:cNvPr>
                <p:cNvGrpSpPr/>
                <p:nvPr/>
              </p:nvGrpSpPr>
              <p:grpSpPr>
                <a:xfrm>
                  <a:off x="757647" y="3189745"/>
                  <a:ext cx="1697138" cy="281375"/>
                  <a:chOff x="547339" y="2174136"/>
                  <a:chExt cx="1789461" cy="340464"/>
                </a:xfrm>
              </p:grpSpPr>
              <p:sp>
                <p:nvSpPr>
                  <p:cNvPr id="33" name="사각형: 둥근 모서리 32">
                    <a:extLst>
                      <a:ext uri="{FF2B5EF4-FFF2-40B4-BE49-F238E27FC236}">
                        <a16:creationId xmlns:a16="http://schemas.microsoft.com/office/drawing/2014/main" id="{1C710917-6E3F-F3B3-1443-FEBB5DE77D39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6F40FF8-E8A6-01BE-1290-CE28FFE5CF76}"/>
                      </a:ext>
                    </a:extLst>
                  </p:cNvPr>
                  <p:cNvSpPr txBox="1"/>
                  <p:nvPr/>
                </p:nvSpPr>
                <p:spPr>
                  <a:xfrm>
                    <a:off x="1007687" y="2241955"/>
                    <a:ext cx="868767" cy="204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내용 체계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</a:p>
                </p:txBody>
              </p:sp>
            </p:grp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9CC1DADC-C42B-7272-4425-122D70675A25}"/>
                    </a:ext>
                  </a:extLst>
                </p:cNvPr>
                <p:cNvGrpSpPr/>
                <p:nvPr/>
              </p:nvGrpSpPr>
              <p:grpSpPr>
                <a:xfrm>
                  <a:off x="757647" y="3983495"/>
                  <a:ext cx="1697138" cy="281375"/>
                  <a:chOff x="547339" y="2174136"/>
                  <a:chExt cx="1789461" cy="340464"/>
                </a:xfrm>
              </p:grpSpPr>
              <p:sp>
                <p:nvSpPr>
                  <p:cNvPr id="31" name="사각형: 둥근 모서리 30">
                    <a:extLst>
                      <a:ext uri="{FF2B5EF4-FFF2-40B4-BE49-F238E27FC236}">
                        <a16:creationId xmlns:a16="http://schemas.microsoft.com/office/drawing/2014/main" id="{B652DA99-290E-1B23-2842-C2F79F3D8EC6}"/>
                      </a:ext>
                    </a:extLst>
                  </p:cNvPr>
                  <p:cNvSpPr/>
                  <p:nvPr/>
                </p:nvSpPr>
                <p:spPr>
                  <a:xfrm>
                    <a:off x="547339" y="2174136"/>
                    <a:ext cx="1789461" cy="340464"/>
                  </a:xfrm>
                  <a:prstGeom prst="roundRect">
                    <a:avLst>
                      <a:gd name="adj" fmla="val 19485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918C108-7721-895F-387F-1D33D96CCBF4}"/>
                      </a:ext>
                    </a:extLst>
                  </p:cNvPr>
                  <p:cNvSpPr txBox="1"/>
                  <p:nvPr/>
                </p:nvSpPr>
                <p:spPr>
                  <a:xfrm>
                    <a:off x="1161496" y="2241955"/>
                    <a:ext cx="561149" cy="204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01683F6-9DF7-6501-013B-6F432D7C591B}"/>
                    </a:ext>
                  </a:extLst>
                </p:cNvPr>
                <p:cNvSpPr txBox="1"/>
                <p:nvPr/>
              </p:nvSpPr>
              <p:spPr>
                <a:xfrm>
                  <a:off x="585944" y="4948277"/>
                  <a:ext cx="2616101" cy="10772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lvl="1" indent="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3.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 및 평가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가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 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학습의 방향      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교수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·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학습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방법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endParaRPr lang="en-US" altLang="ko-KR" sz="50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나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.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</a:t>
                  </a:r>
                  <a:endPara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endParaRPr>
                </a:p>
                <a:p>
                  <a:pPr marL="0" lvl="1" indent="152400" algn="l" defTabSz="914400" rtl="0" eaLnBrk="1" latinLnBrk="1" hangingPunct="1">
                    <a:lnSpc>
                      <a:spcPct val="100000"/>
                    </a:lnSpc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None/>
                  </a:pP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평가의 방향             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(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en-US" altLang="ko-KR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) </a:t>
                  </a:r>
                  <a:r>
                    <a:rPr lang="ko-KR" altLang="en-US" sz="1050" b="0" kern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  <a:cs typeface="+mn-cs"/>
                    </a:rPr>
                    <a:t>평가 방법</a:t>
                  </a:r>
                </a:p>
              </p:txBody>
            </p: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B8F79DE8-0048-3D7B-AC7E-38E74AF964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2481928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>
                  <a:extLst>
                    <a:ext uri="{FF2B5EF4-FFF2-40B4-BE49-F238E27FC236}">
                      <a16:creationId xmlns:a16="http://schemas.microsoft.com/office/drawing/2014/main" id="{0B509DBF-A9EE-6577-E7A8-2DB7631202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2021" y="4868893"/>
                  <a:ext cx="3683475" cy="0"/>
                </a:xfrm>
                <a:prstGeom prst="line">
                  <a:avLst/>
                </a:prstGeom>
                <a:ln w="19050">
                  <a:solidFill>
                    <a:srgbClr val="276DB5">
                      <a:alpha val="3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6" name="그림 51" descr="004.png">
                <a:extLst>
                  <a:ext uri="{FF2B5EF4-FFF2-40B4-BE49-F238E27FC236}">
                    <a16:creationId xmlns:a16="http://schemas.microsoft.com/office/drawing/2014/main" id="{18542D83-4739-16C6-960E-EE938BF3F7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>
                <a:off x="2167465" y="-229199"/>
                <a:ext cx="440705" cy="3833532"/>
              </a:xfrm>
              <a:prstGeom prst="rect">
                <a:avLst/>
              </a:prstGeom>
            </p:spPr>
          </p:pic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F3FA80D4-E1D5-2BC2-6B88-BB0895296144}"/>
                </a:ext>
              </a:extLst>
            </p:cNvPr>
            <p:cNvGrpSpPr/>
            <p:nvPr/>
          </p:nvGrpSpPr>
          <p:grpSpPr>
            <a:xfrm>
              <a:off x="4215496" y="2643612"/>
              <a:ext cx="3968362" cy="668690"/>
              <a:chOff x="4215496" y="2146464"/>
              <a:chExt cx="3968362" cy="668690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F7416B-B10C-64C3-82F6-FBB074241CDD}"/>
                  </a:ext>
                </a:extLst>
              </p:cNvPr>
              <p:cNvSpPr txBox="1"/>
              <p:nvPr/>
            </p:nvSpPr>
            <p:spPr>
              <a:xfrm>
                <a:off x="4429822" y="2146464"/>
                <a:ext cx="9682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나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001FE5D0-7D24-3325-0E6B-18DD4A7D74A0}"/>
                  </a:ext>
                </a:extLst>
              </p:cNvPr>
              <p:cNvGrpSpPr/>
              <p:nvPr/>
            </p:nvGrpSpPr>
            <p:grpSpPr>
              <a:xfrm>
                <a:off x="4727222" y="2445822"/>
                <a:ext cx="3456636" cy="369332"/>
                <a:chOff x="4966621" y="2239313"/>
                <a:chExt cx="3456636" cy="369332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008D8EF-4DFA-9A15-FD16-917747129DF0}"/>
                    </a:ext>
                  </a:extLst>
                </p:cNvPr>
                <p:cNvSpPr txBox="1"/>
                <p:nvPr/>
              </p:nvSpPr>
              <p:spPr>
                <a:xfrm>
                  <a:off x="5173970" y="2239313"/>
                  <a:ext cx="324928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영역별 내용 요소를 학습한 결과 학생이 궁극적으로 </a:t>
                  </a:r>
                  <a:endPara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할 수 있거나 할 수 있기를 기대하는 도달점</a:t>
                  </a:r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87B0C6CD-ED04-D802-EDA3-20C5AF0FC4A4}"/>
                    </a:ext>
                  </a:extLst>
                </p:cNvPr>
                <p:cNvGrpSpPr/>
                <p:nvPr/>
              </p:nvGrpSpPr>
              <p:grpSpPr>
                <a:xfrm>
                  <a:off x="4966621" y="2247744"/>
                  <a:ext cx="167816" cy="167804"/>
                  <a:chOff x="4732337" y="3166269"/>
                  <a:chExt cx="1230249" cy="1230153"/>
                </a:xfrm>
              </p:grpSpPr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90145812-95F4-6D59-A4FB-901EFB227356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3EED0C76-C413-B5C7-18CC-BD48EBD9051E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47" name="타원 46">
                <a:extLst>
                  <a:ext uri="{FF2B5EF4-FFF2-40B4-BE49-F238E27FC236}">
                    <a16:creationId xmlns:a16="http://schemas.microsoft.com/office/drawing/2014/main" id="{308363C3-F83D-F924-A0C3-5E6BE0EC9773}"/>
                  </a:ext>
                </a:extLst>
              </p:cNvPr>
              <p:cNvSpPr/>
              <p:nvPr/>
            </p:nvSpPr>
            <p:spPr>
              <a:xfrm>
                <a:off x="4215496" y="2168904"/>
                <a:ext cx="144459" cy="144459"/>
              </a:xfrm>
              <a:prstGeom prst="ellipse">
                <a:avLst/>
              </a:prstGeom>
              <a:solidFill>
                <a:srgbClr val="276DB5"/>
              </a:solidFill>
              <a:ln>
                <a:solidFill>
                  <a:schemeClr val="bg1"/>
                </a:solidFill>
              </a:ln>
              <a:effectLst>
                <a:outerShdw blurRad="38100" dist="25400" algn="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CBF4F4B6-8C46-F5E4-E356-5C150C01E2AA}"/>
                </a:ext>
              </a:extLst>
            </p:cNvPr>
            <p:cNvGrpSpPr/>
            <p:nvPr/>
          </p:nvGrpSpPr>
          <p:grpSpPr>
            <a:xfrm>
              <a:off x="682968" y="3569983"/>
              <a:ext cx="872480" cy="207030"/>
              <a:chOff x="1828161" y="2226092"/>
              <a:chExt cx="872480" cy="207030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67BE22C7-7B90-D9BF-530D-748A860750C9}"/>
                  </a:ext>
                </a:extLst>
              </p:cNvPr>
              <p:cNvSpPr/>
              <p:nvPr/>
            </p:nvSpPr>
            <p:spPr>
              <a:xfrm>
                <a:off x="1828161" y="2226092"/>
                <a:ext cx="872480" cy="207030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50561DC-BAF0-A8FD-E1FC-095313DFFE51}"/>
                  </a:ext>
                </a:extLst>
              </p:cNvPr>
              <p:cNvSpPr txBox="1"/>
              <p:nvPr/>
            </p:nvSpPr>
            <p:spPr>
              <a:xfrm>
                <a:off x="1914947" y="2251197"/>
                <a:ext cx="69890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나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. </a:t>
                </a:r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</a:t>
                </a:r>
                <a:endParaRPr lang="ko-KR" altLang="en-US" sz="105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8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E98085EF-127A-C9AD-F5AF-90353CBEC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677973"/>
              </p:ext>
            </p:extLst>
          </p:nvPr>
        </p:nvGraphicFramePr>
        <p:xfrm>
          <a:off x="468313" y="1344151"/>
          <a:ext cx="8207375" cy="438547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7529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1757432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751162">
                  <a:extLst>
                    <a:ext uri="{9D8B030D-6E8A-4147-A177-3AD203B41FA5}">
                      <a16:colId xmlns:a16="http://schemas.microsoft.com/office/drawing/2014/main" val="1082510044"/>
                    </a:ext>
                  </a:extLst>
                </a:gridCol>
                <a:gridCol w="2611318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유형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방식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범주 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요소 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성취기준 개발 예시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83885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Ⅰ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범주에서 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내용 요소 추출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*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[6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06-04]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자신의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 이용 양상에 대해 성찰한다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928702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Ⅱ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범주에서 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내용 요소 추출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*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[2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03-01]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글자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와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를 바르게 쓴다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96153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Ⅲ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범주에서 각각 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내용 요소 추출</a:t>
                      </a:r>
                    </a:p>
                  </a:txBody>
                  <a:tcPr marL="42323" marR="42323" marT="11701" marB="11701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106363" lvl="1" indent="-10636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*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01-10]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언어폭력의 문제점을 성찰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서로를 존중하는 표현을 사용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하여 말한다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1416751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Ⅳ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범주에서 각각 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개 내용 요소 추출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*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[10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공국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2-04-01]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과거 및 현재의 국어생활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에 나타나는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국어의 변화를 이해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하고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국어문화 발전에 참여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154600"/>
                  </a:ext>
                </a:extLst>
              </a:tr>
            </a:tbl>
          </a:graphicData>
        </a:graphic>
      </p:graphicFrame>
      <p:grpSp>
        <p:nvGrpSpPr>
          <p:cNvPr id="9" name="그룹 8">
            <a:extLst>
              <a:ext uri="{FF2B5EF4-FFF2-40B4-BE49-F238E27FC236}">
                <a16:creationId xmlns:a16="http://schemas.microsoft.com/office/drawing/2014/main" id="{EFE55975-74E6-EF81-E2B6-38661F0840F6}"/>
              </a:ext>
            </a:extLst>
          </p:cNvPr>
          <p:cNvGrpSpPr/>
          <p:nvPr/>
        </p:nvGrpSpPr>
        <p:grpSpPr>
          <a:xfrm>
            <a:off x="2625567" y="1648827"/>
            <a:ext cx="3379754" cy="3725279"/>
            <a:chOff x="2625567" y="1648827"/>
            <a:chExt cx="3379754" cy="372527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E5B3948-64D5-B389-0D7B-7BBD0442BC25}"/>
                </a:ext>
              </a:extLst>
            </p:cNvPr>
            <p:cNvGrpSpPr/>
            <p:nvPr/>
          </p:nvGrpSpPr>
          <p:grpSpPr>
            <a:xfrm>
              <a:off x="2625567" y="1648827"/>
              <a:ext cx="3379754" cy="434844"/>
              <a:chOff x="2625567" y="1648827"/>
              <a:chExt cx="3379754" cy="434844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185747C1-F4F2-BE7F-A322-41F5F3D76253}"/>
                  </a:ext>
                </a:extLst>
              </p:cNvPr>
              <p:cNvGrpSpPr/>
              <p:nvPr/>
            </p:nvGrpSpPr>
            <p:grpSpPr>
              <a:xfrm>
                <a:off x="2625567" y="1648827"/>
                <a:ext cx="1619965" cy="235843"/>
                <a:chOff x="2601023" y="2237580"/>
                <a:chExt cx="1669052" cy="238201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71DD2C48-1D12-2CD8-B8A5-D3331E7E7B11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3085454-62FD-0F2D-ABB2-D030EC534706}"/>
                    </a:ext>
                  </a:extLst>
                </p:cNvPr>
                <p:cNvSpPr txBox="1"/>
                <p:nvPr/>
              </p:nvSpPr>
              <p:spPr>
                <a:xfrm>
                  <a:off x="3325719" y="2271195"/>
                  <a:ext cx="219660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92829A-F297-F7FB-593B-98DFC427F283}"/>
                  </a:ext>
                </a:extLst>
              </p:cNvPr>
              <p:cNvSpPr txBox="1"/>
              <p:nvPr/>
            </p:nvSpPr>
            <p:spPr>
              <a:xfrm>
                <a:off x="2631057" y="1929783"/>
                <a:ext cx="655949" cy="15388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106363" lvl="1" indent="-106363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0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가치･태도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87DC604A-5348-7451-2AD9-400FAA889DCD}"/>
                  </a:ext>
                </a:extLst>
              </p:cNvPr>
              <p:cNvGrpSpPr/>
              <p:nvPr/>
            </p:nvGrpSpPr>
            <p:grpSpPr>
              <a:xfrm>
                <a:off x="4385356" y="1648827"/>
                <a:ext cx="1619965" cy="235843"/>
                <a:chOff x="2601023" y="2237580"/>
                <a:chExt cx="1669052" cy="238201"/>
              </a:xfrm>
            </p:grpSpPr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27A1ECDB-AAE9-8455-E74D-FC23ADC152B1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554BD82-5A61-47BB-9A43-08C78CA4AD28}"/>
                    </a:ext>
                  </a:extLst>
                </p:cNvPr>
                <p:cNvSpPr txBox="1"/>
                <p:nvPr/>
              </p:nvSpPr>
              <p:spPr>
                <a:xfrm>
                  <a:off x="3325719" y="2271195"/>
                  <a:ext cx="219660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8E54B4-A74B-2A4E-8456-F1E150F07830}"/>
                  </a:ext>
                </a:extLst>
              </p:cNvPr>
              <p:cNvSpPr txBox="1"/>
              <p:nvPr/>
            </p:nvSpPr>
            <p:spPr>
              <a:xfrm>
                <a:off x="4390846" y="1929783"/>
                <a:ext cx="1319592" cy="15388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매체 소통에 대한 성찰 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E5365380-CEE5-AFA1-20D8-BD3D2617D60F}"/>
                </a:ext>
              </a:extLst>
            </p:cNvPr>
            <p:cNvGrpSpPr/>
            <p:nvPr/>
          </p:nvGrpSpPr>
          <p:grpSpPr>
            <a:xfrm>
              <a:off x="2625567" y="2485589"/>
              <a:ext cx="3379754" cy="653084"/>
              <a:chOff x="2625567" y="2485589"/>
              <a:chExt cx="3379754" cy="653084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3ED35EFC-0E50-827E-6978-64DF885C2F31}"/>
                  </a:ext>
                </a:extLst>
              </p:cNvPr>
              <p:cNvGrpSpPr/>
              <p:nvPr/>
            </p:nvGrpSpPr>
            <p:grpSpPr>
              <a:xfrm>
                <a:off x="2625567" y="2485589"/>
                <a:ext cx="1619965" cy="235843"/>
                <a:chOff x="2601023" y="2237580"/>
                <a:chExt cx="1669052" cy="238201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3B0D52D1-8DB5-FA2F-37C1-9E032BE51263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789E107F-892B-E48A-02FC-DF9FDCFDA9E8}"/>
                    </a:ext>
                  </a:extLst>
                </p:cNvPr>
                <p:cNvSpPr txBox="1"/>
                <p:nvPr/>
              </p:nvSpPr>
              <p:spPr>
                <a:xfrm>
                  <a:off x="3325719" y="2271195"/>
                  <a:ext cx="219660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8502783-B0F2-46C4-734F-59D8ED07957F}"/>
                  </a:ext>
                </a:extLst>
              </p:cNvPr>
              <p:cNvSpPr txBox="1"/>
              <p:nvPr/>
            </p:nvSpPr>
            <p:spPr>
              <a:xfrm>
                <a:off x="2631057" y="2792424"/>
                <a:ext cx="737702" cy="15388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쓰기의 기초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DEC6AD6E-1E99-2984-F99C-4BD40939CAB6}"/>
                  </a:ext>
                </a:extLst>
              </p:cNvPr>
              <p:cNvGrpSpPr/>
              <p:nvPr/>
            </p:nvGrpSpPr>
            <p:grpSpPr>
              <a:xfrm>
                <a:off x="4385356" y="2485589"/>
                <a:ext cx="1619965" cy="235843"/>
                <a:chOff x="2601023" y="2237580"/>
                <a:chExt cx="1669052" cy="238201"/>
              </a:xfrm>
            </p:grpSpPr>
            <p:sp>
              <p:nvSpPr>
                <p:cNvPr id="33" name="사각형: 둥근 모서리 32">
                  <a:extLst>
                    <a:ext uri="{FF2B5EF4-FFF2-40B4-BE49-F238E27FC236}">
                      <a16:creationId xmlns:a16="http://schemas.microsoft.com/office/drawing/2014/main" id="{3EE9E040-09ED-8E50-7240-ED0641EA3103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05B810-EFED-CAAB-CE82-9E4B53BD9723}"/>
                    </a:ext>
                  </a:extLst>
                </p:cNvPr>
                <p:cNvSpPr txBox="1"/>
                <p:nvPr/>
              </p:nvSpPr>
              <p:spPr>
                <a:xfrm>
                  <a:off x="3315810" y="2271195"/>
                  <a:ext cx="239479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08040D-26D9-71EC-C2DD-A86DB38E21F1}"/>
                  </a:ext>
                </a:extLst>
              </p:cNvPr>
              <p:cNvSpPr txBox="1"/>
              <p:nvPr/>
            </p:nvSpPr>
            <p:spPr>
              <a:xfrm>
                <a:off x="4390846" y="2792424"/>
                <a:ext cx="588623" cy="34624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글자쓰기</a:t>
                </a:r>
                <a:endParaRPr lang="en-US" altLang="ko-KR" dirty="0"/>
              </a:p>
              <a:p>
                <a:pPr lvl="1"/>
                <a:r>
                  <a:rPr lang="ko-KR" altLang="en-US" dirty="0"/>
                  <a:t>단어쓰기</a:t>
                </a: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612BA92-B79C-2F79-C921-CAC07BB20DC8}"/>
                </a:ext>
              </a:extLst>
            </p:cNvPr>
            <p:cNvGrpSpPr/>
            <p:nvPr/>
          </p:nvGrpSpPr>
          <p:grpSpPr>
            <a:xfrm>
              <a:off x="2625567" y="3418287"/>
              <a:ext cx="3379754" cy="644457"/>
              <a:chOff x="2625567" y="3357902"/>
              <a:chExt cx="3379754" cy="644457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48E0826D-3C2C-3D69-7443-89B72B18554B}"/>
                  </a:ext>
                </a:extLst>
              </p:cNvPr>
              <p:cNvGrpSpPr/>
              <p:nvPr/>
            </p:nvGrpSpPr>
            <p:grpSpPr>
              <a:xfrm>
                <a:off x="2625567" y="3357902"/>
                <a:ext cx="1619965" cy="235843"/>
                <a:chOff x="2601023" y="2237580"/>
                <a:chExt cx="1669052" cy="238201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B9708027-2BD9-765F-C397-820ED8E69716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5AD3D4A-F8B0-B2F6-2EEE-C726176E7B3C}"/>
                    </a:ext>
                  </a:extLst>
                </p:cNvPr>
                <p:cNvSpPr txBox="1"/>
                <p:nvPr/>
              </p:nvSpPr>
              <p:spPr>
                <a:xfrm>
                  <a:off x="3315810" y="2271195"/>
                  <a:ext cx="239479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515C7B-9D46-ACD9-192D-3F5E75C8FFCB}"/>
                  </a:ext>
                </a:extLst>
              </p:cNvPr>
              <p:cNvSpPr txBox="1"/>
              <p:nvPr/>
            </p:nvSpPr>
            <p:spPr>
              <a:xfrm>
                <a:off x="2631057" y="3656110"/>
                <a:ext cx="1603324" cy="34624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내용 생성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조직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표현과 전달</a:t>
                </a:r>
                <a:endParaRPr lang="en-US" altLang="ko-KR" dirty="0"/>
              </a:p>
              <a:p>
                <a:pPr lvl="1"/>
                <a:r>
                  <a:rPr lang="ko-KR" altLang="en-US" dirty="0"/>
                  <a:t>가치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태도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A0278D9D-FAA3-8E8C-9F3E-5AEDF20AD924}"/>
                  </a:ext>
                </a:extLst>
              </p:cNvPr>
              <p:cNvGrpSpPr/>
              <p:nvPr/>
            </p:nvGrpSpPr>
            <p:grpSpPr>
              <a:xfrm>
                <a:off x="4385356" y="3357902"/>
                <a:ext cx="1619965" cy="235843"/>
                <a:chOff x="2601023" y="2237580"/>
                <a:chExt cx="1669052" cy="238201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F4F8443B-35AB-6D8D-218D-DBDA169CEFF5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03F767B-5BE0-834E-25B8-698BF6523B67}"/>
                    </a:ext>
                  </a:extLst>
                </p:cNvPr>
                <p:cNvSpPr txBox="1"/>
                <p:nvPr/>
              </p:nvSpPr>
              <p:spPr>
                <a:xfrm>
                  <a:off x="3315810" y="2271195"/>
                  <a:ext cx="239479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A2D2AD3-1677-09AE-08F1-552195885367}"/>
                  </a:ext>
                </a:extLst>
              </p:cNvPr>
              <p:cNvSpPr txBox="1"/>
              <p:nvPr/>
            </p:nvSpPr>
            <p:spPr>
              <a:xfrm>
                <a:off x="4390846" y="3656110"/>
                <a:ext cx="1430200" cy="34624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상호 존중하며 표현하기</a:t>
                </a:r>
              </a:p>
              <a:p>
                <a:pPr lvl="1"/>
                <a:r>
                  <a:rPr lang="ko-KR" altLang="en-US" dirty="0"/>
                  <a:t>듣기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말하기에 대한 성찰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78D04991-6218-7040-D5FB-36F078E7FC11}"/>
                </a:ext>
              </a:extLst>
            </p:cNvPr>
            <p:cNvGrpSpPr/>
            <p:nvPr/>
          </p:nvGrpSpPr>
          <p:grpSpPr>
            <a:xfrm>
              <a:off x="2625567" y="4383400"/>
              <a:ext cx="3379754" cy="990706"/>
              <a:chOff x="2625567" y="4262629"/>
              <a:chExt cx="3379754" cy="990706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C2252B5B-1862-28DC-F315-7E3370ED826C}"/>
                  </a:ext>
                </a:extLst>
              </p:cNvPr>
              <p:cNvGrpSpPr/>
              <p:nvPr/>
            </p:nvGrpSpPr>
            <p:grpSpPr>
              <a:xfrm>
                <a:off x="2625567" y="4262629"/>
                <a:ext cx="1619965" cy="235843"/>
                <a:chOff x="2601023" y="2237580"/>
                <a:chExt cx="1669052" cy="238201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F2A0C56B-6736-DED1-39CA-F4DD63A5A9E0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2344D5A-60C8-1FE5-672D-DCC2D0C1D914}"/>
                    </a:ext>
                  </a:extLst>
                </p:cNvPr>
                <p:cNvSpPr txBox="1"/>
                <p:nvPr/>
              </p:nvSpPr>
              <p:spPr>
                <a:xfrm>
                  <a:off x="3313333" y="2271195"/>
                  <a:ext cx="244433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3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AF85544-6F0D-5E41-F5AC-63B0ACF958CD}"/>
                  </a:ext>
                </a:extLst>
              </p:cNvPr>
              <p:cNvSpPr txBox="1"/>
              <p:nvPr/>
            </p:nvSpPr>
            <p:spPr>
              <a:xfrm>
                <a:off x="2631057" y="4560838"/>
                <a:ext cx="671979" cy="53860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지식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이해</a:t>
                </a:r>
              </a:p>
              <a:p>
                <a:pPr lvl="1"/>
                <a:r>
                  <a:rPr lang="ko-KR" altLang="en-US" dirty="0"/>
                  <a:t>과정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기능 </a:t>
                </a:r>
              </a:p>
              <a:p>
                <a:pPr lvl="1"/>
                <a:r>
                  <a:rPr lang="ko-KR" altLang="en-US" dirty="0"/>
                  <a:t>가치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태도</a:t>
                </a:r>
              </a:p>
            </p:txBody>
          </p: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13219EE9-576A-8764-6F9F-8ECBFC48F8DD}"/>
                  </a:ext>
                </a:extLst>
              </p:cNvPr>
              <p:cNvGrpSpPr/>
              <p:nvPr/>
            </p:nvGrpSpPr>
            <p:grpSpPr>
              <a:xfrm>
                <a:off x="4385356" y="4262629"/>
                <a:ext cx="1619965" cy="235843"/>
                <a:chOff x="2601023" y="2237580"/>
                <a:chExt cx="1669052" cy="238201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2C54D2CE-F07C-A19F-98D2-DC2D8B301926}"/>
                    </a:ext>
                  </a:extLst>
                </p:cNvPr>
                <p:cNvSpPr/>
                <p:nvPr/>
              </p:nvSpPr>
              <p:spPr>
                <a:xfrm>
                  <a:off x="2601023" y="2237580"/>
                  <a:ext cx="1669052" cy="23820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0000"/>
                  </a:srgbClr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2803B02-E79F-E8AD-074A-D65147264C50}"/>
                    </a:ext>
                  </a:extLst>
                </p:cNvPr>
                <p:cNvSpPr txBox="1"/>
                <p:nvPr/>
              </p:nvSpPr>
              <p:spPr>
                <a:xfrm>
                  <a:off x="3313333" y="2271195"/>
                  <a:ext cx="244433" cy="1709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3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887F8EE-E8AB-423C-01D7-46F30459B611}"/>
                  </a:ext>
                </a:extLst>
              </p:cNvPr>
              <p:cNvSpPr txBox="1"/>
              <p:nvPr/>
            </p:nvSpPr>
            <p:spPr>
              <a:xfrm>
                <a:off x="4390846" y="4560838"/>
                <a:ext cx="1454244" cy="69249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ko-KR"/>
                </a:defPPr>
                <a:lvl2pPr marL="106363" lvl="1" indent="-106363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2pPr>
              </a:lstStyle>
              <a:p>
                <a:pPr lvl="1"/>
                <a:r>
                  <a:rPr lang="ko-KR" altLang="en-US" dirty="0"/>
                  <a:t>시간의 흐름에 따른 언어 </a:t>
                </a:r>
              </a:p>
              <a:p>
                <a:pPr lvl="1"/>
                <a:r>
                  <a:rPr lang="ko-KR" altLang="en-US" dirty="0"/>
                  <a:t>국어 및 국어 실천의 변화 </a:t>
                </a:r>
                <a:br>
                  <a:rPr lang="en-US" altLang="ko-KR" dirty="0"/>
                </a:br>
                <a:r>
                  <a:rPr lang="ko-KR" altLang="en-US" dirty="0"/>
                  <a:t>탐구하기</a:t>
                </a:r>
              </a:p>
              <a:p>
                <a:pPr lvl="1"/>
                <a:r>
                  <a:rPr lang="ko-KR" altLang="en-US" dirty="0"/>
                  <a:t>국어문화 발전에 참여</a:t>
                </a:r>
              </a:p>
            </p:txBody>
          </p:sp>
        </p:grp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4479308C-DCEB-DB6D-D753-D817DBD0557D}"/>
              </a:ext>
            </a:extLst>
          </p:cNvPr>
          <p:cNvGrpSpPr/>
          <p:nvPr/>
        </p:nvGrpSpPr>
        <p:grpSpPr>
          <a:xfrm>
            <a:off x="476041" y="5784737"/>
            <a:ext cx="8301571" cy="408632"/>
            <a:chOff x="476041" y="5724352"/>
            <a:chExt cx="8301571" cy="40863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0700F1-1785-4684-9386-1EF0F176886A}"/>
                </a:ext>
              </a:extLst>
            </p:cNvPr>
            <p:cNvSpPr txBox="1"/>
            <p:nvPr/>
          </p:nvSpPr>
          <p:spPr>
            <a:xfrm>
              <a:off x="733743" y="5732874"/>
              <a:ext cx="804386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내용 요소 간 유기적 통합을 도모하기 위해 성취기준 개발 시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‘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지식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이해’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‘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과정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기능’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‘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가치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태도’를 중심으로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구성한 세 가지 범주 중 가급적 두 가지 이상의 범주의 내용 요소를 서로 결합하여 성취기준을 진술하는 방식을 사용함</a:t>
              </a:r>
            </a:p>
          </p:txBody>
        </p: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D28EC32-A1CA-4764-2D6B-E5B15C8B8963}"/>
                </a:ext>
              </a:extLst>
            </p:cNvPr>
            <p:cNvGrpSpPr/>
            <p:nvPr/>
          </p:nvGrpSpPr>
          <p:grpSpPr>
            <a:xfrm>
              <a:off x="476041" y="5724352"/>
              <a:ext cx="216764" cy="216748"/>
              <a:chOff x="4732337" y="3166269"/>
              <a:chExt cx="1230249" cy="1230153"/>
            </a:xfrm>
          </p:grpSpPr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AB654AC8-4C9C-D549-3458-C9480EA5E74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7435A8C3-06CE-FE8E-162A-9A6E7AE9FF6F}"/>
                  </a:ext>
                </a:extLst>
              </p:cNvPr>
              <p:cNvSpPr/>
              <p:nvPr/>
            </p:nvSpPr>
            <p:spPr>
              <a:xfrm>
                <a:off x="4954897" y="3388829"/>
                <a:ext cx="785122" cy="785127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903F934-3B8E-D796-FF18-E6ECD92B9E6F}"/>
              </a:ext>
            </a:extLst>
          </p:cNvPr>
          <p:cNvGrpSpPr/>
          <p:nvPr/>
        </p:nvGrpSpPr>
        <p:grpSpPr>
          <a:xfrm>
            <a:off x="293528" y="209704"/>
            <a:ext cx="4186019" cy="716668"/>
            <a:chOff x="293528" y="209704"/>
            <a:chExt cx="4186019" cy="7166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A0C00F-F731-686A-4776-EF59BB97768F}"/>
                </a:ext>
              </a:extLst>
            </p:cNvPr>
            <p:cNvSpPr txBox="1"/>
            <p:nvPr/>
          </p:nvSpPr>
          <p:spPr>
            <a:xfrm>
              <a:off x="1087593" y="501878"/>
              <a:ext cx="339195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개발 원리와 유형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509B7F-E6FD-86EF-089B-EB0E07B01976}"/>
                </a:ext>
              </a:extLst>
            </p:cNvPr>
            <p:cNvSpPr txBox="1"/>
            <p:nvPr/>
          </p:nvSpPr>
          <p:spPr>
            <a:xfrm>
              <a:off x="293528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8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C91B3F0-3FC2-BC2F-B3DD-EE98C16E0C97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B28EAF-A7E9-CF73-56CB-AF7D6F86B66F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CD1765B6-4E92-37BB-426D-DCF9D565EC87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7" name="타원 6">
                  <a:extLst>
                    <a:ext uri="{FF2B5EF4-FFF2-40B4-BE49-F238E27FC236}">
                      <a16:creationId xmlns:a16="http://schemas.microsoft.com/office/drawing/2014/main" id="{61E4C2CE-754A-98CA-B13D-78422CA567CA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1E1AB2D-5FE0-47E7-8AC4-D9FBA10E0178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220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6C076182-6CA8-F231-515E-2957AF734298}"/>
              </a:ext>
            </a:extLst>
          </p:cNvPr>
          <p:cNvGrpSpPr/>
          <p:nvPr/>
        </p:nvGrpSpPr>
        <p:grpSpPr>
          <a:xfrm>
            <a:off x="480790" y="2038541"/>
            <a:ext cx="1769015" cy="1234318"/>
            <a:chOff x="452215" y="2229041"/>
            <a:chExt cx="1769015" cy="1234318"/>
          </a:xfrm>
        </p:grpSpPr>
        <p:sp>
          <p:nvSpPr>
            <p:cNvPr id="11" name="그래픽 33">
              <a:extLst>
                <a:ext uri="{FF2B5EF4-FFF2-40B4-BE49-F238E27FC236}">
                  <a16:creationId xmlns:a16="http://schemas.microsoft.com/office/drawing/2014/main" id="{B8926429-02C8-C369-6311-0E55D96562FD}"/>
                </a:ext>
              </a:extLst>
            </p:cNvPr>
            <p:cNvSpPr/>
            <p:nvPr/>
          </p:nvSpPr>
          <p:spPr>
            <a:xfrm>
              <a:off x="452215" y="2229041"/>
              <a:ext cx="1769015" cy="1234318"/>
            </a:xfrm>
            <a:custGeom>
              <a:avLst/>
              <a:gdLst>
                <a:gd name="connsiteX0" fmla="*/ 5840 w 9105122"/>
                <a:gd name="connsiteY0" fmla="*/ 2969047 h 6861069"/>
                <a:gd name="connsiteX1" fmla="*/ 3895699 w 9105122"/>
                <a:gd name="connsiteY1" fmla="*/ -782 h 6861069"/>
                <a:gd name="connsiteX2" fmla="*/ 9097412 w 9105122"/>
                <a:gd name="connsiteY2" fmla="*/ 2849934 h 6861069"/>
                <a:gd name="connsiteX3" fmla="*/ 5779768 w 9105122"/>
                <a:gd name="connsiteY3" fmla="*/ 6027500 h 6861069"/>
                <a:gd name="connsiteX4" fmla="*/ 2462507 w 9105122"/>
                <a:gd name="connsiteY4" fmla="*/ 6027500 h 6861069"/>
                <a:gd name="connsiteX5" fmla="*/ 1124467 w 9105122"/>
                <a:gd name="connsiteY5" fmla="*/ 6859906 h 6861069"/>
                <a:gd name="connsiteX6" fmla="*/ 1394720 w 9105122"/>
                <a:gd name="connsiteY6" fmla="*/ 5836505 h 6861069"/>
                <a:gd name="connsiteX7" fmla="*/ 641338 w 9105122"/>
                <a:gd name="connsiteY7" fmla="*/ 5104089 h 6861069"/>
                <a:gd name="connsiteX8" fmla="*/ 5840 w 9105122"/>
                <a:gd name="connsiteY8" fmla="*/ 2969047 h 686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5122" h="6861069">
                  <a:moveTo>
                    <a:pt x="5840" y="2969047"/>
                  </a:moveTo>
                  <a:cubicBezTo>
                    <a:pt x="5840" y="2969047"/>
                    <a:pt x="-404951" y="20030"/>
                    <a:pt x="3895699" y="-782"/>
                  </a:cubicBezTo>
                  <a:cubicBezTo>
                    <a:pt x="8196348" y="-21594"/>
                    <a:pt x="9035974" y="806050"/>
                    <a:pt x="9097412" y="2849934"/>
                  </a:cubicBezTo>
                  <a:cubicBezTo>
                    <a:pt x="9158849" y="4893818"/>
                    <a:pt x="8278291" y="5912074"/>
                    <a:pt x="5779768" y="6027500"/>
                  </a:cubicBezTo>
                  <a:cubicBezTo>
                    <a:pt x="3281245" y="6142927"/>
                    <a:pt x="2790511" y="5850866"/>
                    <a:pt x="2462507" y="6027500"/>
                  </a:cubicBezTo>
                  <a:cubicBezTo>
                    <a:pt x="2134506" y="6204134"/>
                    <a:pt x="1124467" y="6859906"/>
                    <a:pt x="1124467" y="6859906"/>
                  </a:cubicBezTo>
                  <a:cubicBezTo>
                    <a:pt x="1124467" y="6859906"/>
                    <a:pt x="1371681" y="6185396"/>
                    <a:pt x="1394720" y="5836505"/>
                  </a:cubicBezTo>
                  <a:cubicBezTo>
                    <a:pt x="1417759" y="5487616"/>
                    <a:pt x="834100" y="5342315"/>
                    <a:pt x="641338" y="5104089"/>
                  </a:cubicBezTo>
                  <a:cubicBezTo>
                    <a:pt x="251438" y="4622723"/>
                    <a:pt x="89931" y="4357389"/>
                    <a:pt x="5840" y="2969047"/>
                  </a:cubicBezTo>
                  <a:close/>
                </a:path>
              </a:pathLst>
            </a:custGeom>
            <a:solidFill>
              <a:srgbClr val="276DB5">
                <a:alpha val="30000"/>
              </a:srgbClr>
            </a:solidFill>
            <a:ln w="7678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F0D47D-4CA7-E539-5A59-42E538C71F3A}"/>
                </a:ext>
              </a:extLst>
            </p:cNvPr>
            <p:cNvSpPr txBox="1"/>
            <p:nvPr/>
          </p:nvSpPr>
          <p:spPr>
            <a:xfrm>
              <a:off x="577166" y="2446463"/>
              <a:ext cx="1518044" cy="72327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원칙적으로 최소한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두 범주 이상의 내용 요소를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결합하여 성취기준을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개발했어요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</a:t>
              </a:r>
              <a:endPara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5749ABE-D49D-4C8B-0BBC-347C459FD69E}"/>
              </a:ext>
            </a:extLst>
          </p:cNvPr>
          <p:cNvGrpSpPr/>
          <p:nvPr/>
        </p:nvGrpSpPr>
        <p:grpSpPr>
          <a:xfrm>
            <a:off x="2366398" y="1350831"/>
            <a:ext cx="3069699" cy="557088"/>
            <a:chOff x="2366398" y="1350831"/>
            <a:chExt cx="3069699" cy="557088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DB9CCF88-BC22-5869-966E-B31162BB01A4}"/>
                </a:ext>
              </a:extLst>
            </p:cNvPr>
            <p:cNvGrpSpPr/>
            <p:nvPr/>
          </p:nvGrpSpPr>
          <p:grpSpPr>
            <a:xfrm>
              <a:off x="2436890" y="1350831"/>
              <a:ext cx="2955700" cy="469286"/>
              <a:chOff x="537010" y="1350831"/>
              <a:chExt cx="2955700" cy="469286"/>
            </a:xfrm>
            <a:solidFill>
              <a:srgbClr val="276DB5"/>
            </a:solidFill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C722C58-09B3-3B31-5D71-8035EC853B11}"/>
                  </a:ext>
                </a:extLst>
              </p:cNvPr>
              <p:cNvGrpSpPr/>
              <p:nvPr/>
            </p:nvGrpSpPr>
            <p:grpSpPr>
              <a:xfrm>
                <a:off x="537010" y="1350831"/>
                <a:ext cx="2955700" cy="469286"/>
                <a:chOff x="545741" y="1350831"/>
                <a:chExt cx="2955700" cy="469286"/>
              </a:xfrm>
              <a:grpFill/>
            </p:grpSpPr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2566727-7444-384B-6907-C8FAF7348029}"/>
                    </a:ext>
                  </a:extLst>
                </p:cNvPr>
                <p:cNvSpPr/>
                <p:nvPr/>
              </p:nvSpPr>
              <p:spPr>
                <a:xfrm flipH="1">
                  <a:off x="3355483" y="1562069"/>
                  <a:ext cx="145958" cy="25804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ED6D9B80-59B2-48D7-49C9-7707D0D12204}"/>
                    </a:ext>
                  </a:extLst>
                </p:cNvPr>
                <p:cNvSpPr/>
                <p:nvPr/>
              </p:nvSpPr>
              <p:spPr>
                <a:xfrm>
                  <a:off x="545741" y="1562069"/>
                  <a:ext cx="145958" cy="258048"/>
                </a:xfrm>
                <a:custGeom>
                  <a:avLst/>
                  <a:gdLst>
                    <a:gd name="connsiteX0" fmla="*/ 71569 w 145958"/>
                    <a:gd name="connsiteY0" fmla="*/ 0 h 258048"/>
                    <a:gd name="connsiteX1" fmla="*/ 145958 w 145958"/>
                    <a:gd name="connsiteY1" fmla="*/ 0 h 258048"/>
                    <a:gd name="connsiteX2" fmla="*/ 145958 w 145958"/>
                    <a:gd name="connsiteY2" fmla="*/ 258048 h 258048"/>
                    <a:gd name="connsiteX3" fmla="*/ 0 w 145958"/>
                    <a:gd name="connsiteY3" fmla="*/ 258048 h 258048"/>
                    <a:gd name="connsiteX4" fmla="*/ 0 w 145958"/>
                    <a:gd name="connsiteY4" fmla="*/ 119199 h 258048"/>
                    <a:gd name="connsiteX5" fmla="*/ 10446 w 145958"/>
                    <a:gd name="connsiteY5" fmla="*/ 119199 h 258048"/>
                    <a:gd name="connsiteX6" fmla="*/ 71569 w 145958"/>
                    <a:gd name="connsiteY6" fmla="*/ 58076 h 25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958" h="258048">
                      <a:moveTo>
                        <a:pt x="71569" y="0"/>
                      </a:moveTo>
                      <a:lnTo>
                        <a:pt x="145958" y="0"/>
                      </a:lnTo>
                      <a:lnTo>
                        <a:pt x="145958" y="258048"/>
                      </a:lnTo>
                      <a:lnTo>
                        <a:pt x="0" y="258048"/>
                      </a:lnTo>
                      <a:lnTo>
                        <a:pt x="0" y="119199"/>
                      </a:lnTo>
                      <a:lnTo>
                        <a:pt x="10446" y="119199"/>
                      </a:lnTo>
                      <a:cubicBezTo>
                        <a:pt x="44203" y="119199"/>
                        <a:pt x="71569" y="91833"/>
                        <a:pt x="71569" y="580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328595FF-B356-9117-BF79-2779372C347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847418" y="120934"/>
                  <a:ext cx="358141" cy="2817935"/>
                </a:xfrm>
                <a:prstGeom prst="roundRect">
                  <a:avLst>
                    <a:gd name="adj" fmla="val 1731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871C6A-019E-7B36-3441-4E7770C25FA7}"/>
                  </a:ext>
                </a:extLst>
              </p:cNvPr>
              <p:cNvSpPr txBox="1"/>
              <p:nvPr/>
            </p:nvSpPr>
            <p:spPr>
              <a:xfrm>
                <a:off x="1642655" y="1409260"/>
                <a:ext cx="750205" cy="21544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내용 체계</a:t>
                </a:r>
              </a:p>
            </p:txBody>
          </p:sp>
        </p:grpSp>
        <p:pic>
          <p:nvPicPr>
            <p:cNvPr id="27" name="그림 51" descr="004.png">
              <a:extLst>
                <a:ext uri="{FF2B5EF4-FFF2-40B4-BE49-F238E27FC236}">
                  <a16:creationId xmlns:a16="http://schemas.microsoft.com/office/drawing/2014/main" id="{08CA1823-AA5A-485A-1343-590283D79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3680895" y="152717"/>
              <a:ext cx="440705" cy="3069699"/>
            </a:xfrm>
            <a:prstGeom prst="rect">
              <a:avLst/>
            </a:prstGeom>
          </p:spPr>
        </p:pic>
      </p:grp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49F85BB5-C1C3-AEAD-12B2-9FEB8F4FC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35008"/>
              </p:ext>
            </p:extLst>
          </p:nvPr>
        </p:nvGraphicFramePr>
        <p:xfrm>
          <a:off x="2387931" y="1691507"/>
          <a:ext cx="3090854" cy="447884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4063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624804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825412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</a:tblGrid>
              <a:tr h="231762">
                <a:tc rowSpan="2"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41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DEE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482943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 맥락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상황 맥락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55905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과정ㆍ기능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담화 유형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대화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발표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토의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734123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확인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 추론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평가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중요한 내용과 주제 파악하기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요약하기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원인과 결과 파악하기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예측하기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1046196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생성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조직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표현과 전달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목적과 주제 고려하기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자료 정리하기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원인과 결과 구조에 따라 조직하기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주제에 적절한 의견과 이유 제시하기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준언어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비언어적 표현 활용하기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414152"/>
                  </a:ext>
                </a:extLst>
              </a:tr>
              <a:tr h="55905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상호 작용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상황과 상대의 입장 이해하기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예의를 지키며 듣고 말하기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의견 교환하기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196027"/>
                  </a:ext>
                </a:extLst>
              </a:tr>
              <a:tr h="428124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점검과 조정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 과정과 전략에 대해 점검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조정하기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8529"/>
                  </a:ext>
                </a:extLst>
              </a:tr>
              <a:tr h="208928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듣기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말하기 효능감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944442"/>
                  </a:ext>
                </a:extLst>
              </a:tr>
            </a:tbl>
          </a:graphicData>
        </a:graphic>
      </p:graphicFrame>
      <p:grpSp>
        <p:nvGrpSpPr>
          <p:cNvPr id="15" name="그룹 14">
            <a:extLst>
              <a:ext uri="{FF2B5EF4-FFF2-40B4-BE49-F238E27FC236}">
                <a16:creationId xmlns:a16="http://schemas.microsoft.com/office/drawing/2014/main" id="{0284160F-2D44-9C4E-29CB-AE68C5660716}"/>
              </a:ext>
            </a:extLst>
          </p:cNvPr>
          <p:cNvGrpSpPr/>
          <p:nvPr/>
        </p:nvGrpSpPr>
        <p:grpSpPr>
          <a:xfrm>
            <a:off x="5301090" y="1748971"/>
            <a:ext cx="3374598" cy="4358515"/>
            <a:chOff x="5301090" y="1748971"/>
            <a:chExt cx="3374598" cy="4358515"/>
          </a:xfrm>
        </p:grpSpPr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53FDC4A1-DBD8-2AC9-AA2D-DCF44945D7F8}"/>
                </a:ext>
              </a:extLst>
            </p:cNvPr>
            <p:cNvSpPr/>
            <p:nvPr/>
          </p:nvSpPr>
          <p:spPr>
            <a:xfrm>
              <a:off x="5533299" y="1748971"/>
              <a:ext cx="3142389" cy="4358515"/>
            </a:xfrm>
            <a:custGeom>
              <a:avLst/>
              <a:gdLst>
                <a:gd name="connsiteX0" fmla="*/ 0 w 3189287"/>
                <a:gd name="connsiteY0" fmla="*/ 0 h 4490582"/>
                <a:gd name="connsiteX1" fmla="*/ 10463 w 3189287"/>
                <a:gd name="connsiteY1" fmla="*/ 52182 h 4490582"/>
                <a:gd name="connsiteX2" fmla="*/ 133154 w 3189287"/>
                <a:gd name="connsiteY2" fmla="*/ 134068 h 4490582"/>
                <a:gd name="connsiteX3" fmla="*/ 3124200 w 3189287"/>
                <a:gd name="connsiteY3" fmla="*/ 134068 h 4490582"/>
                <a:gd name="connsiteX4" fmla="*/ 3124200 w 3189287"/>
                <a:gd name="connsiteY4" fmla="*/ 138350 h 4490582"/>
                <a:gd name="connsiteX5" fmla="*/ 3141157 w 3189287"/>
                <a:gd name="connsiteY5" fmla="*/ 141773 h 4490582"/>
                <a:gd name="connsiteX6" fmla="*/ 3189287 w 3189287"/>
                <a:gd name="connsiteY6" fmla="*/ 214384 h 4490582"/>
                <a:gd name="connsiteX7" fmla="*/ 3189287 w 3189287"/>
                <a:gd name="connsiteY7" fmla="*/ 4283460 h 4490582"/>
                <a:gd name="connsiteX8" fmla="*/ 3141157 w 3189287"/>
                <a:gd name="connsiteY8" fmla="*/ 4356071 h 4490582"/>
                <a:gd name="connsiteX9" fmla="*/ 3124200 w 3189287"/>
                <a:gd name="connsiteY9" fmla="*/ 4359495 h 4490582"/>
                <a:gd name="connsiteX10" fmla="*/ 3124200 w 3189287"/>
                <a:gd name="connsiteY10" fmla="*/ 4360448 h 4490582"/>
                <a:gd name="connsiteX11" fmla="*/ 3119478 w 3189287"/>
                <a:gd name="connsiteY11" fmla="*/ 4360448 h 4490582"/>
                <a:gd name="connsiteX12" fmla="*/ 3110483 w 3189287"/>
                <a:gd name="connsiteY12" fmla="*/ 4362264 h 4490582"/>
                <a:gd name="connsiteX13" fmla="*/ 868448 w 3189287"/>
                <a:gd name="connsiteY13" fmla="*/ 4362264 h 4490582"/>
                <a:gd name="connsiteX14" fmla="*/ 859453 w 3189287"/>
                <a:gd name="connsiteY14" fmla="*/ 4360448 h 4490582"/>
                <a:gd name="connsiteX15" fmla="*/ 133154 w 3189287"/>
                <a:gd name="connsiteY15" fmla="*/ 4360448 h 4490582"/>
                <a:gd name="connsiteX16" fmla="*/ 10463 w 3189287"/>
                <a:gd name="connsiteY16" fmla="*/ 4442334 h 4490582"/>
                <a:gd name="connsiteX17" fmla="*/ 788 w 3189287"/>
                <a:gd name="connsiteY17" fmla="*/ 4490582 h 4490582"/>
                <a:gd name="connsiteX18" fmla="*/ 0 w 3189287"/>
                <a:gd name="connsiteY18" fmla="*/ 4486648 h 44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287" h="4490582">
                  <a:moveTo>
                    <a:pt x="0" y="0"/>
                  </a:moveTo>
                  <a:lnTo>
                    <a:pt x="10463" y="52182"/>
                  </a:lnTo>
                  <a:cubicBezTo>
                    <a:pt x="30677" y="100303"/>
                    <a:pt x="78000" y="134068"/>
                    <a:pt x="133154" y="134068"/>
                  </a:cubicBezTo>
                  <a:lnTo>
                    <a:pt x="3124200" y="134068"/>
                  </a:lnTo>
                  <a:lnTo>
                    <a:pt x="3124200" y="138350"/>
                  </a:lnTo>
                  <a:lnTo>
                    <a:pt x="3141157" y="141773"/>
                  </a:lnTo>
                  <a:cubicBezTo>
                    <a:pt x="3169441" y="153736"/>
                    <a:pt x="3189287" y="181743"/>
                    <a:pt x="3189287" y="214384"/>
                  </a:cubicBezTo>
                  <a:lnTo>
                    <a:pt x="3189287" y="4283460"/>
                  </a:lnTo>
                  <a:cubicBezTo>
                    <a:pt x="3189287" y="4316102"/>
                    <a:pt x="3169441" y="4344108"/>
                    <a:pt x="3141157" y="4356071"/>
                  </a:cubicBezTo>
                  <a:lnTo>
                    <a:pt x="3124200" y="4359495"/>
                  </a:lnTo>
                  <a:lnTo>
                    <a:pt x="3124200" y="4360448"/>
                  </a:lnTo>
                  <a:lnTo>
                    <a:pt x="3119478" y="4360448"/>
                  </a:lnTo>
                  <a:lnTo>
                    <a:pt x="3110483" y="4362264"/>
                  </a:lnTo>
                  <a:lnTo>
                    <a:pt x="868448" y="4362264"/>
                  </a:lnTo>
                  <a:lnTo>
                    <a:pt x="859453" y="4360448"/>
                  </a:lnTo>
                  <a:lnTo>
                    <a:pt x="133154" y="4360448"/>
                  </a:lnTo>
                  <a:cubicBezTo>
                    <a:pt x="78000" y="4360448"/>
                    <a:pt x="30677" y="4394213"/>
                    <a:pt x="10463" y="4442334"/>
                  </a:cubicBezTo>
                  <a:lnTo>
                    <a:pt x="788" y="4490582"/>
                  </a:lnTo>
                  <a:lnTo>
                    <a:pt x="0" y="4486648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pic>
          <p:nvPicPr>
            <p:cNvPr id="8" name="그림 51" descr="004.png">
              <a:extLst>
                <a:ext uri="{FF2B5EF4-FFF2-40B4-BE49-F238E27FC236}">
                  <a16:creationId xmlns:a16="http://schemas.microsoft.com/office/drawing/2014/main" id="{70F2C9E0-9AB6-16FA-A49A-B624E9A4F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>
              <a:off x="5301090" y="1862809"/>
              <a:ext cx="440705" cy="415331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3F48262-8FC7-3831-2C7D-7FE008828B85}"/>
                </a:ext>
              </a:extLst>
            </p:cNvPr>
            <p:cNvSpPr txBox="1"/>
            <p:nvPr/>
          </p:nvSpPr>
          <p:spPr>
            <a:xfrm>
              <a:off x="6738439" y="1978308"/>
              <a:ext cx="724557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4245708-1690-2A0E-2E5A-22DDDD6ADCA1}"/>
                </a:ext>
              </a:extLst>
            </p:cNvPr>
            <p:cNvGrpSpPr/>
            <p:nvPr/>
          </p:nvGrpSpPr>
          <p:grpSpPr>
            <a:xfrm>
              <a:off x="5691695" y="2273300"/>
              <a:ext cx="2818045" cy="3533992"/>
              <a:chOff x="5649000" y="2308194"/>
              <a:chExt cx="2903434" cy="3551320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312DD279-94C1-9EA6-CE9D-1DFD82AC84D1}"/>
                  </a:ext>
                </a:extLst>
              </p:cNvPr>
              <p:cNvSpPr/>
              <p:nvPr/>
            </p:nvSpPr>
            <p:spPr>
              <a:xfrm>
                <a:off x="5649000" y="2308194"/>
                <a:ext cx="2903434" cy="3551320"/>
              </a:xfrm>
              <a:prstGeom prst="roundRect">
                <a:avLst>
                  <a:gd name="adj" fmla="val 2769"/>
                </a:avLst>
              </a:prstGeom>
              <a:solidFill>
                <a:srgbClr val="1B4D7F"/>
              </a:solidFill>
              <a:ln w="15875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dist="38100" dir="2700000" algn="tl" rotWithShape="0">
                  <a:prstClr val="black">
                    <a:alpha val="35000"/>
                  </a:prstClr>
                </a:outerShdw>
              </a:effectLst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09646C5A-BC1A-AE26-363D-8C7189517F62}"/>
                  </a:ext>
                </a:extLst>
              </p:cNvPr>
              <p:cNvGrpSpPr/>
              <p:nvPr/>
            </p:nvGrpSpPr>
            <p:grpSpPr>
              <a:xfrm>
                <a:off x="5733728" y="3485715"/>
                <a:ext cx="2733979" cy="1198114"/>
                <a:chOff x="5599378" y="1149060"/>
                <a:chExt cx="2957882" cy="1198114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8074F8D6-C3A2-FC7C-ECB1-FEC084EE6B2B}"/>
                    </a:ext>
                  </a:extLst>
                </p:cNvPr>
                <p:cNvSpPr/>
                <p:nvPr/>
              </p:nvSpPr>
              <p:spPr>
                <a:xfrm>
                  <a:off x="5599378" y="1149060"/>
                  <a:ext cx="2957882" cy="3102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C0FDBD3-2D8F-B092-4CD4-1203F5214C54}"/>
                    </a:ext>
                  </a:extLst>
                </p:cNvPr>
                <p:cNvSpPr txBox="1"/>
                <p:nvPr/>
              </p:nvSpPr>
              <p:spPr>
                <a:xfrm>
                  <a:off x="6443994" y="1188181"/>
                  <a:ext cx="1268651" cy="2319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[4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01-05]</a:t>
                  </a:r>
                  <a:endPara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0E9F1FA-D59E-A094-CFF4-78A7D16E2209}"/>
                    </a:ext>
                  </a:extLst>
                </p:cNvPr>
                <p:cNvSpPr txBox="1"/>
                <p:nvPr/>
              </p:nvSpPr>
              <p:spPr>
                <a:xfrm>
                  <a:off x="6158103" y="1594579"/>
                  <a:ext cx="1840438" cy="75259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목적과 주제에 알맞게</a:t>
                  </a:r>
                  <a:endPara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BB500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자료를 정리하여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BB500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BB500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자신감 있게 발표한다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BB500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.</a:t>
                  </a:r>
                </a:p>
              </p:txBody>
            </p:sp>
          </p:grpSp>
        </p:grpSp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id="{BBEB8DD9-904E-5836-BB7E-1F1983F62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68275" y="3169853"/>
            <a:ext cx="1455415" cy="3009820"/>
          </a:xfrm>
          <a:prstGeom prst="rect">
            <a:avLst/>
          </a:prstGeom>
        </p:spPr>
      </p:pic>
      <p:grpSp>
        <p:nvGrpSpPr>
          <p:cNvPr id="98" name="그룹 97">
            <a:extLst>
              <a:ext uri="{FF2B5EF4-FFF2-40B4-BE49-F238E27FC236}">
                <a16:creationId xmlns:a16="http://schemas.microsoft.com/office/drawing/2014/main" id="{AAD3BCAC-241E-7362-C03F-59F72FABECF5}"/>
              </a:ext>
            </a:extLst>
          </p:cNvPr>
          <p:cNvGrpSpPr/>
          <p:nvPr/>
        </p:nvGrpSpPr>
        <p:grpSpPr>
          <a:xfrm>
            <a:off x="3693579" y="4122247"/>
            <a:ext cx="1997609" cy="159683"/>
            <a:chOff x="3693579" y="4122247"/>
            <a:chExt cx="1997609" cy="159683"/>
          </a:xfrm>
        </p:grpSpPr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3ACCCF71-ACA1-50CA-7CA1-4F39BD3629FD}"/>
                </a:ext>
              </a:extLst>
            </p:cNvPr>
            <p:cNvSpPr/>
            <p:nvPr/>
          </p:nvSpPr>
          <p:spPr>
            <a:xfrm>
              <a:off x="3693579" y="4122247"/>
              <a:ext cx="883184" cy="159683"/>
            </a:xfrm>
            <a:prstGeom prst="roundRect">
              <a:avLst>
                <a:gd name="adj" fmla="val 50000"/>
              </a:avLst>
            </a:prstGeom>
            <a:solidFill>
              <a:srgbClr val="276DB5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F0F408D0-FCB6-C3BA-7746-5EF2042DD26A}"/>
                </a:ext>
              </a:extLst>
            </p:cNvPr>
            <p:cNvGrpSpPr/>
            <p:nvPr/>
          </p:nvGrpSpPr>
          <p:grpSpPr>
            <a:xfrm>
              <a:off x="4522594" y="4163360"/>
              <a:ext cx="1168594" cy="77457"/>
              <a:chOff x="4095874" y="3086235"/>
              <a:chExt cx="1168594" cy="77457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C37E56CB-C2F7-2437-E000-358DC8DB92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2100" y="3121681"/>
                <a:ext cx="1014730" cy="0"/>
              </a:xfrm>
              <a:prstGeom prst="line">
                <a:avLst/>
              </a:prstGeom>
              <a:ln w="19050">
                <a:solidFill>
                  <a:srgbClr val="276DB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9744D093-9149-526C-6C2F-00489BE25263}"/>
                  </a:ext>
                </a:extLst>
              </p:cNvPr>
              <p:cNvSpPr/>
              <p:nvPr/>
            </p:nvSpPr>
            <p:spPr>
              <a:xfrm>
                <a:off x="4095874" y="3086235"/>
                <a:ext cx="77457" cy="77457"/>
              </a:xfrm>
              <a:prstGeom prst="ellipse">
                <a:avLst/>
              </a:prstGeom>
              <a:solidFill>
                <a:srgbClr val="276DB5"/>
              </a:solidFill>
              <a:ln w="15875">
                <a:solidFill>
                  <a:schemeClr val="bg1"/>
                </a:solidFill>
              </a:ln>
              <a:effectLst>
                <a:outerShdw blurRad="12700" dist="127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6A46142E-4BB2-1308-78DE-EA61E4DC7E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306" y="3121681"/>
                <a:ext cx="147162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9CF0D850-50D8-4143-CA55-E4AE95C2A98D}"/>
              </a:ext>
            </a:extLst>
          </p:cNvPr>
          <p:cNvGrpSpPr/>
          <p:nvPr/>
        </p:nvGrpSpPr>
        <p:grpSpPr>
          <a:xfrm>
            <a:off x="3693577" y="5591346"/>
            <a:ext cx="2255262" cy="553833"/>
            <a:chOff x="3693577" y="5591346"/>
            <a:chExt cx="2255262" cy="553833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8E96B036-D8B2-4722-CD74-6A8403790185}"/>
                </a:ext>
              </a:extLst>
            </p:cNvPr>
            <p:cNvSpPr/>
            <p:nvPr/>
          </p:nvSpPr>
          <p:spPr>
            <a:xfrm>
              <a:off x="3693577" y="5985496"/>
              <a:ext cx="1199891" cy="159683"/>
            </a:xfrm>
            <a:prstGeom prst="roundRect">
              <a:avLst>
                <a:gd name="adj" fmla="val 50000"/>
              </a:avLst>
            </a:prstGeom>
            <a:solidFill>
              <a:srgbClr val="276DB5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634D16D-D9FD-C656-ADC3-727F1A7FE2A6}"/>
                </a:ext>
              </a:extLst>
            </p:cNvPr>
            <p:cNvGrpSpPr/>
            <p:nvPr/>
          </p:nvGrpSpPr>
          <p:grpSpPr>
            <a:xfrm>
              <a:off x="4858351" y="5591346"/>
              <a:ext cx="1090488" cy="520333"/>
              <a:chOff x="4858351" y="5591346"/>
              <a:chExt cx="1090488" cy="520333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5AB51DE9-D7FC-A592-7C1D-75307E323DB4}"/>
                  </a:ext>
                </a:extLst>
              </p:cNvPr>
              <p:cNvGrpSpPr/>
              <p:nvPr/>
            </p:nvGrpSpPr>
            <p:grpSpPr>
              <a:xfrm>
                <a:off x="4858351" y="6034222"/>
                <a:ext cx="1090488" cy="77457"/>
                <a:chOff x="4112543" y="3086235"/>
                <a:chExt cx="1090488" cy="77457"/>
              </a:xfrm>
            </p:grpSpPr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48B4BE31-4D25-7DD7-C6CB-726ECBF8330F}"/>
                    </a:ext>
                  </a:extLst>
                </p:cNvPr>
                <p:cNvSpPr/>
                <p:nvPr/>
              </p:nvSpPr>
              <p:spPr>
                <a:xfrm>
                  <a:off x="4112543" y="3086235"/>
                  <a:ext cx="77457" cy="77457"/>
                </a:xfrm>
                <a:prstGeom prst="ellipse">
                  <a:avLst/>
                </a:prstGeom>
                <a:solidFill>
                  <a:srgbClr val="276DB5"/>
                </a:solidFill>
                <a:ln w="15875">
                  <a:solidFill>
                    <a:schemeClr val="bg1"/>
                  </a:solidFill>
                </a:ln>
                <a:effectLst>
                  <a:outerShdw blurRad="12700" dist="12700" dir="10800000" algn="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cxnSp>
              <p:nvCxnSpPr>
                <p:cNvPr id="35" name="직선 연결선 34">
                  <a:extLst>
                    <a:ext uri="{FF2B5EF4-FFF2-40B4-BE49-F238E27FC236}">
                      <a16:creationId xmlns:a16="http://schemas.microsoft.com/office/drawing/2014/main" id="{6ABFD585-F358-F690-41F4-44CE56AF20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17306" y="3121681"/>
                  <a:ext cx="85725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45DA8A11-F9E6-DD06-634E-A348567E332D}"/>
                  </a:ext>
                </a:extLst>
              </p:cNvPr>
              <p:cNvSpPr/>
              <p:nvPr/>
            </p:nvSpPr>
            <p:spPr>
              <a:xfrm>
                <a:off x="4876799" y="5769769"/>
                <a:ext cx="657226" cy="302419"/>
              </a:xfrm>
              <a:custGeom>
                <a:avLst/>
                <a:gdLst>
                  <a:gd name="connsiteX0" fmla="*/ 0 w 804862"/>
                  <a:gd name="connsiteY0" fmla="*/ 438150 h 438150"/>
                  <a:gd name="connsiteX1" fmla="*/ 428625 w 804862"/>
                  <a:gd name="connsiteY1" fmla="*/ 438150 h 438150"/>
                  <a:gd name="connsiteX2" fmla="*/ 804862 w 804862"/>
                  <a:gd name="connsiteY2" fmla="*/ 0 h 438150"/>
                  <a:gd name="connsiteX0" fmla="*/ 0 w 804862"/>
                  <a:gd name="connsiteY0" fmla="*/ 438150 h 438150"/>
                  <a:gd name="connsiteX1" fmla="*/ 428625 w 804862"/>
                  <a:gd name="connsiteY1" fmla="*/ 438150 h 438150"/>
                  <a:gd name="connsiteX2" fmla="*/ 685624 w 804862"/>
                  <a:gd name="connsiteY2" fmla="*/ 135731 h 438150"/>
                  <a:gd name="connsiteX3" fmla="*/ 804862 w 804862"/>
                  <a:gd name="connsiteY3" fmla="*/ 0 h 438150"/>
                  <a:gd name="connsiteX0" fmla="*/ 0 w 685624"/>
                  <a:gd name="connsiteY0" fmla="*/ 302419 h 302419"/>
                  <a:gd name="connsiteX1" fmla="*/ 428625 w 685624"/>
                  <a:gd name="connsiteY1" fmla="*/ 302419 h 302419"/>
                  <a:gd name="connsiteX2" fmla="*/ 685624 w 685624"/>
                  <a:gd name="connsiteY2" fmla="*/ 0 h 302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5624" h="302419">
                    <a:moveTo>
                      <a:pt x="0" y="302419"/>
                    </a:moveTo>
                    <a:lnTo>
                      <a:pt x="428625" y="302419"/>
                    </a:lnTo>
                    <a:lnTo>
                      <a:pt x="685624" y="0"/>
                    </a:lnTo>
                  </a:path>
                </a:pathLst>
              </a:custGeom>
              <a:ln w="19050">
                <a:solidFill>
                  <a:srgbClr val="276DB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CC2F2D5F-9E4B-17A3-D63C-6BEF46DD75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3550" y="5591346"/>
                <a:ext cx="142875" cy="166119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0D9AEF0-61DF-40C6-C500-C0C9143364F0}"/>
              </a:ext>
            </a:extLst>
          </p:cNvPr>
          <p:cNvGrpSpPr/>
          <p:nvPr/>
        </p:nvGrpSpPr>
        <p:grpSpPr>
          <a:xfrm>
            <a:off x="293528" y="209704"/>
            <a:ext cx="6964024" cy="716668"/>
            <a:chOff x="293528" y="209704"/>
            <a:chExt cx="6964024" cy="71666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EC4EDB7-F6A5-A1A9-0409-045A96FD5870}"/>
                </a:ext>
              </a:extLst>
            </p:cNvPr>
            <p:cNvSpPr txBox="1"/>
            <p:nvPr/>
          </p:nvSpPr>
          <p:spPr>
            <a:xfrm>
              <a:off x="1087593" y="501878"/>
              <a:ext cx="616995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개의 범주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3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 내용 요소 결합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듣기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말하기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6C8F914-825C-CA68-C9FF-609DAEB856FE}"/>
                </a:ext>
              </a:extLst>
            </p:cNvPr>
            <p:cNvSpPr txBox="1"/>
            <p:nvPr/>
          </p:nvSpPr>
          <p:spPr>
            <a:xfrm>
              <a:off x="293528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9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9D44697-D0B6-8D1F-183E-7525F7E13993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812115A-FA2E-96A9-96B3-A9C9C014BEDB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F6A325CF-ED5E-5F34-0F72-F51E08B034D9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E895F72B-3325-CCF8-AA97-1BF8D67D92DF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5DF57EA-CCC7-98CD-5E92-ABC02B918A73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5EF9724E-A9CC-EA2B-3CF0-66C62036D887}"/>
              </a:ext>
            </a:extLst>
          </p:cNvPr>
          <p:cNvGrpSpPr/>
          <p:nvPr/>
        </p:nvGrpSpPr>
        <p:grpSpPr>
          <a:xfrm>
            <a:off x="3693580" y="2837450"/>
            <a:ext cx="1997608" cy="154987"/>
            <a:chOff x="3693580" y="2837450"/>
            <a:chExt cx="1997608" cy="154987"/>
          </a:xfrm>
        </p:grpSpPr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A090B9ED-89D9-5FC4-75A5-846C4A91C878}"/>
                </a:ext>
              </a:extLst>
            </p:cNvPr>
            <p:cNvSpPr/>
            <p:nvPr/>
          </p:nvSpPr>
          <p:spPr>
            <a:xfrm>
              <a:off x="3693580" y="2837450"/>
              <a:ext cx="395820" cy="154987"/>
            </a:xfrm>
            <a:prstGeom prst="roundRect">
              <a:avLst>
                <a:gd name="adj" fmla="val 50000"/>
              </a:avLst>
            </a:prstGeom>
            <a:solidFill>
              <a:srgbClr val="276DB5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91D3C6F5-DBBA-8F6E-B72E-329D9708C987}"/>
                </a:ext>
              </a:extLst>
            </p:cNvPr>
            <p:cNvGrpSpPr/>
            <p:nvPr/>
          </p:nvGrpSpPr>
          <p:grpSpPr>
            <a:xfrm>
              <a:off x="4052695" y="2864618"/>
              <a:ext cx="1638493" cy="77457"/>
              <a:chOff x="3625975" y="2910022"/>
              <a:chExt cx="1638493" cy="77457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696FAB11-868F-3695-361D-E4F7BF586A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45218" y="2945468"/>
                <a:ext cx="1471612" cy="0"/>
              </a:xfrm>
              <a:prstGeom prst="line">
                <a:avLst/>
              </a:prstGeom>
              <a:ln w="19050">
                <a:solidFill>
                  <a:srgbClr val="276DB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0C40ABD3-368D-8A47-DD47-379ADBC9F119}"/>
                  </a:ext>
                </a:extLst>
              </p:cNvPr>
              <p:cNvSpPr/>
              <p:nvPr/>
            </p:nvSpPr>
            <p:spPr>
              <a:xfrm>
                <a:off x="3625975" y="2910022"/>
                <a:ext cx="77457" cy="77457"/>
              </a:xfrm>
              <a:prstGeom prst="ellipse">
                <a:avLst/>
              </a:prstGeom>
              <a:solidFill>
                <a:srgbClr val="276DB5"/>
              </a:solidFill>
              <a:ln w="15875">
                <a:solidFill>
                  <a:schemeClr val="bg1"/>
                </a:solidFill>
              </a:ln>
              <a:effectLst>
                <a:outerShdw blurRad="12700" dist="127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55DBD7D8-32BD-93BF-DB5F-7ECF17E86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306" y="2945468"/>
                <a:ext cx="147162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1A3DEBD4-B0A7-7A5A-564F-49B4A74A5CE7}"/>
              </a:ext>
            </a:extLst>
          </p:cNvPr>
          <p:cNvGrpSpPr/>
          <p:nvPr/>
        </p:nvGrpSpPr>
        <p:grpSpPr>
          <a:xfrm>
            <a:off x="480790" y="2038541"/>
            <a:ext cx="1769015" cy="1234318"/>
            <a:chOff x="452215" y="2229041"/>
            <a:chExt cx="1769015" cy="1234318"/>
          </a:xfrm>
        </p:grpSpPr>
        <p:sp>
          <p:nvSpPr>
            <p:cNvPr id="15" name="그래픽 33">
              <a:extLst>
                <a:ext uri="{FF2B5EF4-FFF2-40B4-BE49-F238E27FC236}">
                  <a16:creationId xmlns:a16="http://schemas.microsoft.com/office/drawing/2014/main" id="{0E6AEEEE-98F4-520B-1668-435F06B7DBCA}"/>
                </a:ext>
              </a:extLst>
            </p:cNvPr>
            <p:cNvSpPr/>
            <p:nvPr/>
          </p:nvSpPr>
          <p:spPr>
            <a:xfrm>
              <a:off x="452215" y="2229041"/>
              <a:ext cx="1769015" cy="1234318"/>
            </a:xfrm>
            <a:custGeom>
              <a:avLst/>
              <a:gdLst>
                <a:gd name="connsiteX0" fmla="*/ 5840 w 9105122"/>
                <a:gd name="connsiteY0" fmla="*/ 2969047 h 6861069"/>
                <a:gd name="connsiteX1" fmla="*/ 3895699 w 9105122"/>
                <a:gd name="connsiteY1" fmla="*/ -782 h 6861069"/>
                <a:gd name="connsiteX2" fmla="*/ 9097412 w 9105122"/>
                <a:gd name="connsiteY2" fmla="*/ 2849934 h 6861069"/>
                <a:gd name="connsiteX3" fmla="*/ 5779768 w 9105122"/>
                <a:gd name="connsiteY3" fmla="*/ 6027500 h 6861069"/>
                <a:gd name="connsiteX4" fmla="*/ 2462507 w 9105122"/>
                <a:gd name="connsiteY4" fmla="*/ 6027500 h 6861069"/>
                <a:gd name="connsiteX5" fmla="*/ 1124467 w 9105122"/>
                <a:gd name="connsiteY5" fmla="*/ 6859906 h 6861069"/>
                <a:gd name="connsiteX6" fmla="*/ 1394720 w 9105122"/>
                <a:gd name="connsiteY6" fmla="*/ 5836505 h 6861069"/>
                <a:gd name="connsiteX7" fmla="*/ 641338 w 9105122"/>
                <a:gd name="connsiteY7" fmla="*/ 5104089 h 6861069"/>
                <a:gd name="connsiteX8" fmla="*/ 5840 w 9105122"/>
                <a:gd name="connsiteY8" fmla="*/ 2969047 h 686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5122" h="6861069">
                  <a:moveTo>
                    <a:pt x="5840" y="2969047"/>
                  </a:moveTo>
                  <a:cubicBezTo>
                    <a:pt x="5840" y="2969047"/>
                    <a:pt x="-404951" y="20030"/>
                    <a:pt x="3895699" y="-782"/>
                  </a:cubicBezTo>
                  <a:cubicBezTo>
                    <a:pt x="8196348" y="-21594"/>
                    <a:pt x="9035974" y="806050"/>
                    <a:pt x="9097412" y="2849934"/>
                  </a:cubicBezTo>
                  <a:cubicBezTo>
                    <a:pt x="9158849" y="4893818"/>
                    <a:pt x="8278291" y="5912074"/>
                    <a:pt x="5779768" y="6027500"/>
                  </a:cubicBezTo>
                  <a:cubicBezTo>
                    <a:pt x="3281245" y="6142927"/>
                    <a:pt x="2790511" y="5850866"/>
                    <a:pt x="2462507" y="6027500"/>
                  </a:cubicBezTo>
                  <a:cubicBezTo>
                    <a:pt x="2134506" y="6204134"/>
                    <a:pt x="1124467" y="6859906"/>
                    <a:pt x="1124467" y="6859906"/>
                  </a:cubicBezTo>
                  <a:cubicBezTo>
                    <a:pt x="1124467" y="6859906"/>
                    <a:pt x="1371681" y="6185396"/>
                    <a:pt x="1394720" y="5836505"/>
                  </a:cubicBezTo>
                  <a:cubicBezTo>
                    <a:pt x="1417759" y="5487616"/>
                    <a:pt x="834100" y="5342315"/>
                    <a:pt x="641338" y="5104089"/>
                  </a:cubicBezTo>
                  <a:cubicBezTo>
                    <a:pt x="251438" y="4622723"/>
                    <a:pt x="89931" y="4357389"/>
                    <a:pt x="5840" y="2969047"/>
                  </a:cubicBezTo>
                  <a:close/>
                </a:path>
              </a:pathLst>
            </a:custGeom>
            <a:solidFill>
              <a:srgbClr val="F68A1E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6CC9DD-28C5-3324-69C3-56C444FCB503}"/>
                </a:ext>
              </a:extLst>
            </p:cNvPr>
            <p:cNvSpPr txBox="1"/>
            <p:nvPr/>
          </p:nvSpPr>
          <p:spPr>
            <a:xfrm>
              <a:off x="654113" y="2540079"/>
              <a:ext cx="1364156" cy="5360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영역에 따라 특정 범주의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요소를 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 이상</a:t>
              </a:r>
              <a:endPara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결합한 경우도 있어요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</a:t>
              </a:r>
              <a:endPara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6A448C3-CDCE-96BB-C979-AA7E40EE08F7}"/>
              </a:ext>
            </a:extLst>
          </p:cNvPr>
          <p:cNvGrpSpPr/>
          <p:nvPr/>
        </p:nvGrpSpPr>
        <p:grpSpPr>
          <a:xfrm>
            <a:off x="2366398" y="1350831"/>
            <a:ext cx="3069699" cy="557088"/>
            <a:chOff x="2366398" y="1350831"/>
            <a:chExt cx="3069699" cy="557088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3BFDA281-BB5F-0D56-EA2F-36CBD5C0F041}"/>
                </a:ext>
              </a:extLst>
            </p:cNvPr>
            <p:cNvGrpSpPr/>
            <p:nvPr/>
          </p:nvGrpSpPr>
          <p:grpSpPr>
            <a:xfrm>
              <a:off x="2436890" y="1350831"/>
              <a:ext cx="2955700" cy="469286"/>
              <a:chOff x="545741" y="1350831"/>
              <a:chExt cx="2955700" cy="469286"/>
            </a:xfrm>
            <a:solidFill>
              <a:srgbClr val="F68A1E"/>
            </a:solidFill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8A841D6D-B425-CDF0-88E9-92F58269194B}"/>
                  </a:ext>
                </a:extLst>
              </p:cNvPr>
              <p:cNvSpPr/>
              <p:nvPr/>
            </p:nvSpPr>
            <p:spPr>
              <a:xfrm flipH="1">
                <a:off x="3355483" y="1562069"/>
                <a:ext cx="145958" cy="258048"/>
              </a:xfrm>
              <a:custGeom>
                <a:avLst/>
                <a:gdLst>
                  <a:gd name="connsiteX0" fmla="*/ 71569 w 145958"/>
                  <a:gd name="connsiteY0" fmla="*/ 0 h 258048"/>
                  <a:gd name="connsiteX1" fmla="*/ 145958 w 145958"/>
                  <a:gd name="connsiteY1" fmla="*/ 0 h 258048"/>
                  <a:gd name="connsiteX2" fmla="*/ 145958 w 145958"/>
                  <a:gd name="connsiteY2" fmla="*/ 258048 h 258048"/>
                  <a:gd name="connsiteX3" fmla="*/ 0 w 145958"/>
                  <a:gd name="connsiteY3" fmla="*/ 258048 h 258048"/>
                  <a:gd name="connsiteX4" fmla="*/ 0 w 145958"/>
                  <a:gd name="connsiteY4" fmla="*/ 119199 h 258048"/>
                  <a:gd name="connsiteX5" fmla="*/ 10446 w 145958"/>
                  <a:gd name="connsiteY5" fmla="*/ 119199 h 258048"/>
                  <a:gd name="connsiteX6" fmla="*/ 71569 w 145958"/>
                  <a:gd name="connsiteY6" fmla="*/ 58076 h 25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958" h="258048">
                    <a:moveTo>
                      <a:pt x="71569" y="0"/>
                    </a:moveTo>
                    <a:lnTo>
                      <a:pt x="145958" y="0"/>
                    </a:lnTo>
                    <a:lnTo>
                      <a:pt x="145958" y="258048"/>
                    </a:lnTo>
                    <a:lnTo>
                      <a:pt x="0" y="258048"/>
                    </a:lnTo>
                    <a:lnTo>
                      <a:pt x="0" y="119199"/>
                    </a:lnTo>
                    <a:lnTo>
                      <a:pt x="10446" y="119199"/>
                    </a:lnTo>
                    <a:cubicBezTo>
                      <a:pt x="44203" y="119199"/>
                      <a:pt x="71569" y="91833"/>
                      <a:pt x="71569" y="580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D1DC8624-C12B-21C2-3BFE-9ED6B73FCEFF}"/>
                  </a:ext>
                </a:extLst>
              </p:cNvPr>
              <p:cNvSpPr/>
              <p:nvPr/>
            </p:nvSpPr>
            <p:spPr>
              <a:xfrm>
                <a:off x="545741" y="1562069"/>
                <a:ext cx="145958" cy="258048"/>
              </a:xfrm>
              <a:custGeom>
                <a:avLst/>
                <a:gdLst>
                  <a:gd name="connsiteX0" fmla="*/ 71569 w 145958"/>
                  <a:gd name="connsiteY0" fmla="*/ 0 h 258048"/>
                  <a:gd name="connsiteX1" fmla="*/ 145958 w 145958"/>
                  <a:gd name="connsiteY1" fmla="*/ 0 h 258048"/>
                  <a:gd name="connsiteX2" fmla="*/ 145958 w 145958"/>
                  <a:gd name="connsiteY2" fmla="*/ 258048 h 258048"/>
                  <a:gd name="connsiteX3" fmla="*/ 0 w 145958"/>
                  <a:gd name="connsiteY3" fmla="*/ 258048 h 258048"/>
                  <a:gd name="connsiteX4" fmla="*/ 0 w 145958"/>
                  <a:gd name="connsiteY4" fmla="*/ 119199 h 258048"/>
                  <a:gd name="connsiteX5" fmla="*/ 10446 w 145958"/>
                  <a:gd name="connsiteY5" fmla="*/ 119199 h 258048"/>
                  <a:gd name="connsiteX6" fmla="*/ 71569 w 145958"/>
                  <a:gd name="connsiteY6" fmla="*/ 58076 h 25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958" h="258048">
                    <a:moveTo>
                      <a:pt x="71569" y="0"/>
                    </a:moveTo>
                    <a:lnTo>
                      <a:pt x="145958" y="0"/>
                    </a:lnTo>
                    <a:lnTo>
                      <a:pt x="145958" y="258048"/>
                    </a:lnTo>
                    <a:lnTo>
                      <a:pt x="0" y="258048"/>
                    </a:lnTo>
                    <a:lnTo>
                      <a:pt x="0" y="119199"/>
                    </a:lnTo>
                    <a:lnTo>
                      <a:pt x="10446" y="119199"/>
                    </a:lnTo>
                    <a:cubicBezTo>
                      <a:pt x="44203" y="119199"/>
                      <a:pt x="71569" y="91833"/>
                      <a:pt x="71569" y="580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2FBDF853-C869-253F-3BA9-6DD14423FDB4}"/>
                  </a:ext>
                </a:extLst>
              </p:cNvPr>
              <p:cNvSpPr/>
              <p:nvPr/>
            </p:nvSpPr>
            <p:spPr>
              <a:xfrm rot="5400000" flipH="1" flipV="1">
                <a:off x="1847418" y="120934"/>
                <a:ext cx="358141" cy="2817935"/>
              </a:xfrm>
              <a:prstGeom prst="roundRect">
                <a:avLst>
                  <a:gd name="adj" fmla="val 173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AA6B47-DFD5-13B2-F7D0-F17E415ADFDD}"/>
                </a:ext>
              </a:extLst>
            </p:cNvPr>
            <p:cNvSpPr txBox="1"/>
            <p:nvPr/>
          </p:nvSpPr>
          <p:spPr>
            <a:xfrm>
              <a:off x="3542535" y="1408183"/>
              <a:ext cx="750205" cy="2175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pic>
          <p:nvPicPr>
            <p:cNvPr id="23" name="그림 51" descr="004.png">
              <a:extLst>
                <a:ext uri="{FF2B5EF4-FFF2-40B4-BE49-F238E27FC236}">
                  <a16:creationId xmlns:a16="http://schemas.microsoft.com/office/drawing/2014/main" id="{E752F4FF-9B5D-9357-0C81-56A5B6631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3680895" y="152717"/>
              <a:ext cx="440705" cy="3069699"/>
            </a:xfrm>
            <a:prstGeom prst="rect">
              <a:avLst/>
            </a:prstGeom>
          </p:spPr>
        </p:pic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41EC4474-4D63-1024-16B0-4B842BEA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093713"/>
              </p:ext>
            </p:extLst>
          </p:nvPr>
        </p:nvGraphicFramePr>
        <p:xfrm>
          <a:off x="2387931" y="1691505"/>
          <a:ext cx="3090854" cy="448816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40638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624804">
                  <a:extLst>
                    <a:ext uri="{9D8B030D-6E8A-4147-A177-3AD203B41FA5}">
                      <a16:colId xmlns:a16="http://schemas.microsoft.com/office/drawing/2014/main" val="2982410846"/>
                    </a:ext>
                  </a:extLst>
                </a:gridCol>
                <a:gridCol w="1825412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</a:tblGrid>
              <a:tr h="232253">
                <a:tc rowSpan="2"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ABF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FABF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46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(1~3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FABF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488728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언어의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본질과 맥락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국어의 음운 체계와 문자 체계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세대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분야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매체에 따른 언어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02124"/>
                  </a:ext>
                </a:extLst>
              </a:tr>
              <a:tr h="817377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과정ㆍ기능</a:t>
                      </a: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 단위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단어의 형성 방법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품사의 종류와 특성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어휘의 양상과 쓰임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문장의 짜임과 확장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글과 담화의 피동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인용 표현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022155"/>
                  </a:ext>
                </a:extLst>
              </a:tr>
              <a:tr h="488728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한글의 기초와 국어 규범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한글 맞춤법의 원리와 내용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8688043"/>
                  </a:ext>
                </a:extLst>
              </a:tr>
              <a:tr h="943188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국어의 분석과 활용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기준에 따라 분류하고 분석하기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원리 적용하여 표현 창안하기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글과 담화에 적절한 표현을 사용하고 효과 비교하기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68A1E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자료를 해석하고 창의적으로 활용하기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58457"/>
                  </a:ext>
                </a:extLst>
              </a:tr>
              <a:tr h="791702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실천의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성찰과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비판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 규범의 원리 탐색하기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 표현의 의도 탐색하고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68A1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대안 모색하기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68A1E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국어 문제 발견하고 실천 양상 비판하기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414152"/>
                  </a:ext>
                </a:extLst>
              </a:tr>
              <a:tr h="501566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다양한 집단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사회의 언어에 대한 언어적 관용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  <a:p>
                      <a:pPr marL="76200" lvl="1" indent="-762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00"/>
                        </a:spcAft>
                        <a:buClr>
                          <a:srgbClr val="F68A1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언어로 구성되는 세계와 자아 인식</a:t>
                      </a:r>
                    </a:p>
                  </a:txBody>
                  <a:tcPr marL="72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8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944442"/>
                  </a:ext>
                </a:extLst>
              </a:tr>
            </a:tbl>
          </a:graphicData>
        </a:graphic>
      </p:graphicFrame>
      <p:grpSp>
        <p:nvGrpSpPr>
          <p:cNvPr id="10" name="그룹 9">
            <a:extLst>
              <a:ext uri="{FF2B5EF4-FFF2-40B4-BE49-F238E27FC236}">
                <a16:creationId xmlns:a16="http://schemas.microsoft.com/office/drawing/2014/main" id="{11790BB8-9EDE-3171-C8A6-5B44270F8690}"/>
              </a:ext>
            </a:extLst>
          </p:cNvPr>
          <p:cNvGrpSpPr/>
          <p:nvPr/>
        </p:nvGrpSpPr>
        <p:grpSpPr>
          <a:xfrm>
            <a:off x="5533299" y="1748971"/>
            <a:ext cx="3142389" cy="4358515"/>
            <a:chOff x="5533299" y="1748971"/>
            <a:chExt cx="3142389" cy="4358515"/>
          </a:xfrm>
        </p:grpSpPr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A1ACE3A7-6036-0449-547D-CFC001BC1510}"/>
                </a:ext>
              </a:extLst>
            </p:cNvPr>
            <p:cNvSpPr/>
            <p:nvPr/>
          </p:nvSpPr>
          <p:spPr>
            <a:xfrm>
              <a:off x="5533299" y="1748971"/>
              <a:ext cx="3142389" cy="4358515"/>
            </a:xfrm>
            <a:custGeom>
              <a:avLst/>
              <a:gdLst>
                <a:gd name="connsiteX0" fmla="*/ 0 w 3189287"/>
                <a:gd name="connsiteY0" fmla="*/ 0 h 4490582"/>
                <a:gd name="connsiteX1" fmla="*/ 10463 w 3189287"/>
                <a:gd name="connsiteY1" fmla="*/ 52182 h 4490582"/>
                <a:gd name="connsiteX2" fmla="*/ 133154 w 3189287"/>
                <a:gd name="connsiteY2" fmla="*/ 134068 h 4490582"/>
                <a:gd name="connsiteX3" fmla="*/ 3124200 w 3189287"/>
                <a:gd name="connsiteY3" fmla="*/ 134068 h 4490582"/>
                <a:gd name="connsiteX4" fmla="*/ 3124200 w 3189287"/>
                <a:gd name="connsiteY4" fmla="*/ 138350 h 4490582"/>
                <a:gd name="connsiteX5" fmla="*/ 3141157 w 3189287"/>
                <a:gd name="connsiteY5" fmla="*/ 141773 h 4490582"/>
                <a:gd name="connsiteX6" fmla="*/ 3189287 w 3189287"/>
                <a:gd name="connsiteY6" fmla="*/ 214384 h 4490582"/>
                <a:gd name="connsiteX7" fmla="*/ 3189287 w 3189287"/>
                <a:gd name="connsiteY7" fmla="*/ 4283460 h 4490582"/>
                <a:gd name="connsiteX8" fmla="*/ 3141157 w 3189287"/>
                <a:gd name="connsiteY8" fmla="*/ 4356071 h 4490582"/>
                <a:gd name="connsiteX9" fmla="*/ 3124200 w 3189287"/>
                <a:gd name="connsiteY9" fmla="*/ 4359495 h 4490582"/>
                <a:gd name="connsiteX10" fmla="*/ 3124200 w 3189287"/>
                <a:gd name="connsiteY10" fmla="*/ 4360448 h 4490582"/>
                <a:gd name="connsiteX11" fmla="*/ 3119478 w 3189287"/>
                <a:gd name="connsiteY11" fmla="*/ 4360448 h 4490582"/>
                <a:gd name="connsiteX12" fmla="*/ 3110483 w 3189287"/>
                <a:gd name="connsiteY12" fmla="*/ 4362264 h 4490582"/>
                <a:gd name="connsiteX13" fmla="*/ 868448 w 3189287"/>
                <a:gd name="connsiteY13" fmla="*/ 4362264 h 4490582"/>
                <a:gd name="connsiteX14" fmla="*/ 859453 w 3189287"/>
                <a:gd name="connsiteY14" fmla="*/ 4360448 h 4490582"/>
                <a:gd name="connsiteX15" fmla="*/ 133154 w 3189287"/>
                <a:gd name="connsiteY15" fmla="*/ 4360448 h 4490582"/>
                <a:gd name="connsiteX16" fmla="*/ 10463 w 3189287"/>
                <a:gd name="connsiteY16" fmla="*/ 4442334 h 4490582"/>
                <a:gd name="connsiteX17" fmla="*/ 788 w 3189287"/>
                <a:gd name="connsiteY17" fmla="*/ 4490582 h 4490582"/>
                <a:gd name="connsiteX18" fmla="*/ 0 w 3189287"/>
                <a:gd name="connsiteY18" fmla="*/ 4486648 h 44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287" h="4490582">
                  <a:moveTo>
                    <a:pt x="0" y="0"/>
                  </a:moveTo>
                  <a:lnTo>
                    <a:pt x="10463" y="52182"/>
                  </a:lnTo>
                  <a:cubicBezTo>
                    <a:pt x="30677" y="100303"/>
                    <a:pt x="78000" y="134068"/>
                    <a:pt x="133154" y="134068"/>
                  </a:cubicBezTo>
                  <a:lnTo>
                    <a:pt x="3124200" y="134068"/>
                  </a:lnTo>
                  <a:lnTo>
                    <a:pt x="3124200" y="138350"/>
                  </a:lnTo>
                  <a:lnTo>
                    <a:pt x="3141157" y="141773"/>
                  </a:lnTo>
                  <a:cubicBezTo>
                    <a:pt x="3169441" y="153736"/>
                    <a:pt x="3189287" y="181743"/>
                    <a:pt x="3189287" y="214384"/>
                  </a:cubicBezTo>
                  <a:lnTo>
                    <a:pt x="3189287" y="4283460"/>
                  </a:lnTo>
                  <a:cubicBezTo>
                    <a:pt x="3189287" y="4316102"/>
                    <a:pt x="3169441" y="4344108"/>
                    <a:pt x="3141157" y="4356071"/>
                  </a:cubicBezTo>
                  <a:lnTo>
                    <a:pt x="3124200" y="4359495"/>
                  </a:lnTo>
                  <a:lnTo>
                    <a:pt x="3124200" y="4360448"/>
                  </a:lnTo>
                  <a:lnTo>
                    <a:pt x="3119478" y="4360448"/>
                  </a:lnTo>
                  <a:lnTo>
                    <a:pt x="3110483" y="4362264"/>
                  </a:lnTo>
                  <a:lnTo>
                    <a:pt x="868448" y="4362264"/>
                  </a:lnTo>
                  <a:lnTo>
                    <a:pt x="859453" y="4360448"/>
                  </a:lnTo>
                  <a:lnTo>
                    <a:pt x="133154" y="4360448"/>
                  </a:lnTo>
                  <a:cubicBezTo>
                    <a:pt x="78000" y="4360448"/>
                    <a:pt x="30677" y="4394213"/>
                    <a:pt x="10463" y="4442334"/>
                  </a:cubicBezTo>
                  <a:lnTo>
                    <a:pt x="788" y="4490582"/>
                  </a:lnTo>
                  <a:lnTo>
                    <a:pt x="0" y="4486648"/>
                  </a:lnTo>
                  <a:close/>
                </a:path>
              </a:pathLst>
            </a:custGeom>
            <a:solidFill>
              <a:srgbClr val="F68A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61521B-D6D6-8BDC-657D-68B7C520B501}"/>
                </a:ext>
              </a:extLst>
            </p:cNvPr>
            <p:cNvSpPr txBox="1"/>
            <p:nvPr/>
          </p:nvSpPr>
          <p:spPr>
            <a:xfrm>
              <a:off x="6738439" y="1978308"/>
              <a:ext cx="724557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D340A3FB-79B1-0BF3-F226-8C3E0CDD2EB4}"/>
                </a:ext>
              </a:extLst>
            </p:cNvPr>
            <p:cNvGrpSpPr/>
            <p:nvPr/>
          </p:nvGrpSpPr>
          <p:grpSpPr>
            <a:xfrm>
              <a:off x="5691695" y="2273300"/>
              <a:ext cx="2818045" cy="3533992"/>
              <a:chOff x="5649000" y="2308194"/>
              <a:chExt cx="2903434" cy="3551320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CF8AC8BD-98F2-B667-D29E-3AE070AC38D6}"/>
                  </a:ext>
                </a:extLst>
              </p:cNvPr>
              <p:cNvSpPr/>
              <p:nvPr/>
            </p:nvSpPr>
            <p:spPr>
              <a:xfrm>
                <a:off x="5649000" y="2308194"/>
                <a:ext cx="2903434" cy="3551320"/>
              </a:xfrm>
              <a:prstGeom prst="roundRect">
                <a:avLst>
                  <a:gd name="adj" fmla="val 2769"/>
                </a:avLst>
              </a:prstGeom>
              <a:solidFill>
                <a:srgbClr val="BD5E0F"/>
              </a:solidFill>
              <a:ln w="15875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dist="38100" dir="2700000" algn="tl" rotWithShape="0">
                  <a:prstClr val="black">
                    <a:alpha val="35000"/>
                  </a:prstClr>
                </a:outerShdw>
              </a:effectLst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6D3A673-FDFF-F198-A901-63D3C11BAB3F}"/>
                  </a:ext>
                </a:extLst>
              </p:cNvPr>
              <p:cNvGrpSpPr/>
              <p:nvPr/>
            </p:nvGrpSpPr>
            <p:grpSpPr>
              <a:xfrm>
                <a:off x="5733728" y="3485715"/>
                <a:ext cx="2733979" cy="1198114"/>
                <a:chOff x="5599378" y="1149060"/>
                <a:chExt cx="2957882" cy="1198114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80DD5410-E949-7865-F823-863A38DC3079}"/>
                    </a:ext>
                  </a:extLst>
                </p:cNvPr>
                <p:cNvSpPr/>
                <p:nvPr/>
              </p:nvSpPr>
              <p:spPr>
                <a:xfrm>
                  <a:off x="5599378" y="1149060"/>
                  <a:ext cx="2957882" cy="3102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53EE239-2F90-6592-79AD-3B416A53668F}"/>
                    </a:ext>
                  </a:extLst>
                </p:cNvPr>
                <p:cNvSpPr txBox="1"/>
                <p:nvPr/>
              </p:nvSpPr>
              <p:spPr>
                <a:xfrm>
                  <a:off x="6400217" y="1188181"/>
                  <a:ext cx="1356207" cy="2319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68A1E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[9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68A1E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국 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68A1E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04-05]</a:t>
                  </a:r>
                  <a:endPara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68A1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1B87E39-E6B7-6F9D-846A-53AB221174B5}"/>
                    </a:ext>
                  </a:extLst>
                </p:cNvPr>
                <p:cNvSpPr txBox="1"/>
                <p:nvPr/>
              </p:nvSpPr>
              <p:spPr>
                <a:xfrm>
                  <a:off x="6070552" y="1594579"/>
                  <a:ext cx="2015547" cy="75259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DE24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피동 표현과 인용 표현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BB500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DE24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의도와 효과를 분석하고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DE24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>
                    <a:spcAft>
                      <a:spcPts val="4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DE24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상황에 맞게 활용한다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DE24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.</a:t>
                  </a:r>
                </a:p>
              </p:txBody>
            </p:sp>
          </p:grpSp>
        </p:grp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B9F6D558-2D4F-CF4E-BD05-63817D150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68275" y="3169853"/>
            <a:ext cx="1455415" cy="3009820"/>
          </a:xfrm>
          <a:prstGeom prst="rect">
            <a:avLst/>
          </a:prstGeom>
        </p:spPr>
      </p:pic>
      <p:grpSp>
        <p:nvGrpSpPr>
          <p:cNvPr id="27" name="그룹 26">
            <a:extLst>
              <a:ext uri="{FF2B5EF4-FFF2-40B4-BE49-F238E27FC236}">
                <a16:creationId xmlns:a16="http://schemas.microsoft.com/office/drawing/2014/main" id="{3E7C1070-4477-827C-D3AE-7AFCB8634848}"/>
              </a:ext>
            </a:extLst>
          </p:cNvPr>
          <p:cNvGrpSpPr/>
          <p:nvPr/>
        </p:nvGrpSpPr>
        <p:grpSpPr>
          <a:xfrm>
            <a:off x="145250" y="209704"/>
            <a:ext cx="6205002" cy="716668"/>
            <a:chOff x="145250" y="209704"/>
            <a:chExt cx="6205002" cy="7166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1F92C8-697F-87D2-947E-48F6FF8D977D}"/>
                </a:ext>
              </a:extLst>
            </p:cNvPr>
            <p:cNvSpPr txBox="1"/>
            <p:nvPr/>
          </p:nvSpPr>
          <p:spPr>
            <a:xfrm>
              <a:off x="1087593" y="501878"/>
              <a:ext cx="526265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특정 범주의 내용 요소를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 결합 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문법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665D75-5A16-0C50-0173-D6FACD15AB1B}"/>
                </a:ext>
              </a:extLst>
            </p:cNvPr>
            <p:cNvSpPr txBox="1"/>
            <p:nvPr/>
          </p:nvSpPr>
          <p:spPr>
            <a:xfrm>
              <a:off x="145250" y="372374"/>
              <a:ext cx="64120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10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205DAA2-E7C9-BE9F-FB84-30186B369AED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5F63CB-8D51-4847-BF7B-EB78F6D89F8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8CD96A47-1D48-6635-454E-02206744911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6" name="타원 5">
                  <a:extLst>
                    <a:ext uri="{FF2B5EF4-FFF2-40B4-BE49-F238E27FC236}">
                      <a16:creationId xmlns:a16="http://schemas.microsoft.com/office/drawing/2014/main" id="{91072C84-4D5A-0C9A-CAA8-F87634D7277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EF57B9F-2A2A-C86F-E22C-6F571981AB27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104A719-F0D6-4A6A-12EF-1E85C355AD17}"/>
              </a:ext>
            </a:extLst>
          </p:cNvPr>
          <p:cNvGrpSpPr/>
          <p:nvPr/>
        </p:nvGrpSpPr>
        <p:grpSpPr>
          <a:xfrm>
            <a:off x="3693579" y="3265234"/>
            <a:ext cx="1997609" cy="2100781"/>
            <a:chOff x="3693579" y="3265234"/>
            <a:chExt cx="1997609" cy="2100781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E81CD0BC-295C-FF43-3930-51A0D4CD74DE}"/>
                </a:ext>
              </a:extLst>
            </p:cNvPr>
            <p:cNvSpPr/>
            <p:nvPr/>
          </p:nvSpPr>
          <p:spPr>
            <a:xfrm>
              <a:off x="3693579" y="3265234"/>
              <a:ext cx="1588034" cy="154987"/>
            </a:xfrm>
            <a:prstGeom prst="roundRect">
              <a:avLst>
                <a:gd name="adj" fmla="val 50000"/>
              </a:avLst>
            </a:prstGeom>
            <a:solidFill>
              <a:srgbClr val="F68A1E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A8945950-DC4A-297A-4FFE-09751D0E35A6}"/>
                </a:ext>
              </a:extLst>
            </p:cNvPr>
            <p:cNvSpPr/>
            <p:nvPr/>
          </p:nvSpPr>
          <p:spPr>
            <a:xfrm>
              <a:off x="3693579" y="4271214"/>
              <a:ext cx="1457065" cy="302429"/>
            </a:xfrm>
            <a:prstGeom prst="roundRect">
              <a:avLst>
                <a:gd name="adj" fmla="val 24804"/>
              </a:avLst>
            </a:prstGeom>
            <a:solidFill>
              <a:srgbClr val="F68A1E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72A4C892-0EDE-3B5F-DF41-9B34903F27E2}"/>
                </a:ext>
              </a:extLst>
            </p:cNvPr>
            <p:cNvSpPr/>
            <p:nvPr/>
          </p:nvSpPr>
          <p:spPr>
            <a:xfrm>
              <a:off x="3693579" y="5063586"/>
              <a:ext cx="1457065" cy="302429"/>
            </a:xfrm>
            <a:prstGeom prst="roundRect">
              <a:avLst>
                <a:gd name="adj" fmla="val 24804"/>
              </a:avLst>
            </a:prstGeom>
            <a:solidFill>
              <a:srgbClr val="F68A1E">
                <a:alpha val="1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05876393-C0B8-F662-6B97-849677106696}"/>
                </a:ext>
              </a:extLst>
            </p:cNvPr>
            <p:cNvGrpSpPr/>
            <p:nvPr/>
          </p:nvGrpSpPr>
          <p:grpSpPr>
            <a:xfrm>
              <a:off x="5222683" y="3303999"/>
              <a:ext cx="468505" cy="77457"/>
              <a:chOff x="4795963" y="3086235"/>
              <a:chExt cx="468505" cy="77457"/>
            </a:xfrm>
          </p:grpSpPr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0F6D5C3E-24A6-2FCE-F35C-17F0EDF282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5843" y="3121681"/>
                <a:ext cx="280987" cy="0"/>
              </a:xfrm>
              <a:prstGeom prst="line">
                <a:avLst/>
              </a:prstGeom>
              <a:ln w="19050">
                <a:solidFill>
                  <a:srgbClr val="F68A1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F82665E2-2A16-2F73-C3B7-61D46904669C}"/>
                  </a:ext>
                </a:extLst>
              </p:cNvPr>
              <p:cNvSpPr/>
              <p:nvPr/>
            </p:nvSpPr>
            <p:spPr>
              <a:xfrm>
                <a:off x="4795963" y="3086235"/>
                <a:ext cx="77457" cy="77457"/>
              </a:xfrm>
              <a:prstGeom prst="ellipse">
                <a:avLst/>
              </a:prstGeom>
              <a:solidFill>
                <a:srgbClr val="F68A1E"/>
              </a:solidFill>
              <a:ln w="15875">
                <a:solidFill>
                  <a:schemeClr val="bg1"/>
                </a:solidFill>
              </a:ln>
              <a:effectLst>
                <a:outerShdw blurRad="12700" dist="127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AE9D124E-F5C6-2734-D70C-DD7A891C6B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306" y="3121681"/>
                <a:ext cx="147162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C15B61E1-E82F-2C13-EC2E-17418DBFC0BA}"/>
                </a:ext>
              </a:extLst>
            </p:cNvPr>
            <p:cNvGrpSpPr/>
            <p:nvPr/>
          </p:nvGrpSpPr>
          <p:grpSpPr>
            <a:xfrm>
              <a:off x="5115527" y="4383700"/>
              <a:ext cx="575661" cy="77457"/>
              <a:chOff x="4688807" y="3086235"/>
              <a:chExt cx="575661" cy="77457"/>
            </a:xfrm>
          </p:grpSpPr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C67830CC-A722-A4BC-2098-05E6C331D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8211" y="3121681"/>
                <a:ext cx="378619" cy="0"/>
              </a:xfrm>
              <a:prstGeom prst="line">
                <a:avLst/>
              </a:prstGeom>
              <a:ln w="19050">
                <a:solidFill>
                  <a:srgbClr val="F68A1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793A1983-602B-13E9-9E17-6CC73EFBEF98}"/>
                  </a:ext>
                </a:extLst>
              </p:cNvPr>
              <p:cNvSpPr/>
              <p:nvPr/>
            </p:nvSpPr>
            <p:spPr>
              <a:xfrm>
                <a:off x="4688807" y="3086235"/>
                <a:ext cx="77457" cy="77457"/>
              </a:xfrm>
              <a:prstGeom prst="ellipse">
                <a:avLst/>
              </a:prstGeom>
              <a:solidFill>
                <a:srgbClr val="F68A1E"/>
              </a:solidFill>
              <a:ln w="15875">
                <a:solidFill>
                  <a:schemeClr val="bg1"/>
                </a:solidFill>
              </a:ln>
              <a:effectLst>
                <a:outerShdw blurRad="12700" dist="127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5ED2E4F1-C2BD-BADA-BCE6-AAC466BF4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306" y="3121681"/>
                <a:ext cx="147162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F9B55952-5EED-E75A-C849-174EC75CEFE7}"/>
                </a:ext>
              </a:extLst>
            </p:cNvPr>
            <p:cNvGrpSpPr/>
            <p:nvPr/>
          </p:nvGrpSpPr>
          <p:grpSpPr>
            <a:xfrm>
              <a:off x="5112154" y="5176072"/>
              <a:ext cx="579034" cy="77457"/>
              <a:chOff x="4685434" y="3086235"/>
              <a:chExt cx="579034" cy="77457"/>
            </a:xfrm>
          </p:grpSpPr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4A89079D-3E73-4287-AFA7-BB1456670A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6305" y="3121681"/>
                <a:ext cx="390525" cy="0"/>
              </a:xfrm>
              <a:prstGeom prst="line">
                <a:avLst/>
              </a:prstGeom>
              <a:ln w="19050">
                <a:solidFill>
                  <a:srgbClr val="F68A1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7C5F770E-79E7-86EC-D737-6442F83C52EF}"/>
                  </a:ext>
                </a:extLst>
              </p:cNvPr>
              <p:cNvSpPr/>
              <p:nvPr/>
            </p:nvSpPr>
            <p:spPr>
              <a:xfrm>
                <a:off x="4685434" y="3086235"/>
                <a:ext cx="77457" cy="77457"/>
              </a:xfrm>
              <a:prstGeom prst="ellipse">
                <a:avLst/>
              </a:prstGeom>
              <a:solidFill>
                <a:srgbClr val="F68A1E"/>
              </a:solidFill>
              <a:ln w="15875">
                <a:solidFill>
                  <a:schemeClr val="bg1"/>
                </a:solidFill>
              </a:ln>
              <a:effectLst>
                <a:outerShdw blurRad="12700" dist="127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393DC4DA-8DF1-85F2-4AA1-0B516B1A0C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306" y="3121681"/>
                <a:ext cx="147162" cy="0"/>
              </a:xfrm>
              <a:prstGeom prst="line">
                <a:avLst/>
              </a:prstGeom>
              <a:ln w="22225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200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그룹 89">
            <a:extLst>
              <a:ext uri="{FF2B5EF4-FFF2-40B4-BE49-F238E27FC236}">
                <a16:creationId xmlns:a16="http://schemas.microsoft.com/office/drawing/2014/main" id="{215E3B36-0EBE-15DB-D97A-B43E4F24CE4A}"/>
              </a:ext>
            </a:extLst>
          </p:cNvPr>
          <p:cNvGrpSpPr/>
          <p:nvPr/>
        </p:nvGrpSpPr>
        <p:grpSpPr>
          <a:xfrm>
            <a:off x="4120760" y="1675181"/>
            <a:ext cx="4554928" cy="4490669"/>
            <a:chOff x="4120760" y="1675181"/>
            <a:chExt cx="4554928" cy="4490669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BB83EEF-7DEE-CB18-97D6-8D988F5F4AD6}"/>
                </a:ext>
              </a:extLst>
            </p:cNvPr>
            <p:cNvGrpSpPr/>
            <p:nvPr/>
          </p:nvGrpSpPr>
          <p:grpSpPr>
            <a:xfrm>
              <a:off x="4354512" y="1675181"/>
              <a:ext cx="4321176" cy="4490669"/>
              <a:chOff x="4810079" y="1548458"/>
              <a:chExt cx="4321176" cy="4337695"/>
            </a:xfrm>
            <a:solidFill>
              <a:srgbClr val="276DB5"/>
            </a:solidFill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1FB5A7FF-8F9F-44B9-5B82-E20EF4F55DEB}"/>
                  </a:ext>
                </a:extLst>
              </p:cNvPr>
              <p:cNvSpPr/>
              <p:nvPr/>
            </p:nvSpPr>
            <p:spPr>
              <a:xfrm>
                <a:off x="4810079" y="1704976"/>
                <a:ext cx="4321176" cy="4021701"/>
              </a:xfrm>
              <a:prstGeom prst="roundRect">
                <a:avLst>
                  <a:gd name="adj" fmla="val 148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0A01D302-0690-D719-75E7-F32BD2DF3333}"/>
                  </a:ext>
                </a:extLst>
              </p:cNvPr>
              <p:cNvSpPr/>
              <p:nvPr/>
            </p:nvSpPr>
            <p:spPr>
              <a:xfrm>
                <a:off x="4810079" y="1548458"/>
                <a:ext cx="226964" cy="233874"/>
              </a:xfrm>
              <a:custGeom>
                <a:avLst/>
                <a:gdLst>
                  <a:gd name="connsiteX0" fmla="*/ 0 w 224717"/>
                  <a:gd name="connsiteY0" fmla="*/ 0 h 231558"/>
                  <a:gd name="connsiteX1" fmla="*/ 155886 w 224717"/>
                  <a:gd name="connsiteY1" fmla="*/ 155886 h 231558"/>
                  <a:gd name="connsiteX2" fmla="*/ 224717 w 224717"/>
                  <a:gd name="connsiteY2" fmla="*/ 155886 h 231558"/>
                  <a:gd name="connsiteX3" fmla="*/ 224717 w 224717"/>
                  <a:gd name="connsiteY3" fmla="*/ 231558 h 231558"/>
                  <a:gd name="connsiteX4" fmla="*/ 0 w 224717"/>
                  <a:gd name="connsiteY4" fmla="*/ 231558 h 231558"/>
                  <a:gd name="connsiteX5" fmla="*/ 0 w 224717"/>
                  <a:gd name="connsiteY5" fmla="*/ 0 h 231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4717" h="231558">
                    <a:moveTo>
                      <a:pt x="0" y="0"/>
                    </a:moveTo>
                    <a:cubicBezTo>
                      <a:pt x="0" y="86093"/>
                      <a:pt x="69793" y="155886"/>
                      <a:pt x="155886" y="155886"/>
                    </a:cubicBezTo>
                    <a:lnTo>
                      <a:pt x="224717" y="155886"/>
                    </a:lnTo>
                    <a:lnTo>
                      <a:pt x="224717" y="231558"/>
                    </a:lnTo>
                    <a:lnTo>
                      <a:pt x="0" y="2315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B7448335-B053-0470-12DB-D06635CDB199}"/>
                  </a:ext>
                </a:extLst>
              </p:cNvPr>
              <p:cNvSpPr/>
              <p:nvPr/>
            </p:nvSpPr>
            <p:spPr>
              <a:xfrm flipV="1">
                <a:off x="4810079" y="5652279"/>
                <a:ext cx="226964" cy="233874"/>
              </a:xfrm>
              <a:custGeom>
                <a:avLst/>
                <a:gdLst>
                  <a:gd name="connsiteX0" fmla="*/ 0 w 224717"/>
                  <a:gd name="connsiteY0" fmla="*/ 0 h 231558"/>
                  <a:gd name="connsiteX1" fmla="*/ 155886 w 224717"/>
                  <a:gd name="connsiteY1" fmla="*/ 155886 h 231558"/>
                  <a:gd name="connsiteX2" fmla="*/ 224717 w 224717"/>
                  <a:gd name="connsiteY2" fmla="*/ 155886 h 231558"/>
                  <a:gd name="connsiteX3" fmla="*/ 224717 w 224717"/>
                  <a:gd name="connsiteY3" fmla="*/ 231558 h 231558"/>
                  <a:gd name="connsiteX4" fmla="*/ 0 w 224717"/>
                  <a:gd name="connsiteY4" fmla="*/ 231558 h 231558"/>
                  <a:gd name="connsiteX5" fmla="*/ 0 w 224717"/>
                  <a:gd name="connsiteY5" fmla="*/ 0 h 231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4717" h="231558">
                    <a:moveTo>
                      <a:pt x="0" y="0"/>
                    </a:moveTo>
                    <a:cubicBezTo>
                      <a:pt x="0" y="86093"/>
                      <a:pt x="69793" y="155886"/>
                      <a:pt x="155886" y="155886"/>
                    </a:cubicBezTo>
                    <a:lnTo>
                      <a:pt x="224717" y="155886"/>
                    </a:lnTo>
                    <a:lnTo>
                      <a:pt x="224717" y="231558"/>
                    </a:lnTo>
                    <a:lnTo>
                      <a:pt x="0" y="2315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45C80D4F-7B10-8832-EBC0-9FC9EF4CDAF7}"/>
                </a:ext>
              </a:extLst>
            </p:cNvPr>
            <p:cNvGrpSpPr/>
            <p:nvPr/>
          </p:nvGrpSpPr>
          <p:grpSpPr>
            <a:xfrm>
              <a:off x="4571707" y="1973293"/>
              <a:ext cx="3727433" cy="1923177"/>
              <a:chOff x="4571707" y="1973293"/>
              <a:chExt cx="3727433" cy="192317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B7923A41-8AC5-92E7-CA31-C130782E15B3}"/>
                  </a:ext>
                </a:extLst>
              </p:cNvPr>
              <p:cNvGrpSpPr/>
              <p:nvPr/>
            </p:nvGrpSpPr>
            <p:grpSpPr>
              <a:xfrm>
                <a:off x="4571707" y="1973293"/>
                <a:ext cx="3402023" cy="763270"/>
                <a:chOff x="4571707" y="1973293"/>
                <a:chExt cx="3402023" cy="763270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46F0492-13DB-C9FA-9CF1-C26882EEFB52}"/>
                    </a:ext>
                  </a:extLst>
                </p:cNvPr>
                <p:cNvSpPr txBox="1"/>
                <p:nvPr/>
              </p:nvSpPr>
              <p:spPr>
                <a:xfrm>
                  <a:off x="4571707" y="1973293"/>
                  <a:ext cx="124874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성취기준 해설</a:t>
                  </a:r>
                </a:p>
              </p:txBody>
            </p: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53963F4D-399B-B099-E56F-260ED7807AAE}"/>
                    </a:ext>
                  </a:extLst>
                </p:cNvPr>
                <p:cNvGrpSpPr/>
                <p:nvPr/>
              </p:nvGrpSpPr>
              <p:grpSpPr>
                <a:xfrm>
                  <a:off x="4589229" y="2304247"/>
                  <a:ext cx="3384501" cy="184666"/>
                  <a:chOff x="4589229" y="2304247"/>
                  <a:chExt cx="3384501" cy="184666"/>
                </a:xfrm>
              </p:grpSpPr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9F00FE1E-32F1-92E3-8A16-AD27368F522D}"/>
                      </a:ext>
                    </a:extLst>
                  </p:cNvPr>
                  <p:cNvSpPr txBox="1"/>
                  <p:nvPr/>
                </p:nvSpPr>
                <p:spPr>
                  <a:xfrm>
                    <a:off x="4796578" y="2304247"/>
                    <a:ext cx="317715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이해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소통을 위해 일부성취 기준에 제시</a:t>
                    </a:r>
                  </a:p>
                </p:txBody>
              </p:sp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7FF2289C-936E-783C-4CAA-440E01B15F41}"/>
                      </a:ext>
                    </a:extLst>
                  </p:cNvPr>
                  <p:cNvGrpSpPr/>
                  <p:nvPr/>
                </p:nvGrpSpPr>
                <p:grpSpPr>
                  <a:xfrm>
                    <a:off x="4589229" y="2312678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56" name="자유형: 도형 55">
                      <a:extLst>
                        <a:ext uri="{FF2B5EF4-FFF2-40B4-BE49-F238E27FC236}">
                          <a16:creationId xmlns:a16="http://schemas.microsoft.com/office/drawing/2014/main" id="{5AF46B1F-105A-4B6E-FE3F-4B8639AF2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57" name="자유형: 도형 56">
                      <a:extLst>
                        <a:ext uri="{FF2B5EF4-FFF2-40B4-BE49-F238E27FC236}">
                          <a16:creationId xmlns:a16="http://schemas.microsoft.com/office/drawing/2014/main" id="{6FE3E546-6A83-8429-888A-DF8E6EB26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solidFill>
                          <a:schemeClr val="lt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4A8E617C-2324-ECFD-E7FD-475C73AACF59}"/>
                    </a:ext>
                  </a:extLst>
                </p:cNvPr>
                <p:cNvGrpSpPr/>
                <p:nvPr/>
              </p:nvGrpSpPr>
              <p:grpSpPr>
                <a:xfrm>
                  <a:off x="4589229" y="2551897"/>
                  <a:ext cx="2813832" cy="184666"/>
                  <a:chOff x="4589229" y="2304247"/>
                  <a:chExt cx="2813832" cy="184666"/>
                </a:xfrm>
              </p:grpSpPr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5CB87A62-40F2-7EFD-DAA5-556C8686D1D5}"/>
                      </a:ext>
                    </a:extLst>
                  </p:cNvPr>
                  <p:cNvSpPr txBox="1"/>
                  <p:nvPr/>
                </p:nvSpPr>
                <p:spPr>
                  <a:xfrm>
                    <a:off x="4796578" y="2304247"/>
                    <a:ext cx="260648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‘성취기준 설정의 취지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’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와 ‘학습 요소‘ 제시</a:t>
                    </a:r>
                  </a:p>
                </p:txBody>
              </p:sp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72BAABE4-D39D-88BB-1BF3-D79BA3143177}"/>
                      </a:ext>
                    </a:extLst>
                  </p:cNvPr>
                  <p:cNvGrpSpPr/>
                  <p:nvPr/>
                </p:nvGrpSpPr>
                <p:grpSpPr>
                  <a:xfrm>
                    <a:off x="4589229" y="2312678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52" name="자유형: 도형 51">
                      <a:extLst>
                        <a:ext uri="{FF2B5EF4-FFF2-40B4-BE49-F238E27FC236}">
                          <a16:creationId xmlns:a16="http://schemas.microsoft.com/office/drawing/2014/main" id="{3604A8B8-A679-99F9-1BB4-B5A61870A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53" name="자유형: 도형 52">
                      <a:extLst>
                        <a:ext uri="{FF2B5EF4-FFF2-40B4-BE49-F238E27FC236}">
                          <a16:creationId xmlns:a16="http://schemas.microsoft.com/office/drawing/2014/main" id="{24F001E0-CAF6-87FA-1539-52B7544F1C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D2AB0CD7-7C27-BA95-C80D-66704D97902A}"/>
                  </a:ext>
                </a:extLst>
              </p:cNvPr>
              <p:cNvGrpSpPr/>
              <p:nvPr/>
            </p:nvGrpSpPr>
            <p:grpSpPr>
              <a:xfrm>
                <a:off x="4571707" y="3011518"/>
                <a:ext cx="3727433" cy="884952"/>
                <a:chOff x="4571707" y="3011518"/>
                <a:chExt cx="3727433" cy="884952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593D95E6-5836-DCD6-2353-F2DA508D7EE2}"/>
                    </a:ext>
                  </a:extLst>
                </p:cNvPr>
                <p:cNvSpPr txBox="1"/>
                <p:nvPr/>
              </p:nvSpPr>
              <p:spPr>
                <a:xfrm>
                  <a:off x="4571707" y="3011518"/>
                  <a:ext cx="230191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성취기준 적용 시 고려 사항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CDED688A-C783-196F-1183-105A382B84B1}"/>
                    </a:ext>
                  </a:extLst>
                </p:cNvPr>
                <p:cNvGrpSpPr/>
                <p:nvPr/>
              </p:nvGrpSpPr>
              <p:grpSpPr>
                <a:xfrm>
                  <a:off x="4589229" y="3342472"/>
                  <a:ext cx="3709911" cy="553998"/>
                  <a:chOff x="4589229" y="2304247"/>
                  <a:chExt cx="3709911" cy="553998"/>
                </a:xfrm>
              </p:grpSpPr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25C2C4CB-D62A-41A1-3054-7CC8F8BCE3DD}"/>
                      </a:ext>
                    </a:extLst>
                  </p:cNvPr>
                  <p:cNvSpPr txBox="1"/>
                  <p:nvPr/>
                </p:nvSpPr>
                <p:spPr>
                  <a:xfrm>
                    <a:off x="4796578" y="2304247"/>
                    <a:ext cx="3502562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학생들의 성취기준에 도달할 수 있도록 수업을 계획하고</a:t>
                    </a: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운영할 때 필요한 교수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방법 및 평가상의 주안점을 </a:t>
                    </a:r>
                  </a:p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통합하여 진술</a:t>
                    </a:r>
                  </a:p>
                </p:txBody>
              </p: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8472D48A-6B26-FD72-DA3B-417DA4F9BDDE}"/>
                      </a:ext>
                    </a:extLst>
                  </p:cNvPr>
                  <p:cNvGrpSpPr/>
                  <p:nvPr/>
                </p:nvGrpSpPr>
                <p:grpSpPr>
                  <a:xfrm>
                    <a:off x="4589229" y="2312678"/>
                    <a:ext cx="167816" cy="167804"/>
                    <a:chOff x="4732337" y="3166269"/>
                    <a:chExt cx="1230249" cy="1230153"/>
                  </a:xfrm>
                </p:grpSpPr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BD9D638D-4773-8A40-EE49-5E5A6AA9A5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46" name="자유형: 도형 45">
                      <a:extLst>
                        <a:ext uri="{FF2B5EF4-FFF2-40B4-BE49-F238E27FC236}">
                          <a16:creationId xmlns:a16="http://schemas.microsoft.com/office/drawing/2014/main" id="{20E145B7-0DFB-505E-6236-AF7B06A14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</p:grpSp>
        <p:pic>
          <p:nvPicPr>
            <p:cNvPr id="35" name="그림 51" descr="004.png">
              <a:extLst>
                <a:ext uri="{FF2B5EF4-FFF2-40B4-BE49-F238E27FC236}">
                  <a16:creationId xmlns:a16="http://schemas.microsoft.com/office/drawing/2014/main" id="{76B086A8-2265-1BB6-C64C-00F5D5CD7D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>
              <a:off x="4120760" y="1853284"/>
              <a:ext cx="440705" cy="4153312"/>
            </a:xfrm>
            <a:prstGeom prst="rect">
              <a:avLst/>
            </a:prstGeom>
          </p:spPr>
        </p:pic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98B5E3F4-091F-05A6-810E-E781FED2214D}"/>
                </a:ext>
              </a:extLst>
            </p:cNvPr>
            <p:cNvGrpSpPr/>
            <p:nvPr/>
          </p:nvGrpSpPr>
          <p:grpSpPr>
            <a:xfrm>
              <a:off x="6947824" y="2985362"/>
              <a:ext cx="650743" cy="276991"/>
              <a:chOff x="7045858" y="2975837"/>
              <a:chExt cx="787399" cy="276991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46C80AC0-971C-4930-7F75-2C947C2C2643}"/>
                  </a:ext>
                </a:extLst>
              </p:cNvPr>
              <p:cNvSpPr/>
              <p:nvPr/>
            </p:nvSpPr>
            <p:spPr>
              <a:xfrm>
                <a:off x="7045858" y="2975837"/>
                <a:ext cx="787399" cy="27699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5AC559D-0476-E532-3AB2-8CF85C9C483C}"/>
                  </a:ext>
                </a:extLst>
              </p:cNvPr>
              <p:cNvSpPr txBox="1"/>
              <p:nvPr/>
            </p:nvSpPr>
            <p:spPr>
              <a:xfrm>
                <a:off x="7235895" y="3016135"/>
                <a:ext cx="4073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7696B3A-72C5-4A8E-44E0-1E984885768E}"/>
              </a:ext>
            </a:extLst>
          </p:cNvPr>
          <p:cNvGrpSpPr/>
          <p:nvPr/>
        </p:nvGrpSpPr>
        <p:grpSpPr>
          <a:xfrm>
            <a:off x="202958" y="209704"/>
            <a:ext cx="6578501" cy="716668"/>
            <a:chOff x="202958" y="209704"/>
            <a:chExt cx="6578501" cy="7166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187092-E7B9-84EE-7207-D8BD9739AB4A}"/>
                </a:ext>
              </a:extLst>
            </p:cNvPr>
            <p:cNvSpPr txBox="1"/>
            <p:nvPr/>
          </p:nvSpPr>
          <p:spPr>
            <a:xfrm>
              <a:off x="1087593" y="501878"/>
              <a:ext cx="569386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해설과 성취기준 적용 시 고려 사항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A2328-B85D-EA55-7619-27C1FE37BD25}"/>
                </a:ext>
              </a:extLst>
            </p:cNvPr>
            <p:cNvSpPr txBox="1"/>
            <p:nvPr/>
          </p:nvSpPr>
          <p:spPr>
            <a:xfrm>
              <a:off x="202958" y="372374"/>
              <a:ext cx="52578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11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AA7A524-852B-DDFA-4348-8D9EBBDD383F}"/>
                </a:ext>
              </a:extLst>
            </p:cNvPr>
            <p:cNvGrpSpPr/>
            <p:nvPr/>
          </p:nvGrpSpPr>
          <p:grpSpPr>
            <a:xfrm>
              <a:off x="1119981" y="209704"/>
              <a:ext cx="1973151" cy="204788"/>
              <a:chOff x="1119981" y="209704"/>
              <a:chExt cx="1973151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B4F8CC-E5C3-EDCA-0910-5D4FE5F5CD4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69597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교육과정의 구성 체제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67A04232-4B83-C2FA-04BB-D535A36977B6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118039CA-0ECB-6800-C31B-02E244FFE054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272D3C1-E92B-17AE-0575-FEF7458AE250}"/>
                    </a:ext>
                  </a:extLst>
                </p:cNvPr>
                <p:cNvSpPr txBox="1"/>
                <p:nvPr/>
              </p:nvSpPr>
              <p:spPr>
                <a:xfrm>
                  <a:off x="1142349" y="251899"/>
                  <a:ext cx="1346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D6193751-FCE0-F8DF-3AA7-63354B6BABA6}"/>
              </a:ext>
            </a:extLst>
          </p:cNvPr>
          <p:cNvGrpSpPr/>
          <p:nvPr/>
        </p:nvGrpSpPr>
        <p:grpSpPr>
          <a:xfrm>
            <a:off x="4477757" y="1910570"/>
            <a:ext cx="4127446" cy="835011"/>
            <a:chOff x="4470137" y="1916920"/>
            <a:chExt cx="4127446" cy="835011"/>
          </a:xfrm>
        </p:grpSpPr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6B7F2D7E-9AF0-8C76-E1C7-06A06B44BE1A}"/>
                </a:ext>
              </a:extLst>
            </p:cNvPr>
            <p:cNvSpPr/>
            <p:nvPr/>
          </p:nvSpPr>
          <p:spPr>
            <a:xfrm>
              <a:off x="4470137" y="1916920"/>
              <a:ext cx="4127446" cy="835011"/>
            </a:xfrm>
            <a:prstGeom prst="roundRect">
              <a:avLst>
                <a:gd name="adj" fmla="val 11229"/>
              </a:avLst>
            </a:prstGeom>
            <a:solidFill>
              <a:schemeClr val="bg1"/>
            </a:solidFill>
            <a:ln w="25400">
              <a:solidFill>
                <a:srgbClr val="2364A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F5D07F8A-DA94-D90E-9164-203A85DE84FE}"/>
                </a:ext>
              </a:extLst>
            </p:cNvPr>
            <p:cNvGrpSpPr/>
            <p:nvPr/>
          </p:nvGrpSpPr>
          <p:grpSpPr>
            <a:xfrm>
              <a:off x="4558557" y="2302367"/>
              <a:ext cx="3540690" cy="307777"/>
              <a:chOff x="4533243" y="3731752"/>
              <a:chExt cx="3540690" cy="307777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F68F06E-FB31-E167-DB59-4D7CD3E595B3}"/>
                  </a:ext>
                </a:extLst>
              </p:cNvPr>
              <p:cNvSpPr txBox="1"/>
              <p:nvPr/>
            </p:nvSpPr>
            <p:spPr>
              <a:xfrm>
                <a:off x="4734877" y="3731752"/>
                <a:ext cx="3339056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03-02]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복수의 자료를 활용하여 다양한 형식으로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정보를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전달하는 글을 쓴다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407A751A-3BBD-F078-797A-D202E1402E2B}"/>
                  </a:ext>
                </a:extLst>
              </p:cNvPr>
              <p:cNvGrpSpPr/>
              <p:nvPr/>
            </p:nvGrpSpPr>
            <p:grpSpPr>
              <a:xfrm>
                <a:off x="4533243" y="3732612"/>
                <a:ext cx="158295" cy="144976"/>
                <a:chOff x="735328" y="5977043"/>
                <a:chExt cx="193453" cy="177176"/>
              </a:xfrm>
            </p:grpSpPr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DAAEF225-8E8E-FD50-B2EC-9EFDB5B0C841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0F31D824-C30C-945C-673D-19DB103A1343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BC39801-701B-0B5C-758F-1659B5825279}"/>
                </a:ext>
              </a:extLst>
            </p:cNvPr>
            <p:cNvSpPr txBox="1"/>
            <p:nvPr/>
          </p:nvSpPr>
          <p:spPr>
            <a:xfrm>
              <a:off x="4556467" y="2018378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C93631D1-5941-9D13-4E57-E84513F86B0C}"/>
              </a:ext>
            </a:extLst>
          </p:cNvPr>
          <p:cNvGrpSpPr/>
          <p:nvPr/>
        </p:nvGrpSpPr>
        <p:grpSpPr>
          <a:xfrm>
            <a:off x="4477757" y="2798780"/>
            <a:ext cx="4127446" cy="1676199"/>
            <a:chOff x="4470137" y="2766770"/>
            <a:chExt cx="4127446" cy="1676199"/>
          </a:xfrm>
        </p:grpSpPr>
        <p:sp>
          <p:nvSpPr>
            <p:cNvPr id="97" name="사각형: 둥근 모서리 96">
              <a:extLst>
                <a:ext uri="{FF2B5EF4-FFF2-40B4-BE49-F238E27FC236}">
                  <a16:creationId xmlns:a16="http://schemas.microsoft.com/office/drawing/2014/main" id="{5719CC28-49D2-949C-396C-33E9F8C33641}"/>
                </a:ext>
              </a:extLst>
            </p:cNvPr>
            <p:cNvSpPr/>
            <p:nvPr/>
          </p:nvSpPr>
          <p:spPr>
            <a:xfrm>
              <a:off x="4470137" y="2766770"/>
              <a:ext cx="4127446" cy="1676199"/>
            </a:xfrm>
            <a:prstGeom prst="roundRect">
              <a:avLst>
                <a:gd name="adj" fmla="val 5821"/>
              </a:avLst>
            </a:prstGeom>
            <a:solidFill>
              <a:schemeClr val="bg1"/>
            </a:solidFill>
            <a:ln w="25400">
              <a:solidFill>
                <a:srgbClr val="2364A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8EF55BFB-2DF5-B623-F542-4D01717E582E}"/>
                </a:ext>
              </a:extLst>
            </p:cNvPr>
            <p:cNvGrpSpPr/>
            <p:nvPr/>
          </p:nvGrpSpPr>
          <p:grpSpPr>
            <a:xfrm>
              <a:off x="4558557" y="3130814"/>
              <a:ext cx="3968691" cy="1231106"/>
              <a:chOff x="4533243" y="3518421"/>
              <a:chExt cx="3968691" cy="1231106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C5AA49-759C-C5F6-2C28-1237330D4801}"/>
                  </a:ext>
                </a:extLst>
              </p:cNvPr>
              <p:cNvSpPr txBox="1"/>
              <p:nvPr/>
            </p:nvSpPr>
            <p:spPr>
              <a:xfrm>
                <a:off x="4734877" y="3518421"/>
                <a:ext cx="3767057" cy="123110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03-02]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이 성취기준은 둘 이상의 자료를 활용하여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형식으로 보고서나 설명문을 쓰는 데에 필요한 능력을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기르기 위해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설정하였다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객관적인 정보의 공유와 소통을 위해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정보를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담고 있는 복수의 자료 활용하기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정보를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전달하는 글의 내용을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생성하는 과정에서 책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신문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인터넷 등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매체에서 정보 수집하기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수집한 정보의 중요도 분석하기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수집한 정보 통합하기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쓰기 윤리를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지키며 자료 활용하기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문자 언어와 함께 도표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그림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사진 등을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활용하여 정보를 전달하기 등을 학습한다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7B352863-B06C-D1B6-2214-A4AECB4FE529}"/>
                  </a:ext>
                </a:extLst>
              </p:cNvPr>
              <p:cNvGrpSpPr/>
              <p:nvPr/>
            </p:nvGrpSpPr>
            <p:grpSpPr>
              <a:xfrm>
                <a:off x="4533243" y="3519279"/>
                <a:ext cx="158295" cy="144976"/>
                <a:chOff x="735328" y="5716327"/>
                <a:chExt cx="193453" cy="177176"/>
              </a:xfrm>
            </p:grpSpPr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793884C9-4D2F-BDEA-BB35-98FE9227BEB1}"/>
                    </a:ext>
                  </a:extLst>
                </p:cNvPr>
                <p:cNvSpPr/>
                <p:nvPr/>
              </p:nvSpPr>
              <p:spPr>
                <a:xfrm>
                  <a:off x="735328" y="5716327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3" name="자유형: 도형 102">
                  <a:extLst>
                    <a:ext uri="{FF2B5EF4-FFF2-40B4-BE49-F238E27FC236}">
                      <a16:creationId xmlns:a16="http://schemas.microsoft.com/office/drawing/2014/main" id="{A765A3DC-C39E-DB3E-1AA2-31BB16FED6DB}"/>
                    </a:ext>
                  </a:extLst>
                </p:cNvPr>
                <p:cNvSpPr/>
                <p:nvPr/>
              </p:nvSpPr>
              <p:spPr>
                <a:xfrm>
                  <a:off x="768328" y="5725085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6B95E8-EC05-9A58-F62D-20AF161F498F}"/>
                </a:ext>
              </a:extLst>
            </p:cNvPr>
            <p:cNvSpPr txBox="1"/>
            <p:nvPr/>
          </p:nvSpPr>
          <p:spPr>
            <a:xfrm>
              <a:off x="4556467" y="2846825"/>
              <a:ext cx="124874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해설</a:t>
              </a: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96DE3FDE-053D-8C49-962B-7F33D27708BE}"/>
              </a:ext>
            </a:extLst>
          </p:cNvPr>
          <p:cNvGrpSpPr/>
          <p:nvPr/>
        </p:nvGrpSpPr>
        <p:grpSpPr>
          <a:xfrm>
            <a:off x="4477757" y="4528178"/>
            <a:ext cx="4145277" cy="1395744"/>
            <a:chOff x="4470137" y="4528178"/>
            <a:chExt cx="4145277" cy="1395744"/>
          </a:xfrm>
        </p:grpSpPr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94D71D3D-FFBF-4FA3-4F11-265C1A3B8C72}"/>
                </a:ext>
              </a:extLst>
            </p:cNvPr>
            <p:cNvSpPr/>
            <p:nvPr/>
          </p:nvSpPr>
          <p:spPr>
            <a:xfrm>
              <a:off x="4470137" y="4528178"/>
              <a:ext cx="4127446" cy="1395744"/>
            </a:xfrm>
            <a:prstGeom prst="roundRect">
              <a:avLst>
                <a:gd name="adj" fmla="val 7096"/>
              </a:avLst>
            </a:prstGeom>
            <a:solidFill>
              <a:schemeClr val="bg1"/>
            </a:solidFill>
            <a:ln w="25400">
              <a:solidFill>
                <a:srgbClr val="2364A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DF520490-E3F3-F6E1-D284-4D9EF71F6043}"/>
                </a:ext>
              </a:extLst>
            </p:cNvPr>
            <p:cNvGrpSpPr/>
            <p:nvPr/>
          </p:nvGrpSpPr>
          <p:grpSpPr>
            <a:xfrm>
              <a:off x="4558557" y="4917124"/>
              <a:ext cx="4056857" cy="923330"/>
              <a:chOff x="4533243" y="3731752"/>
              <a:chExt cx="4056857" cy="923330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3D4FBBCF-C229-282E-54FE-6850D61CF6C3}"/>
                  </a:ext>
                </a:extLst>
              </p:cNvPr>
              <p:cNvSpPr txBox="1"/>
              <p:nvPr/>
            </p:nvSpPr>
            <p:spPr>
              <a:xfrm>
                <a:off x="4734877" y="3731752"/>
                <a:ext cx="3855223" cy="92333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 전달을 목적으로 하는 글을 쓸 때는 설명 대상의 특성을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분석하여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내용을 구성하고 이를 독자가 이해하기 쉽게 표현해야</a:t>
                </a:r>
                <a:r>
                  <a:rPr lang="en-US" altLang="ko-KR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한다</a:t>
                </a:r>
                <a:r>
                  <a:rPr lang="en-US" altLang="ko-KR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  <a:r>
                  <a:rPr lang="ko-KR" altLang="en-US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</a:t>
                </a:r>
                <a:r>
                  <a:rPr lang="en-US" altLang="ko-KR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전달이라는</a:t>
                </a:r>
                <a:endParaRPr lang="en-US" altLang="ko-KR" sz="100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목적에 부합하는 정보를 선별하고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정보를 체계적으로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구조화하며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명료하게 표현해야 독자가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이해하기 쉬운 글을 쓸 수 있다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설명문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보고서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안내문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보도 기사문 등 정보 전달을 목적으로 하는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유형의</a:t>
                </a:r>
                <a:endParaRPr lang="en-US" altLang="ko-KR" sz="1000" spc="-2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글을</a:t>
                </a:r>
                <a:r>
                  <a:rPr lang="en-US" altLang="ko-KR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쓰는 기회를 제공하여 학습자가 쓰기 경험을</a:t>
                </a:r>
                <a:r>
                  <a:rPr lang="en-US" altLang="ko-KR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확장할 수 있도록</a:t>
                </a:r>
                <a:r>
                  <a:rPr lang="en-US" altLang="ko-KR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지도한다</a:t>
                </a:r>
                <a:r>
                  <a:rPr lang="en-US" altLang="ko-KR" sz="1000" spc="-6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BDC3DA97-5C7F-588C-9C68-4025DE747063}"/>
                  </a:ext>
                </a:extLst>
              </p:cNvPr>
              <p:cNvGrpSpPr/>
              <p:nvPr/>
            </p:nvGrpSpPr>
            <p:grpSpPr>
              <a:xfrm>
                <a:off x="4533243" y="3732612"/>
                <a:ext cx="158295" cy="144976"/>
                <a:chOff x="735328" y="5977043"/>
                <a:chExt cx="193453" cy="177176"/>
              </a:xfrm>
            </p:grpSpPr>
            <p:sp>
              <p:nvSpPr>
                <p:cNvPr id="110" name="자유형: 도형 109">
                  <a:extLst>
                    <a:ext uri="{FF2B5EF4-FFF2-40B4-BE49-F238E27FC236}">
                      <a16:creationId xmlns:a16="http://schemas.microsoft.com/office/drawing/2014/main" id="{B98F2C49-36D5-DC36-D2E5-36F38BC975E8}"/>
                    </a:ext>
                  </a:extLst>
                </p:cNvPr>
                <p:cNvSpPr/>
                <p:nvPr/>
              </p:nvSpPr>
              <p:spPr>
                <a:xfrm>
                  <a:off x="735328" y="5977043"/>
                  <a:ext cx="177098" cy="177176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11" name="자유형: 도형 110">
                  <a:extLst>
                    <a:ext uri="{FF2B5EF4-FFF2-40B4-BE49-F238E27FC236}">
                      <a16:creationId xmlns:a16="http://schemas.microsoft.com/office/drawing/2014/main" id="{7FFDA7FD-228F-67DE-7009-DFD1395916B5}"/>
                    </a:ext>
                  </a:extLst>
                </p:cNvPr>
                <p:cNvSpPr/>
                <p:nvPr/>
              </p:nvSpPr>
              <p:spPr>
                <a:xfrm>
                  <a:off x="768328" y="5985798"/>
                  <a:ext cx="160453" cy="132867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834EB33-C0B6-DE2E-DA88-91C98ADC39E6}"/>
                </a:ext>
              </a:extLst>
            </p:cNvPr>
            <p:cNvSpPr txBox="1"/>
            <p:nvPr/>
          </p:nvSpPr>
          <p:spPr>
            <a:xfrm>
              <a:off x="4556467" y="4625515"/>
              <a:ext cx="230191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적용 시 고려 사항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02F0DAD1-A264-8774-458E-C42DF34D0578}"/>
              </a:ext>
            </a:extLst>
          </p:cNvPr>
          <p:cNvGrpSpPr/>
          <p:nvPr/>
        </p:nvGrpSpPr>
        <p:grpSpPr>
          <a:xfrm>
            <a:off x="471052" y="1350831"/>
            <a:ext cx="3833532" cy="4815019"/>
            <a:chOff x="471052" y="1350831"/>
            <a:chExt cx="3833532" cy="481501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AE2FD1D-6410-A773-D9D3-FA2E07D11222}"/>
                </a:ext>
              </a:extLst>
            </p:cNvPr>
            <p:cNvGrpSpPr/>
            <p:nvPr/>
          </p:nvGrpSpPr>
          <p:grpSpPr>
            <a:xfrm>
              <a:off x="480316" y="1350831"/>
              <a:ext cx="3805934" cy="4815019"/>
              <a:chOff x="480316" y="1350831"/>
              <a:chExt cx="3805934" cy="4815019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C94EF4C4-2FB1-80FD-D6D3-595E4346B43A}"/>
                  </a:ext>
                </a:extLst>
              </p:cNvPr>
              <p:cNvGrpSpPr/>
              <p:nvPr/>
            </p:nvGrpSpPr>
            <p:grpSpPr>
              <a:xfrm>
                <a:off x="480316" y="1350831"/>
                <a:ext cx="3805934" cy="4815019"/>
                <a:chOff x="480316" y="1350831"/>
                <a:chExt cx="3805934" cy="4815019"/>
              </a:xfrm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976D8429-1ECF-04B3-E897-E50642BC2CDB}"/>
                    </a:ext>
                  </a:extLst>
                </p:cNvPr>
                <p:cNvGrpSpPr/>
                <p:nvPr/>
              </p:nvGrpSpPr>
              <p:grpSpPr>
                <a:xfrm>
                  <a:off x="537010" y="1350831"/>
                  <a:ext cx="3692546" cy="469286"/>
                  <a:chOff x="537010" y="1350831"/>
                  <a:chExt cx="3692546" cy="469286"/>
                </a:xfrm>
              </p:grpSpPr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652F1FEF-B45A-04CC-321B-D2DE23CEE567}"/>
                      </a:ext>
                    </a:extLst>
                  </p:cNvPr>
                  <p:cNvGrpSpPr/>
                  <p:nvPr/>
                </p:nvGrpSpPr>
                <p:grpSpPr>
                  <a:xfrm>
                    <a:off x="537010" y="1350831"/>
                    <a:ext cx="3692546" cy="469286"/>
                    <a:chOff x="545741" y="1350831"/>
                    <a:chExt cx="3692546" cy="469286"/>
                  </a:xfrm>
                </p:grpSpPr>
                <p:sp>
                  <p:nvSpPr>
                    <p:cNvPr id="81" name="자유형: 도형 80">
                      <a:extLst>
                        <a:ext uri="{FF2B5EF4-FFF2-40B4-BE49-F238E27FC236}">
                          <a16:creationId xmlns:a16="http://schemas.microsoft.com/office/drawing/2014/main" id="{EE14B595-9201-C491-0679-E0716EB1D9D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092329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17E21EE4-1126-57C0-6C07-B571734EAA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741" y="1562069"/>
                      <a:ext cx="145958" cy="258048"/>
                    </a:xfrm>
                    <a:custGeom>
                      <a:avLst/>
                      <a:gdLst>
                        <a:gd name="connsiteX0" fmla="*/ 71569 w 145958"/>
                        <a:gd name="connsiteY0" fmla="*/ 0 h 258048"/>
                        <a:gd name="connsiteX1" fmla="*/ 145958 w 145958"/>
                        <a:gd name="connsiteY1" fmla="*/ 0 h 258048"/>
                        <a:gd name="connsiteX2" fmla="*/ 145958 w 145958"/>
                        <a:gd name="connsiteY2" fmla="*/ 258048 h 258048"/>
                        <a:gd name="connsiteX3" fmla="*/ 0 w 145958"/>
                        <a:gd name="connsiteY3" fmla="*/ 258048 h 258048"/>
                        <a:gd name="connsiteX4" fmla="*/ 0 w 145958"/>
                        <a:gd name="connsiteY4" fmla="*/ 119199 h 258048"/>
                        <a:gd name="connsiteX5" fmla="*/ 10446 w 145958"/>
                        <a:gd name="connsiteY5" fmla="*/ 119199 h 258048"/>
                        <a:gd name="connsiteX6" fmla="*/ 71569 w 145958"/>
                        <a:gd name="connsiteY6" fmla="*/ 58076 h 2580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58" h="258048">
                          <a:moveTo>
                            <a:pt x="71569" y="0"/>
                          </a:moveTo>
                          <a:lnTo>
                            <a:pt x="145958" y="0"/>
                          </a:lnTo>
                          <a:lnTo>
                            <a:pt x="145958" y="258048"/>
                          </a:lnTo>
                          <a:lnTo>
                            <a:pt x="0" y="258048"/>
                          </a:lnTo>
                          <a:lnTo>
                            <a:pt x="0" y="119199"/>
                          </a:lnTo>
                          <a:lnTo>
                            <a:pt x="10446" y="119199"/>
                          </a:lnTo>
                          <a:cubicBezTo>
                            <a:pt x="44203" y="119199"/>
                            <a:pt x="71569" y="91833"/>
                            <a:pt x="71569" y="5807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83" name="사각형: 둥근 모서리 82">
                      <a:extLst>
                        <a:ext uri="{FF2B5EF4-FFF2-40B4-BE49-F238E27FC236}">
                          <a16:creationId xmlns:a16="http://schemas.microsoft.com/office/drawing/2014/main" id="{2097D7B8-C6CD-8184-F49E-3D48210D0A6D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2215666" y="-247314"/>
                      <a:ext cx="358141" cy="3554432"/>
                    </a:xfrm>
                    <a:prstGeom prst="roundRect">
                      <a:avLst>
                        <a:gd name="adj" fmla="val 17314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36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5E091AC0-2484-C33B-6DA7-FF2314C74126}"/>
                      </a:ext>
                    </a:extLst>
                  </p:cNvPr>
                  <p:cNvSpPr txBox="1"/>
                  <p:nvPr/>
                </p:nvSpPr>
                <p:spPr>
                  <a:xfrm>
                    <a:off x="1306065" y="1409260"/>
                    <a:ext cx="215443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국어과 교육과정 설계의 개요</a:t>
                    </a:r>
                  </a:p>
                </p:txBody>
              </p:sp>
            </p:grpSp>
            <p:sp>
              <p:nvSpPr>
                <p:cNvPr id="78" name="사각형: 둥근 모서리 77">
                  <a:extLst>
                    <a:ext uri="{FF2B5EF4-FFF2-40B4-BE49-F238E27FC236}">
                      <a16:creationId xmlns:a16="http://schemas.microsoft.com/office/drawing/2014/main" id="{8952D515-3941-AFF8-E055-516F7B16F4CE}"/>
                    </a:ext>
                  </a:extLst>
                </p:cNvPr>
                <p:cNvSpPr/>
                <p:nvPr/>
              </p:nvSpPr>
              <p:spPr>
                <a:xfrm>
                  <a:off x="480316" y="1687116"/>
                  <a:ext cx="3805934" cy="4478734"/>
                </a:xfrm>
                <a:prstGeom prst="roundRect">
                  <a:avLst>
                    <a:gd name="adj" fmla="val 1963"/>
                  </a:avLst>
                </a:prstGeom>
                <a:solidFill>
                  <a:schemeClr val="bg1"/>
                </a:solidFill>
                <a:ln w="25400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0B9E102A-216B-872B-B641-1DD7CE7AB5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19732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B95C8A0-74DE-4430-95C7-5DD9F56519B3}"/>
                  </a:ext>
                </a:extLst>
              </p:cNvPr>
              <p:cNvSpPr txBox="1"/>
              <p:nvPr/>
            </p:nvSpPr>
            <p:spPr>
              <a:xfrm>
                <a:off x="585944" y="2055579"/>
                <a:ext cx="1441100" cy="361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1.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및 목표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성격             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목표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0F7B29F-81D1-30F7-F64F-5AF43613F38C}"/>
                  </a:ext>
                </a:extLst>
              </p:cNvPr>
              <p:cNvSpPr txBox="1"/>
              <p:nvPr/>
            </p:nvSpPr>
            <p:spPr>
              <a:xfrm>
                <a:off x="1780862" y="1756974"/>
                <a:ext cx="120706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algn="ctr">
                  <a:spcAft>
                    <a:spcPts val="300"/>
                  </a:spcAft>
                  <a:buClr>
                    <a:srgbClr val="0F958E"/>
                  </a:buClr>
                </a:pPr>
                <a:r>
                  <a:rPr lang="ko-KR" altLang="en-US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교육과정 설계의 개요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AA75A10-6DF6-E889-FBA7-B04BCE4E6B1B}"/>
                  </a:ext>
                </a:extLst>
              </p:cNvPr>
              <p:cNvSpPr txBox="1"/>
              <p:nvPr/>
            </p:nvSpPr>
            <p:spPr>
              <a:xfrm>
                <a:off x="585944" y="2602405"/>
                <a:ext cx="2141612" cy="2162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2.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 및 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내용 체계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(1)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영역명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해설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3810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성취기준 적용 시 고려사항</a:t>
                </a:r>
                <a:endParaRPr lang="en-US" altLang="ko-KR" sz="105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0F2D74C5-28A1-949C-BA4E-3FF6FA9D7E52}"/>
                  </a:ext>
                </a:extLst>
              </p:cNvPr>
              <p:cNvGrpSpPr/>
              <p:nvPr/>
            </p:nvGrpSpPr>
            <p:grpSpPr>
              <a:xfrm>
                <a:off x="757647" y="3189745"/>
                <a:ext cx="1697138" cy="281375"/>
                <a:chOff x="547339" y="2174136"/>
                <a:chExt cx="1789461" cy="340464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BA88D8E9-3F6F-8974-54DD-E94964C1FFAE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53C6168B-C6F5-6626-F060-5EFB0A39E55B}"/>
                    </a:ext>
                  </a:extLst>
                </p:cNvPr>
                <p:cNvSpPr txBox="1"/>
                <p:nvPr/>
              </p:nvSpPr>
              <p:spPr>
                <a:xfrm>
                  <a:off x="1007687" y="2241955"/>
                  <a:ext cx="868767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체계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표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89DC18F9-3118-A507-4D7F-8AB2A965B5BA}"/>
                  </a:ext>
                </a:extLst>
              </p:cNvPr>
              <p:cNvGrpSpPr/>
              <p:nvPr/>
            </p:nvGrpSpPr>
            <p:grpSpPr>
              <a:xfrm>
                <a:off x="757647" y="3983495"/>
                <a:ext cx="1697138" cy="281375"/>
                <a:chOff x="547339" y="2174136"/>
                <a:chExt cx="1789461" cy="340464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D638571B-847D-552D-28B9-622DB85B915D}"/>
                    </a:ext>
                  </a:extLst>
                </p:cNvPr>
                <p:cNvSpPr/>
                <p:nvPr/>
              </p:nvSpPr>
              <p:spPr>
                <a:xfrm>
                  <a:off x="547339" y="2174136"/>
                  <a:ext cx="1789461" cy="340464"/>
                </a:xfrm>
                <a:prstGeom prst="roundRect">
                  <a:avLst>
                    <a:gd name="adj" fmla="val 19485"/>
                  </a:avLst>
                </a:prstGeom>
                <a:solidFill>
                  <a:srgbClr val="CBDCE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B51FFB5-7B4B-8C85-26C3-3FD33EF341AE}"/>
                    </a:ext>
                  </a:extLst>
                </p:cNvPr>
                <p:cNvSpPr txBox="1"/>
                <p:nvPr/>
              </p:nvSpPr>
              <p:spPr>
                <a:xfrm>
                  <a:off x="1161496" y="2241955"/>
                  <a:ext cx="561149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</a:t>
                  </a:r>
                  <a:endPara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4D54042-9976-3A24-918F-77FE21E14F8F}"/>
                  </a:ext>
                </a:extLst>
              </p:cNvPr>
              <p:cNvSpPr txBox="1"/>
              <p:nvPr/>
            </p:nvSpPr>
            <p:spPr>
              <a:xfrm>
                <a:off x="585944" y="4948277"/>
                <a:ext cx="2616101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lvl="1" indent="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3.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 및 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가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학습의 방향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교수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·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학습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방법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endParaRPr lang="en-US" altLang="ko-KR" sz="50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나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.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</a:t>
                </a:r>
                <a:endParaRPr lang="en-US" altLang="ko-KR" sz="1050" b="0" kern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  <a:cs typeface="+mn-cs"/>
                </a:endParaRPr>
              </a:p>
              <a:p>
                <a:pPr marL="0" lvl="1" indent="152400" algn="l" defTabSz="914400" rtl="0" eaLnBrk="1" latinLnBrk="1" hangingPunct="1">
                  <a:lnSpc>
                    <a:spcPct val="100000"/>
                  </a:lnSpc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None/>
                </a:pP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평가의 방향             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(</a:t>
                </a:r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</a:t>
                </a:r>
                <a:r>
                  <a:rPr lang="en-US" altLang="ko-KR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) </a:t>
                </a:r>
                <a:r>
                  <a:rPr lang="ko-KR" altLang="en-US" sz="1050" b="0" kern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  <a:cs typeface="+mn-cs"/>
                  </a:rPr>
                  <a:t>평가 방법</a:t>
                </a:r>
              </a:p>
            </p:txBody>
          </p:sp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497E211D-64EF-D95E-5365-CBA2195FE6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2481928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F66A6820-4FA7-5F49-D659-8DB40A0678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021" y="4868893"/>
                <a:ext cx="3683475" cy="0"/>
              </a:xfrm>
              <a:prstGeom prst="line">
                <a:avLst/>
              </a:prstGeom>
              <a:ln w="19050">
                <a:solidFill>
                  <a:srgbClr val="276DB5">
                    <a:alpha val="3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" name="그림 51" descr="004.png">
              <a:extLst>
                <a:ext uri="{FF2B5EF4-FFF2-40B4-BE49-F238E27FC236}">
                  <a16:creationId xmlns:a16="http://schemas.microsoft.com/office/drawing/2014/main" id="{92E89EC5-E8C8-5AF1-A230-2987FAE4C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2167465" y="-229199"/>
              <a:ext cx="440705" cy="3833532"/>
            </a:xfrm>
            <a:prstGeom prst="rect">
              <a:avLst/>
            </a:prstGeom>
          </p:spPr>
        </p:pic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C9CD4C32-F797-E3E6-E342-5F53344DB9CB}"/>
              </a:ext>
            </a:extLst>
          </p:cNvPr>
          <p:cNvGrpSpPr/>
          <p:nvPr/>
        </p:nvGrpSpPr>
        <p:grpSpPr>
          <a:xfrm>
            <a:off x="884568" y="4332484"/>
            <a:ext cx="1253793" cy="207030"/>
            <a:chOff x="1828160" y="2226092"/>
            <a:chExt cx="1253793" cy="207030"/>
          </a:xfrm>
        </p:grpSpPr>
        <p:sp>
          <p:nvSpPr>
            <p:cNvPr id="116" name="사각형: 둥근 모서리 115">
              <a:extLst>
                <a:ext uri="{FF2B5EF4-FFF2-40B4-BE49-F238E27FC236}">
                  <a16:creationId xmlns:a16="http://schemas.microsoft.com/office/drawing/2014/main" id="{BA9F58CD-DF17-A7FB-2E46-7DCA0AC971A4}"/>
                </a:ext>
              </a:extLst>
            </p:cNvPr>
            <p:cNvSpPr/>
            <p:nvPr/>
          </p:nvSpPr>
          <p:spPr>
            <a:xfrm>
              <a:off x="1828160" y="2226092"/>
              <a:ext cx="1253793" cy="207030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3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808681C-EB1C-107F-E8C8-8865D9F9E7E2}"/>
                </a:ext>
              </a:extLst>
            </p:cNvPr>
            <p:cNvSpPr txBox="1"/>
            <p:nvPr/>
          </p:nvSpPr>
          <p:spPr>
            <a:xfrm>
              <a:off x="1918852" y="2251197"/>
              <a:ext cx="1072409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가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 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해설</a:t>
              </a: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98A81F91-2A4F-F79B-885D-32198594373A}"/>
              </a:ext>
            </a:extLst>
          </p:cNvPr>
          <p:cNvGrpSpPr/>
          <p:nvPr/>
        </p:nvGrpSpPr>
        <p:grpSpPr>
          <a:xfrm>
            <a:off x="884568" y="4551559"/>
            <a:ext cx="1930070" cy="207030"/>
            <a:chOff x="1828160" y="2226092"/>
            <a:chExt cx="1930070" cy="207030"/>
          </a:xfrm>
        </p:grpSpPr>
        <p:sp>
          <p:nvSpPr>
            <p:cNvPr id="119" name="사각형: 둥근 모서리 118">
              <a:extLst>
                <a:ext uri="{FF2B5EF4-FFF2-40B4-BE49-F238E27FC236}">
                  <a16:creationId xmlns:a16="http://schemas.microsoft.com/office/drawing/2014/main" id="{8580F7AE-AC0A-FF40-FF6D-6ABC814BCE9A}"/>
                </a:ext>
              </a:extLst>
            </p:cNvPr>
            <p:cNvSpPr/>
            <p:nvPr/>
          </p:nvSpPr>
          <p:spPr>
            <a:xfrm>
              <a:off x="1828160" y="2226092"/>
              <a:ext cx="1930070" cy="207030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3600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C0BCD38-D8BF-AEC6-67AE-E3D110ECE06F}"/>
                </a:ext>
              </a:extLst>
            </p:cNvPr>
            <p:cNvSpPr txBox="1"/>
            <p:nvPr/>
          </p:nvSpPr>
          <p:spPr>
            <a:xfrm>
              <a:off x="1918852" y="2251197"/>
              <a:ext cx="1763303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lvl="1" defTabSz="914400" rtl="0" eaLnBrk="1" latinLnBrk="1" hangingPunct="1">
                <a:lnSpc>
                  <a:spcPct val="100000"/>
                </a:lnSpc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None/>
              </a:pP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나</a:t>
              </a:r>
              <a:r>
                <a:rPr lang="en-US" altLang="ko-KR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 </a:t>
              </a:r>
              <a:r>
                <a: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 적용 시 고려사항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818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8E3B255B-B743-35A7-94C4-EED1D017FC5F}"/>
              </a:ext>
            </a:extLst>
          </p:cNvPr>
          <p:cNvSpPr txBox="1"/>
          <p:nvPr/>
        </p:nvSpPr>
        <p:spPr>
          <a:xfrm>
            <a:off x="243260" y="224042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연수자료</a:t>
            </a:r>
            <a:endParaRPr lang="en-US" altLang="ko-KR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269EAF-1647-0212-E660-05ECD86496A6}"/>
              </a:ext>
            </a:extLst>
          </p:cNvPr>
          <p:cNvGrpSpPr/>
          <p:nvPr/>
        </p:nvGrpSpPr>
        <p:grpSpPr>
          <a:xfrm>
            <a:off x="535807" y="3284984"/>
            <a:ext cx="4379231" cy="1760826"/>
            <a:chOff x="535807" y="3284984"/>
            <a:chExt cx="4379231" cy="17608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6395EE2-6A3A-F981-464F-B63E8E097059}"/>
                </a:ext>
              </a:extLst>
            </p:cNvPr>
            <p:cNvGrpSpPr/>
            <p:nvPr/>
          </p:nvGrpSpPr>
          <p:grpSpPr>
            <a:xfrm>
              <a:off x="627247" y="3763893"/>
              <a:ext cx="778931" cy="778931"/>
              <a:chOff x="4894383" y="2946988"/>
              <a:chExt cx="354892" cy="354892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A610E156-EF6F-AA78-D573-DC0CF6AE6276}"/>
                  </a:ext>
                </a:extLst>
              </p:cNvPr>
              <p:cNvSpPr/>
              <p:nvPr/>
            </p:nvSpPr>
            <p:spPr>
              <a:xfrm>
                <a:off x="4894383" y="2946988"/>
                <a:ext cx="354892" cy="3548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7015EC1-1631-EB56-4954-B65F5DF59923}"/>
                  </a:ext>
                </a:extLst>
              </p:cNvPr>
              <p:cNvSpPr txBox="1"/>
              <p:nvPr/>
            </p:nvSpPr>
            <p:spPr>
              <a:xfrm>
                <a:off x="4956434" y="2998230"/>
                <a:ext cx="230791" cy="2524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kumimoji="0" lang="en-US" altLang="ko-KR" sz="36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VⅠ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259246-2E8F-60EE-0CA6-515B34A43FB1}"/>
                </a:ext>
              </a:extLst>
            </p:cNvPr>
            <p:cNvSpPr txBox="1"/>
            <p:nvPr/>
          </p:nvSpPr>
          <p:spPr>
            <a:xfrm>
              <a:off x="1574380" y="3899342"/>
              <a:ext cx="3340658" cy="114646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교수</a:t>
              </a:r>
              <a:r>
                <a:rPr lang="en-US" altLang="ko-KR" sz="36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방법 및 평가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C22667E0-415F-0BCE-0184-EA60C2B352F0}"/>
                </a:ext>
              </a:extLst>
            </p:cNvPr>
            <p:cNvGrpSpPr/>
            <p:nvPr/>
          </p:nvGrpSpPr>
          <p:grpSpPr>
            <a:xfrm>
              <a:off x="535807" y="3284984"/>
              <a:ext cx="4274953" cy="319097"/>
              <a:chOff x="4747127" y="2354657"/>
              <a:chExt cx="4274953" cy="309713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03F932EA-6386-C5A0-06BE-5AF6E482831A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4274953" cy="3097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374054A1-E992-DE7D-FC11-D1D83AEDA2D1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896501" cy="3097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F0F05F-1021-8270-4F0B-609FE7701263}"/>
                  </a:ext>
                </a:extLst>
              </p:cNvPr>
              <p:cNvSpPr txBox="1"/>
              <p:nvPr/>
            </p:nvSpPr>
            <p:spPr>
              <a:xfrm>
                <a:off x="4922065" y="2408414"/>
                <a:ext cx="546625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5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학교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39BE62-10DD-942B-DBFD-FD4E2EBF1EB0}"/>
                  </a:ext>
                </a:extLst>
              </p:cNvPr>
              <p:cNvSpPr txBox="1"/>
              <p:nvPr/>
            </p:nvSpPr>
            <p:spPr>
              <a:xfrm>
                <a:off x="5708138" y="2408414"/>
                <a:ext cx="2324354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국어과 교육과정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856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D44E542-BA2A-804E-5BB4-C3982A45B659}"/>
              </a:ext>
            </a:extLst>
          </p:cNvPr>
          <p:cNvGrpSpPr/>
          <p:nvPr/>
        </p:nvGrpSpPr>
        <p:grpSpPr>
          <a:xfrm>
            <a:off x="334405" y="209704"/>
            <a:ext cx="4618029" cy="716668"/>
            <a:chOff x="334405" y="209704"/>
            <a:chExt cx="4618029" cy="7166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98EB85-4EAE-DA68-054C-D3783656A055}"/>
                </a:ext>
              </a:extLst>
            </p:cNvPr>
            <p:cNvSpPr txBox="1"/>
            <p:nvPr/>
          </p:nvSpPr>
          <p:spPr>
            <a:xfrm>
              <a:off x="1087593" y="501878"/>
              <a:ext cx="38648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학습의 방향 변화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비교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AE26A6F-F75E-354C-6DAC-C2CD432AFD5A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7AB6802-6246-FA6A-F9E4-EF510220A744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46C890CC-8B4F-0C56-97BA-CF63FD6F2657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B5CF1E8B-EDE8-99BD-B6FF-39B693F32D10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DDE708E-6CC8-233A-34D0-06DA64F0668E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5096F7-9A4E-E846-A68B-FA53276F824E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65F9040-8C61-425F-D516-4C7D244FFBCF}"/>
              </a:ext>
            </a:extLst>
          </p:cNvPr>
          <p:cNvGrpSpPr/>
          <p:nvPr/>
        </p:nvGrpSpPr>
        <p:grpSpPr>
          <a:xfrm>
            <a:off x="544893" y="5495800"/>
            <a:ext cx="6958477" cy="690480"/>
            <a:chOff x="544893" y="5495800"/>
            <a:chExt cx="6958477" cy="690480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691A9BB-8168-9ADF-8FAB-F953A2E5EBB6}"/>
                </a:ext>
              </a:extLst>
            </p:cNvPr>
            <p:cNvGrpSpPr/>
            <p:nvPr/>
          </p:nvGrpSpPr>
          <p:grpSpPr>
            <a:xfrm>
              <a:off x="544893" y="5495800"/>
              <a:ext cx="6844665" cy="185655"/>
              <a:chOff x="611568" y="5562475"/>
              <a:chExt cx="6844665" cy="185655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34361EF5-FEB1-DDB5-81CD-396E8EF3540A}"/>
                  </a:ext>
                </a:extLst>
              </p:cNvPr>
              <p:cNvGrpSpPr/>
              <p:nvPr/>
            </p:nvGrpSpPr>
            <p:grpSpPr>
              <a:xfrm>
                <a:off x="611568" y="5562475"/>
                <a:ext cx="187764" cy="171965"/>
                <a:chOff x="610072" y="4007576"/>
                <a:chExt cx="183007" cy="167609"/>
              </a:xfrm>
            </p:grpSpPr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D114A387-FD1C-0214-5FC1-6D119166DFDB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C371B3E1-D643-4C33-1E44-83022ABE6EC2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C2DE684-D627-E60A-BF42-877A601C2509}"/>
                  </a:ext>
                </a:extLst>
              </p:cNvPr>
              <p:cNvSpPr txBox="1"/>
              <p:nvPr/>
            </p:nvSpPr>
            <p:spPr>
              <a:xfrm>
                <a:off x="847051" y="5563464"/>
                <a:ext cx="660918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국어과 교육과정의 ‘교수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학습’은 ‘교수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방향’과 ‘교수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방법’으로 나누어 진술</a:t>
                </a: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930DDBF5-5F74-1033-74BF-CE67C0867B6F}"/>
                </a:ext>
              </a:extLst>
            </p:cNvPr>
            <p:cNvGrpSpPr/>
            <p:nvPr/>
          </p:nvGrpSpPr>
          <p:grpSpPr>
            <a:xfrm>
              <a:off x="544893" y="5748212"/>
              <a:ext cx="3630643" cy="185655"/>
              <a:chOff x="611568" y="5562475"/>
              <a:chExt cx="3630643" cy="185655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F5B11118-FFFD-517F-C899-FB02C71F2F3D}"/>
                  </a:ext>
                </a:extLst>
              </p:cNvPr>
              <p:cNvGrpSpPr/>
              <p:nvPr/>
            </p:nvGrpSpPr>
            <p:grpSpPr>
              <a:xfrm>
                <a:off x="611568" y="5562475"/>
                <a:ext cx="187764" cy="171965"/>
                <a:chOff x="610072" y="4007576"/>
                <a:chExt cx="183007" cy="167609"/>
              </a:xfrm>
            </p:grpSpPr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458C56D7-D77E-4EB0-0D92-763D2D34BDFF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86145A21-AD79-D4BA-9B69-4937A70AFF05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B67BCC2-3244-8AC8-CFEF-B5EDA6259E06}"/>
                  </a:ext>
                </a:extLst>
              </p:cNvPr>
              <p:cNvSpPr txBox="1"/>
              <p:nvPr/>
            </p:nvSpPr>
            <p:spPr>
              <a:xfrm>
                <a:off x="847051" y="5563464"/>
                <a:ext cx="339516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‘교수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방향’과 ‘교수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방법’의 연계성 강화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A0DAE1C7-9B30-755C-A4F6-5D9D4D819AA3}"/>
                </a:ext>
              </a:extLst>
            </p:cNvPr>
            <p:cNvGrpSpPr/>
            <p:nvPr/>
          </p:nvGrpSpPr>
          <p:grpSpPr>
            <a:xfrm>
              <a:off x="544893" y="6000625"/>
              <a:ext cx="6958477" cy="185655"/>
              <a:chOff x="611568" y="5562475"/>
              <a:chExt cx="6958477" cy="185655"/>
            </a:xfrm>
          </p:grpSpPr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8DFE87C4-C87C-8493-3A32-8F1379E03553}"/>
                  </a:ext>
                </a:extLst>
              </p:cNvPr>
              <p:cNvGrpSpPr/>
              <p:nvPr/>
            </p:nvGrpSpPr>
            <p:grpSpPr>
              <a:xfrm>
                <a:off x="611568" y="5562475"/>
                <a:ext cx="187764" cy="171965"/>
                <a:chOff x="610072" y="4007576"/>
                <a:chExt cx="183007" cy="167609"/>
              </a:xfrm>
            </p:grpSpPr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FE6C155F-A4C1-7C9E-BB3E-C3F6E0152E57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110A6238-34CD-42A0-F8EC-87CA36E379F2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9B35289-2812-2A5F-BDDB-13992094E97A}"/>
                  </a:ext>
                </a:extLst>
              </p:cNvPr>
              <p:cNvSpPr txBox="1"/>
              <p:nvPr/>
            </p:nvSpPr>
            <p:spPr>
              <a:xfrm>
                <a:off x="847051" y="5563464"/>
                <a:ext cx="672299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강조점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: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국어과 역량 계발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성장과 발달 지원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 소양과 진로 탐색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한 권 이상의 도서 읽기 등</a:t>
                </a: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EB6A9CA-D389-999B-0767-256F3DA500A7}"/>
              </a:ext>
            </a:extLst>
          </p:cNvPr>
          <p:cNvGrpSpPr/>
          <p:nvPr/>
        </p:nvGrpSpPr>
        <p:grpSpPr>
          <a:xfrm>
            <a:off x="468310" y="1354348"/>
            <a:ext cx="8207376" cy="4031832"/>
            <a:chOff x="468310" y="1354348"/>
            <a:chExt cx="8207376" cy="4031832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4BC8D956-BACE-7AA9-2272-71A79D7D2060}"/>
                </a:ext>
              </a:extLst>
            </p:cNvPr>
            <p:cNvGrpSpPr/>
            <p:nvPr/>
          </p:nvGrpSpPr>
          <p:grpSpPr>
            <a:xfrm>
              <a:off x="468310" y="1385621"/>
              <a:ext cx="4094308" cy="4000559"/>
              <a:chOff x="468310" y="1385621"/>
              <a:chExt cx="4094308" cy="4000559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EE4BD1E-F1C7-EBCB-05D3-327BE05E6675}"/>
                  </a:ext>
                </a:extLst>
              </p:cNvPr>
              <p:cNvGrpSpPr/>
              <p:nvPr/>
            </p:nvGrpSpPr>
            <p:grpSpPr>
              <a:xfrm flipH="1">
                <a:off x="468310" y="1385621"/>
                <a:ext cx="3865613" cy="3976954"/>
                <a:chOff x="4810079" y="1548458"/>
                <a:chExt cx="3865613" cy="3841479"/>
              </a:xfrm>
              <a:solidFill>
                <a:srgbClr val="E2E2E2"/>
              </a:solidFill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ED37BBFB-F34F-9CBA-B26A-F7A55FEFC815}"/>
                    </a:ext>
                  </a:extLst>
                </p:cNvPr>
                <p:cNvSpPr/>
                <p:nvPr/>
              </p:nvSpPr>
              <p:spPr>
                <a:xfrm>
                  <a:off x="4810081" y="1704976"/>
                  <a:ext cx="3865611" cy="3684961"/>
                </a:xfrm>
                <a:prstGeom prst="roundRect">
                  <a:avLst>
                    <a:gd name="adj" fmla="val 1482"/>
                  </a:avLst>
                </a:prstGeom>
                <a:grpFill/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342EB07D-FA4C-AE63-1E2A-11B9438A2F67}"/>
                    </a:ext>
                  </a:extLst>
                </p:cNvPr>
                <p:cNvSpPr/>
                <p:nvPr/>
              </p:nvSpPr>
              <p:spPr>
                <a:xfrm>
                  <a:off x="4810079" y="1548458"/>
                  <a:ext cx="226964" cy="233874"/>
                </a:xfrm>
                <a:custGeom>
                  <a:avLst/>
                  <a:gdLst>
                    <a:gd name="connsiteX0" fmla="*/ 0 w 224717"/>
                    <a:gd name="connsiteY0" fmla="*/ 0 h 231558"/>
                    <a:gd name="connsiteX1" fmla="*/ 155886 w 224717"/>
                    <a:gd name="connsiteY1" fmla="*/ 155886 h 231558"/>
                    <a:gd name="connsiteX2" fmla="*/ 224717 w 224717"/>
                    <a:gd name="connsiteY2" fmla="*/ 155886 h 231558"/>
                    <a:gd name="connsiteX3" fmla="*/ 224717 w 224717"/>
                    <a:gd name="connsiteY3" fmla="*/ 231558 h 231558"/>
                    <a:gd name="connsiteX4" fmla="*/ 0 w 224717"/>
                    <a:gd name="connsiteY4" fmla="*/ 231558 h 231558"/>
                    <a:gd name="connsiteX5" fmla="*/ 0 w 224717"/>
                    <a:gd name="connsiteY5" fmla="*/ 0 h 231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4717" h="231558">
                      <a:moveTo>
                        <a:pt x="0" y="0"/>
                      </a:moveTo>
                      <a:cubicBezTo>
                        <a:pt x="0" y="86093"/>
                        <a:pt x="69793" y="155886"/>
                        <a:pt x="155886" y="155886"/>
                      </a:cubicBezTo>
                      <a:lnTo>
                        <a:pt x="224717" y="155886"/>
                      </a:lnTo>
                      <a:lnTo>
                        <a:pt x="224717" y="231558"/>
                      </a:lnTo>
                      <a:lnTo>
                        <a:pt x="0" y="2315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8B9C5A-E268-5EB3-8A9B-6D1549BDCF50}"/>
                  </a:ext>
                </a:extLst>
              </p:cNvPr>
              <p:cNvSpPr txBox="1"/>
              <p:nvPr/>
            </p:nvSpPr>
            <p:spPr>
              <a:xfrm>
                <a:off x="615089" y="1706472"/>
                <a:ext cx="9137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 개정</a:t>
                </a:r>
              </a:p>
            </p:txBody>
          </p:sp>
          <p:pic>
            <p:nvPicPr>
              <p:cNvPr id="32" name="그림 51" descr="004.png">
                <a:extLst>
                  <a:ext uri="{FF2B5EF4-FFF2-40B4-BE49-F238E27FC236}">
                    <a16:creationId xmlns:a16="http://schemas.microsoft.com/office/drawing/2014/main" id="{49B5F8D3-FC05-49AA-BADE-5D03956778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4121913" y="1385622"/>
                <a:ext cx="440705" cy="4000558"/>
              </a:xfrm>
              <a:prstGeom prst="rect">
                <a:avLst/>
              </a:prstGeom>
            </p:spPr>
          </p:pic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CD6C869E-46B5-2BBB-D083-BF040A893016}"/>
                  </a:ext>
                </a:extLst>
              </p:cNvPr>
              <p:cNvSpPr/>
              <p:nvPr/>
            </p:nvSpPr>
            <p:spPr>
              <a:xfrm>
                <a:off x="563300" y="1993065"/>
                <a:ext cx="3646750" cy="3264736"/>
              </a:xfrm>
              <a:prstGeom prst="roundRect">
                <a:avLst>
                  <a:gd name="adj" fmla="val 2369"/>
                </a:avLst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B7AEFE0-0321-A5F3-DC4C-EC0469D7708B}"/>
                  </a:ext>
                </a:extLst>
              </p:cNvPr>
              <p:cNvSpPr txBox="1"/>
              <p:nvPr/>
            </p:nvSpPr>
            <p:spPr>
              <a:xfrm>
                <a:off x="656349" y="2072994"/>
                <a:ext cx="281807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국어과 교과 역량을 기를 수 있는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계획과 운용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08A5516-9F5F-339E-D8DF-36AC187F8DEE}"/>
                  </a:ext>
                </a:extLst>
              </p:cNvPr>
              <p:cNvSpPr txBox="1"/>
              <p:nvPr/>
            </p:nvSpPr>
            <p:spPr>
              <a:xfrm>
                <a:off x="656349" y="2514319"/>
                <a:ext cx="310501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 활동의 총체성을 고려한 통합형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계획과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운용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6BEB5F-7203-862F-EF2B-144441F33027}"/>
                  </a:ext>
                </a:extLst>
              </p:cNvPr>
              <p:cNvSpPr txBox="1"/>
              <p:nvPr/>
            </p:nvSpPr>
            <p:spPr>
              <a:xfrm>
                <a:off x="656349" y="2955644"/>
                <a:ext cx="32508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3)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과정에서 배움이 일어날 수 있는 학습자 참여형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9747883-EECB-9DD1-BEAB-7FA194952EEA}"/>
                  </a:ext>
                </a:extLst>
              </p:cNvPr>
              <p:cNvSpPr txBox="1"/>
              <p:nvPr/>
            </p:nvSpPr>
            <p:spPr>
              <a:xfrm>
                <a:off x="656349" y="3396969"/>
                <a:ext cx="343844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4)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바람직한 인성 함양을 도모한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8E35F56-FEC1-AA74-3BAB-0335B136CDC5}"/>
                </a:ext>
              </a:extLst>
            </p:cNvPr>
            <p:cNvGrpSpPr/>
            <p:nvPr/>
          </p:nvGrpSpPr>
          <p:grpSpPr>
            <a:xfrm>
              <a:off x="4394197" y="1354348"/>
              <a:ext cx="4281489" cy="4008228"/>
              <a:chOff x="4394197" y="1354348"/>
              <a:chExt cx="4281489" cy="4008228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D18878F0-1010-B74F-5D1F-5F3B2191ED98}"/>
                  </a:ext>
                </a:extLst>
              </p:cNvPr>
              <p:cNvSpPr/>
              <p:nvPr/>
            </p:nvSpPr>
            <p:spPr>
              <a:xfrm flipH="1">
                <a:off x="4394197" y="1354348"/>
                <a:ext cx="4281489" cy="4008228"/>
              </a:xfrm>
              <a:prstGeom prst="roundRect">
                <a:avLst>
                  <a:gd name="adj" fmla="val 2089"/>
                </a:avLst>
              </a:prstGeom>
              <a:solidFill>
                <a:srgbClr val="276DB5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5498A98-280E-5D96-3726-25A50B620F38}"/>
                  </a:ext>
                </a:extLst>
              </p:cNvPr>
              <p:cNvSpPr txBox="1"/>
              <p:nvPr/>
            </p:nvSpPr>
            <p:spPr>
              <a:xfrm>
                <a:off x="5394369" y="1556612"/>
                <a:ext cx="346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EC3BE2-23EC-449B-C3EF-2E3F66A58AFA}"/>
                  </a:ext>
                </a:extLst>
              </p:cNvPr>
              <p:cNvSpPr txBox="1"/>
              <p:nvPr/>
            </p:nvSpPr>
            <p:spPr>
              <a:xfrm>
                <a:off x="4524090" y="1462949"/>
                <a:ext cx="83195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2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  <a:endParaRPr lang="ko-KR" altLang="en-US" sz="2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2070E640-DEF7-0B68-4039-500D0C95E635}"/>
                  </a:ext>
                </a:extLst>
              </p:cNvPr>
              <p:cNvSpPr/>
              <p:nvPr/>
            </p:nvSpPr>
            <p:spPr>
              <a:xfrm>
                <a:off x="4492492" y="1840664"/>
                <a:ext cx="4084900" cy="3417137"/>
              </a:xfrm>
              <a:prstGeom prst="roundRect">
                <a:avLst>
                  <a:gd name="adj" fmla="val 2369"/>
                </a:avLst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C8F2BC5-52E0-9F0A-2739-11A4930F0042}"/>
                  </a:ext>
                </a:extLst>
              </p:cNvPr>
              <p:cNvSpPr txBox="1"/>
              <p:nvPr/>
            </p:nvSpPr>
            <p:spPr>
              <a:xfrm>
                <a:off x="4590174" y="1920594"/>
                <a:ext cx="343042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국어과 역량을 기를 수 있는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7E486B2-BE11-643C-4BDA-B5E06BA25DD4}"/>
                  </a:ext>
                </a:extLst>
              </p:cNvPr>
              <p:cNvSpPr txBox="1"/>
              <p:nvPr/>
            </p:nvSpPr>
            <p:spPr>
              <a:xfrm>
                <a:off x="4590174" y="2170962"/>
                <a:ext cx="3481722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 개인의 발달과 성장을 지원하는 학습자 맞춤형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자기 선택적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DAB824E-D3C4-0B9E-B363-C5D01A607D8E}"/>
                  </a:ext>
                </a:extLst>
              </p:cNvPr>
              <p:cNvSpPr txBox="1"/>
              <p:nvPr/>
            </p:nvSpPr>
            <p:spPr>
              <a:xfrm>
                <a:off x="4590174" y="2590607"/>
                <a:ext cx="2814873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 환경에서의 의사소통 맥락을 고려한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계획과 운용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613D734-B65F-EFB8-86BF-5002DCD9316B}"/>
                  </a:ext>
                </a:extLst>
              </p:cNvPr>
              <p:cNvSpPr txBox="1"/>
              <p:nvPr/>
            </p:nvSpPr>
            <p:spPr>
              <a:xfrm>
                <a:off x="4590174" y="3010252"/>
                <a:ext cx="3871253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라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 기반의 다양한 자료를 활용해 정보와 지식을 창출하고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자신과 사회의 문제를 적극적으로 해결할 수 있는 언어 소양과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소양을 기를 수 있는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CF50392-0899-B1BF-241E-7C1F17C1D4B5}"/>
                  </a:ext>
                </a:extLst>
              </p:cNvPr>
              <p:cNvSpPr txBox="1"/>
              <p:nvPr/>
            </p:nvSpPr>
            <p:spPr>
              <a:xfrm>
                <a:off x="4590174" y="3599174"/>
                <a:ext cx="3852017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마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학교급간 연계성을 강화하고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학습자가 적성과 소질을 탐색해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미래를 설계하고 진로를 탐색할 수 있는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운용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03F566E-2CE8-9696-B96D-4D36C1BFD40C}"/>
                  </a:ext>
                </a:extLst>
              </p:cNvPr>
              <p:cNvSpPr txBox="1"/>
              <p:nvPr/>
            </p:nvSpPr>
            <p:spPr>
              <a:xfrm>
                <a:off x="4590174" y="4188096"/>
                <a:ext cx="385361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바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국어의 학습 도구적 성격을 이해하고 타 교과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비교과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학교 밖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생활과의 통합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주제별 통합을 강조한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운영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45CE00A-445E-DF11-780C-3D41D4DBC3A1}"/>
                  </a:ext>
                </a:extLst>
              </p:cNvPr>
              <p:cNvSpPr txBox="1"/>
              <p:nvPr/>
            </p:nvSpPr>
            <p:spPr>
              <a:xfrm>
                <a:off x="4590174" y="4777016"/>
                <a:ext cx="350416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깊이 있는 학습을 위해 한 권 이상의 도서를 긴 호흡으로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76225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읽을 수 있도록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학습의 계획과 운용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64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17F87892-49C5-ED51-09BB-58748D2F4BDB}"/>
              </a:ext>
            </a:extLst>
          </p:cNvPr>
          <p:cNvGrpSpPr/>
          <p:nvPr/>
        </p:nvGrpSpPr>
        <p:grpSpPr>
          <a:xfrm>
            <a:off x="301543" y="209704"/>
            <a:ext cx="3939157" cy="716668"/>
            <a:chOff x="301543" y="209704"/>
            <a:chExt cx="3939157" cy="7166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886658-EF90-923C-E275-6091C854C746}"/>
                </a:ext>
              </a:extLst>
            </p:cNvPr>
            <p:cNvSpPr txBox="1"/>
            <p:nvPr/>
          </p:nvSpPr>
          <p:spPr>
            <a:xfrm>
              <a:off x="1087593" y="501878"/>
              <a:ext cx="315310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학습의 방향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D912932-C606-22DF-689D-1FC72B40E5E8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BA8D5D1-E324-D629-6BD6-5AE2E5963F46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581049-5E18-9636-2FDC-4ABA1EB7325B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1C3C0109-5487-2E6F-6BD1-7AE83B6B83EA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CD96D6BA-532C-9556-53D1-F2119E1F3BAA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FDE529D-1D9B-A4D4-1DC3-19DFB9E88111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CD95E4D5-B091-C4E9-6B7D-1B84C2423C07}"/>
              </a:ext>
            </a:extLst>
          </p:cNvPr>
          <p:cNvGrpSpPr/>
          <p:nvPr/>
        </p:nvGrpSpPr>
        <p:grpSpPr>
          <a:xfrm>
            <a:off x="465850" y="1351448"/>
            <a:ext cx="8209838" cy="4814402"/>
            <a:chOff x="465850" y="1351448"/>
            <a:chExt cx="8209838" cy="4814402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65F63A02-1DC9-4FB8-158F-102287041CB3}"/>
                </a:ext>
              </a:extLst>
            </p:cNvPr>
            <p:cNvSpPr/>
            <p:nvPr/>
          </p:nvSpPr>
          <p:spPr>
            <a:xfrm>
              <a:off x="465850" y="1351448"/>
              <a:ext cx="8209838" cy="4814402"/>
            </a:xfrm>
            <a:prstGeom prst="roundRect">
              <a:avLst>
                <a:gd name="adj" fmla="val 1348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EC679C29-0A20-8F8E-4AAC-3DCBE6C07564}"/>
                </a:ext>
              </a:extLst>
            </p:cNvPr>
            <p:cNvSpPr/>
            <p:nvPr/>
          </p:nvSpPr>
          <p:spPr>
            <a:xfrm>
              <a:off x="537372" y="2650768"/>
              <a:ext cx="8066794" cy="524232"/>
            </a:xfrm>
            <a:prstGeom prst="roundRect">
              <a:avLst>
                <a:gd name="adj" fmla="val 11944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3E26F79D-E3D5-5F65-BC91-8843AF33BBFF}"/>
                </a:ext>
              </a:extLst>
            </p:cNvPr>
            <p:cNvSpPr/>
            <p:nvPr/>
          </p:nvSpPr>
          <p:spPr>
            <a:xfrm>
              <a:off x="537372" y="1425219"/>
              <a:ext cx="8066794" cy="522688"/>
            </a:xfrm>
            <a:prstGeom prst="roundRect">
              <a:avLst>
                <a:gd name="adj" fmla="val 980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A10FC3-18E0-101E-1147-128006D5BB01}"/>
                </a:ext>
              </a:extLst>
            </p:cNvPr>
            <p:cNvSpPr txBox="1"/>
            <p:nvPr/>
          </p:nvSpPr>
          <p:spPr>
            <a:xfrm>
              <a:off x="862023" y="1510028"/>
              <a:ext cx="4882747" cy="17697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‘국어’의 목표와 성취기준을 고려하여 국어과 역량을 기를 수 있도록 교수</a:t>
              </a:r>
              <a:r>
                <a:rPr lang="en-US" altLang="ko-KR" sz="1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0E9E264D-2D83-5214-B603-26E380E761DF}"/>
                </a:ext>
              </a:extLst>
            </p:cNvPr>
            <p:cNvGrpSpPr/>
            <p:nvPr/>
          </p:nvGrpSpPr>
          <p:grpSpPr>
            <a:xfrm>
              <a:off x="608896" y="1483816"/>
              <a:ext cx="203058" cy="203042"/>
              <a:chOff x="4732337" y="3166269"/>
              <a:chExt cx="1230249" cy="1230153"/>
            </a:xfrm>
          </p:grpSpPr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B184D917-AD6C-C218-9C71-5EC2172AFDC8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9" name="자유형: 도형 108">
                <a:extLst>
                  <a:ext uri="{FF2B5EF4-FFF2-40B4-BE49-F238E27FC236}">
                    <a16:creationId xmlns:a16="http://schemas.microsoft.com/office/drawing/2014/main" id="{9EE0440D-005A-4D68-2E30-887FD514C6E1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CBFCD6A7-7431-32BA-CB05-36B015319EAA}"/>
                </a:ext>
              </a:extLst>
            </p:cNvPr>
            <p:cNvGrpSpPr/>
            <p:nvPr/>
          </p:nvGrpSpPr>
          <p:grpSpPr>
            <a:xfrm>
              <a:off x="608896" y="2018750"/>
              <a:ext cx="3407837" cy="203042"/>
              <a:chOff x="586621" y="2059707"/>
              <a:chExt cx="3407837" cy="203042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B1A9CB46-AD36-8F76-0BC6-33EB16D3512F}"/>
                  </a:ext>
                </a:extLst>
              </p:cNvPr>
              <p:cNvSpPr txBox="1"/>
              <p:nvPr/>
            </p:nvSpPr>
            <p:spPr>
              <a:xfrm>
                <a:off x="839748" y="2081620"/>
                <a:ext cx="3154710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 맞춤형 교수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및 자기 선택적 교수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</a:t>
                </a: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7499FE22-5E50-38E9-F619-928726EC2CAC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60E9E3F1-B22E-9B79-CD99-4E87BBF4B2A0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7" name="자유형: 도형 106">
                  <a:extLst>
                    <a:ext uri="{FF2B5EF4-FFF2-40B4-BE49-F238E27FC236}">
                      <a16:creationId xmlns:a16="http://schemas.microsoft.com/office/drawing/2014/main" id="{F2972C60-24A9-E181-F28B-651CD57AC5D8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00DF1C6-9F4F-D0F3-D25F-5C8327643BB8}"/>
                </a:ext>
              </a:extLst>
            </p:cNvPr>
            <p:cNvGrpSpPr/>
            <p:nvPr/>
          </p:nvGrpSpPr>
          <p:grpSpPr>
            <a:xfrm>
              <a:off x="608896" y="2713087"/>
              <a:ext cx="4114762" cy="203042"/>
              <a:chOff x="586621" y="2059707"/>
              <a:chExt cx="4114762" cy="203042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DB23E58-C198-8A46-2E68-DD6D4E19CD29}"/>
                  </a:ext>
                </a:extLst>
              </p:cNvPr>
              <p:cNvSpPr txBox="1"/>
              <p:nvPr/>
            </p:nvSpPr>
            <p:spPr>
              <a:xfrm>
                <a:off x="839748" y="2081620"/>
                <a:ext cx="3861635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실생활에서 활용할 수 있는 디지털 도구의 적극적 활용</a:t>
                </a:r>
              </a:p>
            </p:txBody>
          </p: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8F212767-A9BC-C170-AC79-A3E3932FC985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C621BF39-B754-5771-F2C4-8C072712F56C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3" name="자유형: 도형 102">
                  <a:extLst>
                    <a:ext uri="{FF2B5EF4-FFF2-40B4-BE49-F238E27FC236}">
                      <a16:creationId xmlns:a16="http://schemas.microsoft.com/office/drawing/2014/main" id="{1008EBAA-D900-1C74-C258-49E935B60071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19E24B6C-E23C-754C-9E7A-B038B551EB9D}"/>
                </a:ext>
              </a:extLst>
            </p:cNvPr>
            <p:cNvGrpSpPr/>
            <p:nvPr/>
          </p:nvGrpSpPr>
          <p:grpSpPr>
            <a:xfrm>
              <a:off x="608896" y="3268712"/>
              <a:ext cx="7075507" cy="372009"/>
              <a:chOff x="586621" y="2059707"/>
              <a:chExt cx="7075507" cy="372009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EC05750-14B0-4B7B-6220-58F71C7DA37A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6822380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공동체 구성원과 적극적으로 소통하며 자신과 사회 문제를 적극적으로 해결할 수 있는 언어 소양과 디지털 소양을 </a:t>
                </a:r>
                <a:endParaRPr lang="en-US" altLang="ko-KR" sz="1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기를 수 있는 교수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</a:t>
                </a:r>
              </a:p>
            </p:txBody>
          </p: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723C410E-4435-174C-9D09-1D31B00649FD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98" name="자유형: 도형 97">
                  <a:extLst>
                    <a:ext uri="{FF2B5EF4-FFF2-40B4-BE49-F238E27FC236}">
                      <a16:creationId xmlns:a16="http://schemas.microsoft.com/office/drawing/2014/main" id="{C9779B6D-CF72-5DE8-1DF2-4BE8BFFDDB43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9" name="자유형: 도형 98">
                  <a:extLst>
                    <a:ext uri="{FF2B5EF4-FFF2-40B4-BE49-F238E27FC236}">
                      <a16:creationId xmlns:a16="http://schemas.microsoft.com/office/drawing/2014/main" id="{FE4012DF-3072-6DA6-B8CF-774E235CAE37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C052801E-1B72-0D29-F6DE-4829DC205AB1}"/>
                </a:ext>
              </a:extLst>
            </p:cNvPr>
            <p:cNvSpPr/>
            <p:nvPr/>
          </p:nvSpPr>
          <p:spPr>
            <a:xfrm>
              <a:off x="537372" y="3942993"/>
              <a:ext cx="8066794" cy="524232"/>
            </a:xfrm>
            <a:prstGeom prst="roundRect">
              <a:avLst>
                <a:gd name="adj" fmla="val 11944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40291B21-C8CC-C0FE-9259-CFEE1B9E95AB}"/>
                </a:ext>
              </a:extLst>
            </p:cNvPr>
            <p:cNvGrpSpPr/>
            <p:nvPr/>
          </p:nvGrpSpPr>
          <p:grpSpPr>
            <a:xfrm>
              <a:off x="608896" y="4005312"/>
              <a:ext cx="5115035" cy="203042"/>
              <a:chOff x="586621" y="2059707"/>
              <a:chExt cx="5115035" cy="203042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7504D11-9F16-5E71-165E-06F3B73B6BF7}"/>
                  </a:ext>
                </a:extLst>
              </p:cNvPr>
              <p:cNvSpPr txBox="1"/>
              <p:nvPr/>
            </p:nvSpPr>
            <p:spPr>
              <a:xfrm>
                <a:off x="839748" y="2081620"/>
                <a:ext cx="4861908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진로를 탐색하는 습관이 형성될 수 있도록 교수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학습을 계획하고 운용</a:t>
                </a: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265B961B-2396-ACE8-8B5E-8CE814E3CDCA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70001760-1A94-7476-BF04-92A775F1BECE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EBFCDB34-5CDF-998F-430F-C325C7CDFC46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9963323A-1B7A-11DE-ED75-FDCF96698668}"/>
                </a:ext>
              </a:extLst>
            </p:cNvPr>
            <p:cNvGrpSpPr/>
            <p:nvPr/>
          </p:nvGrpSpPr>
          <p:grpSpPr>
            <a:xfrm>
              <a:off x="608896" y="4537124"/>
              <a:ext cx="6610637" cy="372009"/>
              <a:chOff x="586621" y="2059707"/>
              <a:chExt cx="6610637" cy="37200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D67D0D7-4DC3-9915-C20B-D108EBFFE472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6357510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학습자가 다양한 담화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글과 자료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작품 등을 주제 통합적으로 이해하고 자신의 관점과 의견을 주도적이고 </a:t>
                </a:r>
                <a:endParaRPr lang="en-US" altLang="ko-KR" sz="1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효과적으로 표현할 수 있도록 교수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</a:t>
                </a: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AC7D08B1-E67A-25AA-37A0-602AC4495DED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A50B6B0D-43EE-47BF-E0B3-D592C92C10D0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6D588817-2CDA-6AA4-D87A-8B3E5D354D78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799C3BF8-F285-098E-5F4E-023A11D64304}"/>
                </a:ext>
              </a:extLst>
            </p:cNvPr>
            <p:cNvSpPr/>
            <p:nvPr/>
          </p:nvSpPr>
          <p:spPr>
            <a:xfrm>
              <a:off x="537372" y="5197118"/>
              <a:ext cx="8066794" cy="898882"/>
            </a:xfrm>
            <a:prstGeom prst="roundRect">
              <a:avLst>
                <a:gd name="adj" fmla="val 8581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358BEEEE-2869-E399-9A8D-9BD516A582C5}"/>
                </a:ext>
              </a:extLst>
            </p:cNvPr>
            <p:cNvGrpSpPr/>
            <p:nvPr/>
          </p:nvGrpSpPr>
          <p:grpSpPr>
            <a:xfrm>
              <a:off x="608896" y="5270721"/>
              <a:ext cx="7163673" cy="372009"/>
              <a:chOff x="586621" y="2059707"/>
              <a:chExt cx="7163673" cy="372009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97EEBD9-14FE-B94A-CC6A-1616B2270A2A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6910546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깊이 있는 학습을 위해 한 권 이상의 도서를 긴 호흡으로 읽을 수 있도록 선정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다양한 성취기준 통합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 간 통합</a:t>
                </a:r>
                <a:r>
                  <a:rPr lang="en-US" altLang="ko-KR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교과 간 통합 수업에 활용</a:t>
                </a:r>
              </a:p>
            </p:txBody>
          </p: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AEB8AC53-EB2B-0FB7-D31A-5AA615898AB6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4BC56117-4949-7C3E-E0A4-39C2EFED3653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FCEBF7D0-291A-DF98-7664-F24EF52D4CCF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BD228F53-A275-DD3B-7D7C-E75EFA182FD5}"/>
              </a:ext>
            </a:extLst>
          </p:cNvPr>
          <p:cNvSpPr txBox="1"/>
          <p:nvPr/>
        </p:nvSpPr>
        <p:spPr>
          <a:xfrm>
            <a:off x="853145" y="1727727"/>
            <a:ext cx="6145913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학습자의 실생활과 가까운 학습 맥락 제공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학습자가 상호 협력적으로 문제를 해결할 수 있도록 계획하고 운용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92425FF-88A8-9B05-9599-320991D9F006}"/>
              </a:ext>
            </a:extLst>
          </p:cNvPr>
          <p:cNvSpPr txBox="1"/>
          <p:nvPr/>
        </p:nvSpPr>
        <p:spPr>
          <a:xfrm>
            <a:off x="862023" y="2256761"/>
            <a:ext cx="7671972" cy="3231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학습자의 다양한 능력과 수준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관심과 흥미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적성과 진로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언어와 문화 배경 등 개인차 고려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학습자가 자신의 학습 방법이나 학습 소재 등을</a:t>
            </a:r>
            <a:endParaRPr lang="en-US" altLang="ko-KR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pPr marL="88900" lvl="1">
              <a:buClr>
                <a:srgbClr val="0F958E"/>
              </a:buClr>
            </a:pP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주도적으로 선택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9B11A4F-D54F-97EA-9AF6-21B922975B85}"/>
              </a:ext>
            </a:extLst>
          </p:cNvPr>
          <p:cNvSpPr txBox="1"/>
          <p:nvPr/>
        </p:nvSpPr>
        <p:spPr>
          <a:xfrm>
            <a:off x="862023" y="2951098"/>
            <a:ext cx="6747040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디지털 환경에서의 의사소통 맥락을 고려하여 온오프라인 수업 적절히 활용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교사와 학생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학생과 학생 간 상호 작용 촉진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3237300-473E-5D4A-8C0E-F10EF93C02E5}"/>
              </a:ext>
            </a:extLst>
          </p:cNvPr>
          <p:cNvSpPr txBox="1"/>
          <p:nvPr/>
        </p:nvSpPr>
        <p:spPr>
          <a:xfrm>
            <a:off x="862023" y="3687698"/>
            <a:ext cx="4656724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문자 기반 국어 활동 외에도 디지털 기반의 음성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시각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영상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복합양식 자료 등 활용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283A5A8-23C6-8E19-9FD2-B185D10083FF}"/>
              </a:ext>
            </a:extLst>
          </p:cNvPr>
          <p:cNvSpPr txBox="1"/>
          <p:nvPr/>
        </p:nvSpPr>
        <p:spPr>
          <a:xfrm>
            <a:off x="862023" y="4243323"/>
            <a:ext cx="3741409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초등학교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중학교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고등학교 간의 교육 내용 연계 및 진로연계 교육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9342B73-26C8-3193-FA18-F4800DC8CD25}"/>
              </a:ext>
            </a:extLst>
          </p:cNvPr>
          <p:cNvSpPr txBox="1"/>
          <p:nvPr/>
        </p:nvSpPr>
        <p:spPr>
          <a:xfrm>
            <a:off x="862023" y="4965635"/>
            <a:ext cx="3920945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다양한 주제에 대해 비판적이고 창의적으로 국어 활동을 하는 데 중점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9511E90-E12B-7583-83EB-8FB06A77CFB8}"/>
              </a:ext>
            </a:extLst>
          </p:cNvPr>
          <p:cNvSpPr txBox="1"/>
          <p:nvPr/>
        </p:nvSpPr>
        <p:spPr>
          <a:xfrm>
            <a:off x="862023" y="5699232"/>
            <a:ext cx="6926576" cy="3231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 개별 관심사와 진로를 고려하여 학습자가 자기 선택적으로 도서 선정</a:t>
            </a: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종이책이나 전자책 등 적합한 도서를 준비하고</a:t>
            </a:r>
            <a:endParaRPr lang="en-US" altLang="ko-KR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  <a:p>
            <a:pPr marL="88900" lvl="1">
              <a:buClr>
                <a:srgbClr val="0F958E"/>
              </a:buClr>
            </a:pP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독서 시간 확보 등 물리적 여건 조성</a:t>
            </a:r>
          </a:p>
        </p:txBody>
      </p:sp>
    </p:spTree>
    <p:extLst>
      <p:ext uri="{BB962C8B-B14F-4D97-AF65-F5344CB8AC3E}">
        <p14:creationId xmlns:p14="http://schemas.microsoft.com/office/powerpoint/2010/main" val="149822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0" grpId="1"/>
      <p:bldP spid="111" grpId="0"/>
      <p:bldP spid="111" grpId="1"/>
      <p:bldP spid="112" grpId="0"/>
      <p:bldP spid="112" grpId="1"/>
      <p:bldP spid="113" grpId="0"/>
      <p:bldP spid="113" grpId="1"/>
      <p:bldP spid="114" grpId="0"/>
      <p:bldP spid="114" grpId="1"/>
      <p:bldP spid="115" grpId="0"/>
      <p:bldP spid="115" grpId="1"/>
      <p:bldP spid="116" grpId="0"/>
      <p:bldP spid="116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6A60FACA-7760-A565-64BF-19ADEC5D362D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36BBBA1B-F93D-FFF9-630A-00B259A7AB01}"/>
                </a:ext>
              </a:extLst>
            </p:cNvPr>
            <p:cNvSpPr/>
            <p:nvPr/>
          </p:nvSpPr>
          <p:spPr>
            <a:xfrm>
              <a:off x="1122710" y="1944191"/>
              <a:ext cx="3449776" cy="2969374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06D82852-CF14-C05D-5F40-866903534362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E9A9043C-D59D-3C21-EF41-B682301E7C21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4CF58B45-2436-6159-0E1A-4E0391B109AB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1D8A55D4-515E-16AF-8AB6-8625B3CADACB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BC96DB92-F579-2F0D-6C12-DC83587602F3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36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5" name="타원 154">
            <a:extLst>
              <a:ext uri="{FF2B5EF4-FFF2-40B4-BE49-F238E27FC236}">
                <a16:creationId xmlns:a16="http://schemas.microsoft.com/office/drawing/2014/main" id="{08368431-0806-F7A4-FA8F-5B3665D2A3E1}"/>
              </a:ext>
            </a:extLst>
          </p:cNvPr>
          <p:cNvSpPr>
            <a:spLocks/>
          </p:cNvSpPr>
          <p:nvPr/>
        </p:nvSpPr>
        <p:spPr>
          <a:xfrm>
            <a:off x="611309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4A4BC2B-AFD6-B0E0-CD09-FFEA57624BA8}"/>
              </a:ext>
            </a:extLst>
          </p:cNvPr>
          <p:cNvSpPr txBox="1"/>
          <p:nvPr/>
        </p:nvSpPr>
        <p:spPr>
          <a:xfrm>
            <a:off x="1557377" y="2238601"/>
            <a:ext cx="854401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학습자 주도</a:t>
            </a:r>
            <a:endParaRPr lang="en-US" altLang="ko-KR" sz="1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개별화 수업</a:t>
            </a: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EE95109-B932-E5DD-DF74-0B93B1DCAF50}"/>
              </a:ext>
            </a:extLst>
          </p:cNvPr>
          <p:cNvGrpSpPr/>
          <p:nvPr/>
        </p:nvGrpSpPr>
        <p:grpSpPr>
          <a:xfrm>
            <a:off x="862393" y="2238601"/>
            <a:ext cx="3771087" cy="3148056"/>
            <a:chOff x="835760" y="2164990"/>
            <a:chExt cx="3771087" cy="314805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F142515-C4B1-4C34-78CB-39123F54073A}"/>
                </a:ext>
              </a:extLst>
            </p:cNvPr>
            <p:cNvSpPr txBox="1"/>
            <p:nvPr/>
          </p:nvSpPr>
          <p:spPr>
            <a:xfrm>
              <a:off x="3057705" y="2164990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09A5655-79C3-29CE-34CE-5C58EF4BED41}"/>
                </a:ext>
              </a:extLst>
            </p:cNvPr>
            <p:cNvSpPr txBox="1"/>
            <p:nvPr/>
          </p:nvSpPr>
          <p:spPr>
            <a:xfrm>
              <a:off x="835760" y="3263018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C43C5CD-73B2-F58E-F9E2-E0BEE075F209}"/>
                </a:ext>
              </a:extLst>
            </p:cNvPr>
            <p:cNvSpPr txBox="1"/>
            <p:nvPr/>
          </p:nvSpPr>
          <p:spPr>
            <a:xfrm>
              <a:off x="3712371" y="3334471"/>
              <a:ext cx="894476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1AC5870-C578-366D-0D16-EF2592D7D4FC}"/>
                </a:ext>
              </a:extLst>
            </p:cNvPr>
            <p:cNvSpPr txBox="1"/>
            <p:nvPr/>
          </p:nvSpPr>
          <p:spPr>
            <a:xfrm>
              <a:off x="1410092" y="4712881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CA4BC27-6B8B-B239-B6A1-48BD98A0674A}"/>
                </a:ext>
              </a:extLst>
            </p:cNvPr>
            <p:cNvSpPr txBox="1"/>
            <p:nvPr/>
          </p:nvSpPr>
          <p:spPr>
            <a:xfrm>
              <a:off x="3092171" y="4512827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F8D34D93-0433-4D6A-9369-2C467BD8868E}"/>
              </a:ext>
            </a:extLst>
          </p:cNvPr>
          <p:cNvGrpSpPr/>
          <p:nvPr/>
        </p:nvGrpSpPr>
        <p:grpSpPr>
          <a:xfrm>
            <a:off x="5313989" y="2936512"/>
            <a:ext cx="3217942" cy="386666"/>
            <a:chOff x="5137941" y="2212389"/>
            <a:chExt cx="3217942" cy="386666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47295FC-46FF-BC19-36BF-99CA88B74637}"/>
                </a:ext>
              </a:extLst>
            </p:cNvPr>
            <p:cNvSpPr txBox="1"/>
            <p:nvPr/>
          </p:nvSpPr>
          <p:spPr>
            <a:xfrm>
              <a:off x="5399946" y="2229723"/>
              <a:ext cx="295593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 개인의 발달과 성장을 지원하는 학습자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맞춤형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자기 선택적 교수 학습의 계획과 운용</a:t>
              </a:r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5AA97303-2492-E0C0-A307-DD89D1600906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740A831F-40CB-6C79-1AB8-DB92E962E938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36E4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68ED1911-7F30-FF85-A423-8C6712394DB6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AE842A7D-4BCF-4655-4422-3BF421AC739F}"/>
              </a:ext>
            </a:extLst>
          </p:cNvPr>
          <p:cNvGrpSpPr/>
          <p:nvPr/>
        </p:nvGrpSpPr>
        <p:grpSpPr>
          <a:xfrm>
            <a:off x="5313989" y="3504682"/>
            <a:ext cx="3342977" cy="386666"/>
            <a:chOff x="5137941" y="2212389"/>
            <a:chExt cx="3342977" cy="386666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DDC0C39-93AF-57DB-EF93-0090C34AD274}"/>
                </a:ext>
              </a:extLst>
            </p:cNvPr>
            <p:cNvSpPr txBox="1"/>
            <p:nvPr/>
          </p:nvSpPr>
          <p:spPr>
            <a:xfrm>
              <a:off x="5399946" y="2229723"/>
              <a:ext cx="3080972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학습자의 준비도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흥미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유형 등을 고려하여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소재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과정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환경 등 개별화</a:t>
              </a:r>
            </a:p>
          </p:txBody>
        </p: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318F85C6-3EBD-E252-BBBD-2CA159F55F03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24F94B22-0C32-3FCF-A925-45A76E9B7C40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36E4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5F693001-628E-ECFF-A02B-18BAF300AAF9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087CAD03-77FF-25EA-0127-08B8B51E1AC9}"/>
              </a:ext>
            </a:extLst>
          </p:cNvPr>
          <p:cNvGrpSpPr/>
          <p:nvPr/>
        </p:nvGrpSpPr>
        <p:grpSpPr>
          <a:xfrm>
            <a:off x="5313989" y="4063976"/>
            <a:ext cx="3384655" cy="386666"/>
            <a:chOff x="5137941" y="2212389"/>
            <a:chExt cx="3384655" cy="386666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C064F95-0BDF-D64C-9E9A-2F6AB24BC4BD}"/>
                </a:ext>
              </a:extLst>
            </p:cNvPr>
            <p:cNvSpPr txBox="1"/>
            <p:nvPr/>
          </p:nvSpPr>
          <p:spPr>
            <a:xfrm>
              <a:off x="5399946" y="2229723"/>
              <a:ext cx="3122650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 ‘국어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에서 목표로 하는 교육 내용과 범위 내에서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개별화 수업</a:t>
              </a: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B7E4FE09-F7C2-7984-0589-CCC6A7835EDA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6CFE1A0E-6B9B-ECC0-E162-6C00FF322168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36E4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5FEDA27D-ED79-A08D-BED5-93DB02289503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12" name="자유형: 도형 111">
            <a:extLst>
              <a:ext uri="{FF2B5EF4-FFF2-40B4-BE49-F238E27FC236}">
                <a16:creationId xmlns:a16="http://schemas.microsoft.com/office/drawing/2014/main" id="{78EAE61C-49B3-9D0D-A8DA-785D16D4273B}"/>
              </a:ext>
            </a:extLst>
          </p:cNvPr>
          <p:cNvSpPr/>
          <p:nvPr/>
        </p:nvSpPr>
        <p:spPr>
          <a:xfrm>
            <a:off x="1034103" y="1657344"/>
            <a:ext cx="1689605" cy="2063334"/>
          </a:xfrm>
          <a:custGeom>
            <a:avLst/>
            <a:gdLst>
              <a:gd name="connsiteX0" fmla="*/ 2807824 w 2807824"/>
              <a:gd name="connsiteY0" fmla="*/ 1788740 h 3428897"/>
              <a:gd name="connsiteX1" fmla="*/ 2807824 w 2807824"/>
              <a:gd name="connsiteY1" fmla="*/ 3428897 h 3428897"/>
              <a:gd name="connsiteX2" fmla="*/ 1387447 w 2807824"/>
              <a:gd name="connsiteY2" fmla="*/ 2608778 h 3428897"/>
              <a:gd name="connsiteX3" fmla="*/ 1387204 w 2807824"/>
              <a:gd name="connsiteY3" fmla="*/ 2608778 h 3428897"/>
              <a:gd name="connsiteX4" fmla="*/ 1391911 w 2807824"/>
              <a:gd name="connsiteY4" fmla="*/ 2600500 h 3428897"/>
              <a:gd name="connsiteX5" fmla="*/ 1319111 w 2807824"/>
              <a:gd name="connsiteY5" fmla="*/ 2353774 h 3428897"/>
              <a:gd name="connsiteX6" fmla="*/ 93598 w 2807824"/>
              <a:gd name="connsiteY6" fmla="*/ 1646304 h 3428897"/>
              <a:gd name="connsiteX7" fmla="*/ 36381 w 2807824"/>
              <a:gd name="connsiteY7" fmla="*/ 1374257 h 3428897"/>
              <a:gd name="connsiteX8" fmla="*/ 2414362 w 2807824"/>
              <a:gd name="connsiteY8" fmla="*/ 1196 h 3428897"/>
              <a:gd name="connsiteX9" fmla="*/ 2621157 w 2807824"/>
              <a:gd name="connsiteY9" fmla="*/ 186808 h 3428897"/>
              <a:gd name="connsiteX10" fmla="*/ 2621157 w 2807824"/>
              <a:gd name="connsiteY10" fmla="*/ 1597609 h 3428897"/>
              <a:gd name="connsiteX11" fmla="*/ 2801169 w 2807824"/>
              <a:gd name="connsiteY11" fmla="*/ 1788659 h 3428897"/>
              <a:gd name="connsiteX12" fmla="*/ 2807743 w 2807824"/>
              <a:gd name="connsiteY12" fmla="*/ 1788740 h 3428897"/>
              <a:gd name="connsiteX13" fmla="*/ 2807824 w 2807824"/>
              <a:gd name="connsiteY13" fmla="*/ 1788740 h 342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07824" h="3428897">
                <a:moveTo>
                  <a:pt x="2807824" y="1788740"/>
                </a:moveTo>
                <a:lnTo>
                  <a:pt x="2807824" y="3428897"/>
                </a:lnTo>
                <a:lnTo>
                  <a:pt x="1387447" y="2608778"/>
                </a:lnTo>
                <a:lnTo>
                  <a:pt x="1387204" y="2608778"/>
                </a:lnTo>
                <a:cubicBezTo>
                  <a:pt x="1388746" y="2605937"/>
                  <a:pt x="1390369" y="2603178"/>
                  <a:pt x="1391911" y="2600500"/>
                </a:cubicBezTo>
                <a:cubicBezTo>
                  <a:pt x="1437036" y="2512522"/>
                  <a:pt x="1405627" y="2403768"/>
                  <a:pt x="1319111" y="2353774"/>
                </a:cubicBezTo>
                <a:lnTo>
                  <a:pt x="93598" y="1646304"/>
                </a:lnTo>
                <a:cubicBezTo>
                  <a:pt x="-2657" y="1590710"/>
                  <a:pt x="-29846" y="1463451"/>
                  <a:pt x="36381" y="1374257"/>
                </a:cubicBezTo>
                <a:cubicBezTo>
                  <a:pt x="591351" y="626775"/>
                  <a:pt x="1441419" y="111654"/>
                  <a:pt x="2414362" y="1196"/>
                </a:cubicBezTo>
                <a:cubicBezTo>
                  <a:pt x="2524739" y="-11303"/>
                  <a:pt x="2621157" y="75782"/>
                  <a:pt x="2621157" y="186808"/>
                </a:cubicBezTo>
                <a:lnTo>
                  <a:pt x="2621157" y="1597609"/>
                </a:lnTo>
                <a:cubicBezTo>
                  <a:pt x="2621157" y="1698896"/>
                  <a:pt x="2699963" y="1785088"/>
                  <a:pt x="2801169" y="1788659"/>
                </a:cubicBezTo>
                <a:cubicBezTo>
                  <a:pt x="2803361" y="1788740"/>
                  <a:pt x="2805552" y="1788740"/>
                  <a:pt x="2807743" y="1788740"/>
                </a:cubicBezTo>
                <a:lnTo>
                  <a:pt x="2807824" y="1788740"/>
                </a:lnTo>
                <a:close/>
              </a:path>
            </a:pathLst>
          </a:custGeom>
          <a:solidFill>
            <a:srgbClr val="F36E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AF5105D-4245-0B3F-605C-E3D4D3BCEB99}"/>
              </a:ext>
            </a:extLst>
          </p:cNvPr>
          <p:cNvGrpSpPr/>
          <p:nvPr/>
        </p:nvGrpSpPr>
        <p:grpSpPr>
          <a:xfrm>
            <a:off x="790320" y="1364051"/>
            <a:ext cx="1833426" cy="2176364"/>
            <a:chOff x="779150" y="1364051"/>
            <a:chExt cx="1833426" cy="2176364"/>
          </a:xfrm>
        </p:grpSpPr>
        <p:sp>
          <p:nvSpPr>
            <p:cNvPr id="85" name="그래픽 83">
              <a:extLst>
                <a:ext uri="{FF2B5EF4-FFF2-40B4-BE49-F238E27FC236}">
                  <a16:creationId xmlns:a16="http://schemas.microsoft.com/office/drawing/2014/main" id="{7C4846F1-D6A7-11B5-430F-81CE93A75DEE}"/>
                </a:ext>
              </a:extLst>
            </p:cNvPr>
            <p:cNvSpPr/>
            <p:nvPr/>
          </p:nvSpPr>
          <p:spPr>
            <a:xfrm>
              <a:off x="779150" y="1364051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F36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B71C6A1-7C86-CBC4-6AFD-3C66C14A3BA6}"/>
                </a:ext>
              </a:extLst>
            </p:cNvPr>
            <p:cNvSpPr txBox="1"/>
            <p:nvPr/>
          </p:nvSpPr>
          <p:spPr>
            <a:xfrm>
              <a:off x="1364960" y="2037815"/>
              <a:ext cx="105157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학습자 주도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5000"/>
                    </a:prstClr>
                  </a:outerShdw>
                </a:effectLst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개별화 수업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2B6AD59-38E7-1A85-A729-7B3C5F0D2AEA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39430345-335E-C338-5465-F60E715639DB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32" name="그림 31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7BA8EC35-DA26-6DA4-3AD0-EE14BDCD7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id="{B83E0497-9ED5-E498-27FD-8B0A25E9E8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8BF319D1-2A67-4726-FDB5-FF163560D9DD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67D5EF-DAB4-17DD-896A-E98D13D5FC76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D8A3384-B84E-41A8-98A5-3C4450C28E48}"/>
              </a:ext>
            </a:extLst>
          </p:cNvPr>
          <p:cNvGrpSpPr/>
          <p:nvPr/>
        </p:nvGrpSpPr>
        <p:grpSpPr>
          <a:xfrm>
            <a:off x="3212821" y="558528"/>
            <a:ext cx="2658196" cy="276999"/>
            <a:chOff x="3212821" y="558528"/>
            <a:chExt cx="2658196" cy="27699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70DEEA-CB7B-8E43-4327-86AF6A25FEB5}"/>
                </a:ext>
              </a:extLst>
            </p:cNvPr>
            <p:cNvSpPr txBox="1"/>
            <p:nvPr/>
          </p:nvSpPr>
          <p:spPr>
            <a:xfrm>
              <a:off x="3543457" y="558528"/>
              <a:ext cx="232756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학습자 주도 개별화 수업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CE508BD-EDBB-6F0F-F59A-E096D15AE990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6F8461A1-6461-369C-32FA-ED4A790243AD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BEC655-B6AB-2CFE-C786-1630732A098B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0A17456-B56F-ED95-FD9E-784B0319093D}"/>
              </a:ext>
            </a:extLst>
          </p:cNvPr>
          <p:cNvSpPr txBox="1"/>
          <p:nvPr/>
        </p:nvSpPr>
        <p:spPr>
          <a:xfrm>
            <a:off x="1087593" y="501878"/>
            <a:ext cx="21047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tabLst>
                <a:tab pos="3048000" algn="l"/>
              </a:tabLst>
            </a:pPr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교수</a:t>
            </a: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·</a:t>
            </a:r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 방법 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:</a:t>
            </a:r>
            <a:endParaRPr lang="ko-KR" altLang="en-US" sz="2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C5CB2-40AC-870A-0A29-7BA3F5678F37}"/>
              </a:ext>
            </a:extLst>
          </p:cNvPr>
          <p:cNvSpPr txBox="1"/>
          <p:nvPr/>
        </p:nvSpPr>
        <p:spPr>
          <a:xfrm>
            <a:off x="290322" y="372374"/>
            <a:ext cx="351058" cy="5539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3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76E4268A-24AC-E4F2-D3FA-EFBCC945189C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DD5A752-C80F-94BE-3CCE-6CE8A5A287F6}"/>
              </a:ext>
            </a:extLst>
          </p:cNvPr>
          <p:cNvGrpSpPr/>
          <p:nvPr/>
        </p:nvGrpSpPr>
        <p:grpSpPr>
          <a:xfrm>
            <a:off x="1143828" y="234603"/>
            <a:ext cx="2037470" cy="179377"/>
            <a:chOff x="1143828" y="234603"/>
            <a:chExt cx="2037470" cy="1793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40C33E-1B1E-2F4C-1508-01534A57CAE9}"/>
                </a:ext>
              </a:extLst>
            </p:cNvPr>
            <p:cNvSpPr txBox="1"/>
            <p:nvPr/>
          </p:nvSpPr>
          <p:spPr>
            <a:xfrm>
              <a:off x="1397155" y="244703"/>
              <a:ext cx="178414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 교수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및 평가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054DDB-7B9F-303F-2AFD-5450469C86E5}"/>
                </a:ext>
              </a:extLst>
            </p:cNvPr>
            <p:cNvSpPr txBox="1"/>
            <p:nvPr/>
          </p:nvSpPr>
          <p:spPr>
            <a:xfrm>
              <a:off x="1143828" y="234603"/>
              <a:ext cx="157094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32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85 0.02615 L -3.05556E-6 2.59259E-6 " pathEditMode="relative" rAng="0" ptsTypes="AA">
                                      <p:cBhvr>
                                        <p:cTn id="15" dur="3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13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EC2BF90-5700-BEE1-F7C1-53923DF859C3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4473A70-14D0-B651-2BC5-9D837A831BA1}"/>
                </a:ext>
              </a:extLst>
            </p:cNvPr>
            <p:cNvSpPr/>
            <p:nvPr/>
          </p:nvSpPr>
          <p:spPr>
            <a:xfrm>
              <a:off x="1122710" y="1944191"/>
              <a:ext cx="3449776" cy="2969374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4F53BD1F-0784-00AC-C869-ED7FE79E57AF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CC320FA6-58D3-74B6-8DE3-8A222DC2CEDB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C20CE3BD-91F3-181B-A1B5-8F0BB7FF2872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23A7645-A555-41C8-912C-D630E5660C22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B215ECCF-F5E8-A867-323C-F87899892EBD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F85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0" name="타원 19">
            <a:extLst>
              <a:ext uri="{FF2B5EF4-FFF2-40B4-BE49-F238E27FC236}">
                <a16:creationId xmlns:a16="http://schemas.microsoft.com/office/drawing/2014/main" id="{1937B650-48A0-1EE7-01F9-1E45D0CE2757}"/>
              </a:ext>
            </a:extLst>
          </p:cNvPr>
          <p:cNvSpPr>
            <a:spLocks/>
          </p:cNvSpPr>
          <p:nvPr/>
        </p:nvSpPr>
        <p:spPr>
          <a:xfrm>
            <a:off x="605929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01C50-C2E9-2D6E-A4C8-D509104C651A}"/>
              </a:ext>
            </a:extLst>
          </p:cNvPr>
          <p:cNvSpPr txBox="1"/>
          <p:nvPr/>
        </p:nvSpPr>
        <p:spPr>
          <a:xfrm>
            <a:off x="1557377" y="2238601"/>
            <a:ext cx="854401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학습자 주도</a:t>
            </a:r>
            <a:endParaRPr lang="en-US" altLang="ko-KR" sz="1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개별화 수업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656A783-9861-3FCF-6772-795A3DC34A99}"/>
              </a:ext>
            </a:extLst>
          </p:cNvPr>
          <p:cNvGrpSpPr/>
          <p:nvPr/>
        </p:nvGrpSpPr>
        <p:grpSpPr>
          <a:xfrm>
            <a:off x="862393" y="2238601"/>
            <a:ext cx="3771087" cy="3148056"/>
            <a:chOff x="835760" y="2164990"/>
            <a:chExt cx="3771087" cy="314805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187654-86C8-F2F3-916A-F46ED911634B}"/>
                </a:ext>
              </a:extLst>
            </p:cNvPr>
            <p:cNvSpPr txBox="1"/>
            <p:nvPr/>
          </p:nvSpPr>
          <p:spPr>
            <a:xfrm>
              <a:off x="3057705" y="2164990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FCD0E8-E1F9-B342-4655-7554736FF694}"/>
                </a:ext>
              </a:extLst>
            </p:cNvPr>
            <p:cNvSpPr txBox="1"/>
            <p:nvPr/>
          </p:nvSpPr>
          <p:spPr>
            <a:xfrm>
              <a:off x="835760" y="3263018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E19703-877D-50B9-5A8C-E8E5CA204FC7}"/>
                </a:ext>
              </a:extLst>
            </p:cNvPr>
            <p:cNvSpPr txBox="1"/>
            <p:nvPr/>
          </p:nvSpPr>
          <p:spPr>
            <a:xfrm>
              <a:off x="3712371" y="3334470"/>
              <a:ext cx="894476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C9AEC0-6CAA-CA93-A364-49DB185BA8F8}"/>
                </a:ext>
              </a:extLst>
            </p:cNvPr>
            <p:cNvSpPr txBox="1"/>
            <p:nvPr/>
          </p:nvSpPr>
          <p:spPr>
            <a:xfrm>
              <a:off x="1410092" y="4712881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348F9F-3ECF-8050-DB7A-5BAB2E00B4E1}"/>
                </a:ext>
              </a:extLst>
            </p:cNvPr>
            <p:cNvSpPr txBox="1"/>
            <p:nvPr/>
          </p:nvSpPr>
          <p:spPr>
            <a:xfrm>
              <a:off x="3092171" y="4512827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A3B356-4252-ED87-DDCC-A089CD882AF6}"/>
              </a:ext>
            </a:extLst>
          </p:cNvPr>
          <p:cNvGrpSpPr/>
          <p:nvPr/>
        </p:nvGrpSpPr>
        <p:grpSpPr>
          <a:xfrm>
            <a:off x="5291293" y="2940489"/>
            <a:ext cx="3232370" cy="386666"/>
            <a:chOff x="5137941" y="2212389"/>
            <a:chExt cx="3232370" cy="3866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A9F07C1-5B59-F0AD-E7B5-631B636075AD}"/>
                </a:ext>
              </a:extLst>
            </p:cNvPr>
            <p:cNvSpPr txBox="1"/>
            <p:nvPr/>
          </p:nvSpPr>
          <p:spPr>
            <a:xfrm>
              <a:off x="5399946" y="2229723"/>
              <a:ext cx="2970365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학습자의 생활과 가까운 맥락에서 학습 주제나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탐구 문제 선정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FFEF269-977B-24BD-7D5E-5BCBE033BA4C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410D22C7-329D-9BC4-CE80-7DF8D766B6C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29CB1FA5-0B9E-82FC-666C-8C2CE8FE0C26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86A38EA-CA69-9DD8-BEC2-9FE45341438D}"/>
              </a:ext>
            </a:extLst>
          </p:cNvPr>
          <p:cNvGrpSpPr/>
          <p:nvPr/>
        </p:nvGrpSpPr>
        <p:grpSpPr>
          <a:xfrm>
            <a:off x="5291293" y="3478563"/>
            <a:ext cx="3365419" cy="571332"/>
            <a:chOff x="5137941" y="2212389"/>
            <a:chExt cx="3365419" cy="5713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197AF1-DCEB-C885-61B2-AADEBA5FDAB2}"/>
                </a:ext>
              </a:extLst>
            </p:cNvPr>
            <p:cNvSpPr txBox="1"/>
            <p:nvPr/>
          </p:nvSpPr>
          <p:spPr>
            <a:xfrm>
              <a:off x="5399946" y="2229723"/>
              <a:ext cx="310341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실생활과 연계된 학습 경험이 가능하고 학습자가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주도적으로 학습에 참여하는 프로젝트 기반의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수업 활용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375B3A58-9418-5886-1FCD-1F8EE92EA486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D5F555B9-16D4-1160-D650-21E5DB2F555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00F315D6-4BA4-A1BB-E182-E39A84F52F08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4" name="자유형: 도형 33">
            <a:extLst>
              <a:ext uri="{FF2B5EF4-FFF2-40B4-BE49-F238E27FC236}">
                <a16:creationId xmlns:a16="http://schemas.microsoft.com/office/drawing/2014/main" id="{D92147DB-888F-A171-6A37-82A7C6196E9B}"/>
              </a:ext>
            </a:extLst>
          </p:cNvPr>
          <p:cNvSpPr/>
          <p:nvPr/>
        </p:nvSpPr>
        <p:spPr>
          <a:xfrm>
            <a:off x="2703886" y="1660073"/>
            <a:ext cx="1689540" cy="2063334"/>
          </a:xfrm>
          <a:custGeom>
            <a:avLst/>
            <a:gdLst>
              <a:gd name="connsiteX0" fmla="*/ 2714226 w 2807716"/>
              <a:gd name="connsiteY0" fmla="*/ 1646304 h 3428897"/>
              <a:gd name="connsiteX1" fmla="*/ 1488795 w 2807716"/>
              <a:gd name="connsiteY1" fmla="*/ 2353774 h 3428897"/>
              <a:gd name="connsiteX2" fmla="*/ 1415995 w 2807716"/>
              <a:gd name="connsiteY2" fmla="*/ 2600500 h 3428897"/>
              <a:gd name="connsiteX3" fmla="*/ 1420702 w 2807716"/>
              <a:gd name="connsiteY3" fmla="*/ 2608616 h 3428897"/>
              <a:gd name="connsiteX4" fmla="*/ 1420458 w 2807716"/>
              <a:gd name="connsiteY4" fmla="*/ 2608778 h 3428897"/>
              <a:gd name="connsiteX5" fmla="*/ 0 w 2807716"/>
              <a:gd name="connsiteY5" fmla="*/ 3428897 h 3428897"/>
              <a:gd name="connsiteX6" fmla="*/ 0 w 2807716"/>
              <a:gd name="connsiteY6" fmla="*/ 1788740 h 3428897"/>
              <a:gd name="connsiteX7" fmla="*/ 186667 w 2807716"/>
              <a:gd name="connsiteY7" fmla="*/ 1602072 h 3428897"/>
              <a:gd name="connsiteX8" fmla="*/ 186667 w 2807716"/>
              <a:gd name="connsiteY8" fmla="*/ 186808 h 3428897"/>
              <a:gd name="connsiteX9" fmla="*/ 393463 w 2807716"/>
              <a:gd name="connsiteY9" fmla="*/ 1196 h 3428897"/>
              <a:gd name="connsiteX10" fmla="*/ 2771038 w 2807716"/>
              <a:gd name="connsiteY10" fmla="*/ 1373689 h 3428897"/>
              <a:gd name="connsiteX11" fmla="*/ 2714226 w 2807716"/>
              <a:gd name="connsiteY11" fmla="*/ 1646304 h 342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7716" h="3428897">
                <a:moveTo>
                  <a:pt x="2714226" y="1646304"/>
                </a:moveTo>
                <a:lnTo>
                  <a:pt x="1488795" y="2353774"/>
                </a:lnTo>
                <a:cubicBezTo>
                  <a:pt x="1402279" y="2403768"/>
                  <a:pt x="1370869" y="2512522"/>
                  <a:pt x="1415995" y="2600500"/>
                </a:cubicBezTo>
                <a:cubicBezTo>
                  <a:pt x="1417536" y="2603178"/>
                  <a:pt x="1419078" y="2605856"/>
                  <a:pt x="1420702" y="2608616"/>
                </a:cubicBezTo>
                <a:lnTo>
                  <a:pt x="1420458" y="2608778"/>
                </a:lnTo>
                <a:lnTo>
                  <a:pt x="0" y="3428897"/>
                </a:lnTo>
                <a:lnTo>
                  <a:pt x="0" y="1788740"/>
                </a:lnTo>
                <a:cubicBezTo>
                  <a:pt x="103154" y="1788659"/>
                  <a:pt x="186667" y="1705145"/>
                  <a:pt x="186667" y="1602072"/>
                </a:cubicBezTo>
                <a:lnTo>
                  <a:pt x="186667" y="186808"/>
                </a:lnTo>
                <a:cubicBezTo>
                  <a:pt x="186667" y="75782"/>
                  <a:pt x="283085" y="-11303"/>
                  <a:pt x="393463" y="1196"/>
                </a:cubicBezTo>
                <a:cubicBezTo>
                  <a:pt x="1366163" y="111654"/>
                  <a:pt x="2216067" y="626613"/>
                  <a:pt x="2771038" y="1373689"/>
                </a:cubicBezTo>
                <a:cubicBezTo>
                  <a:pt x="2837508" y="1463127"/>
                  <a:pt x="2810725" y="1590629"/>
                  <a:pt x="2714226" y="1646304"/>
                </a:cubicBezTo>
                <a:close/>
              </a:path>
            </a:pathLst>
          </a:custGeom>
          <a:solidFill>
            <a:srgbClr val="F7C5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9DEB0DC0-8AC6-4633-5677-974AC71BBCCC}"/>
              </a:ext>
            </a:extLst>
          </p:cNvPr>
          <p:cNvGrpSpPr/>
          <p:nvPr/>
        </p:nvGrpSpPr>
        <p:grpSpPr>
          <a:xfrm flipH="1">
            <a:off x="2801292" y="1377124"/>
            <a:ext cx="1833426" cy="2176364"/>
            <a:chOff x="-17543" y="2787883"/>
            <a:chExt cx="1833426" cy="2176364"/>
          </a:xfrm>
        </p:grpSpPr>
        <p:sp>
          <p:nvSpPr>
            <p:cNvPr id="75" name="그래픽 83">
              <a:extLst>
                <a:ext uri="{FF2B5EF4-FFF2-40B4-BE49-F238E27FC236}">
                  <a16:creationId xmlns:a16="http://schemas.microsoft.com/office/drawing/2014/main" id="{9CA6AEF8-E1E1-4460-0B1E-E8402E0CE7C8}"/>
                </a:ext>
              </a:extLst>
            </p:cNvPr>
            <p:cNvSpPr/>
            <p:nvPr/>
          </p:nvSpPr>
          <p:spPr>
            <a:xfrm>
              <a:off x="-17543" y="2787883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E823D09-019C-C95E-D718-C7422951DE2A}"/>
                </a:ext>
              </a:extLst>
            </p:cNvPr>
            <p:cNvSpPr txBox="1"/>
            <p:nvPr/>
          </p:nvSpPr>
          <p:spPr>
            <a:xfrm flipH="1">
              <a:off x="575574" y="3499748"/>
              <a:ext cx="101790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329D34F-5014-02BE-8AF7-88BD4A6163CE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60F57C6-349D-DD58-62F2-6AFE91957E76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64" name="그림 63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B5A5779F-D1CB-C232-2E9D-983117AF1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4EE7E580-F070-4131-6ABB-73666321D1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9B16C486-2B0A-9B13-FE18-7E286613A070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51DCED-E8E7-4197-E484-ADB01B298CF7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177890B4-375E-A685-DDD7-13690F831673}"/>
              </a:ext>
            </a:extLst>
          </p:cNvPr>
          <p:cNvGrpSpPr/>
          <p:nvPr/>
        </p:nvGrpSpPr>
        <p:grpSpPr>
          <a:xfrm>
            <a:off x="5291293" y="4221513"/>
            <a:ext cx="3407097" cy="571332"/>
            <a:chOff x="5137941" y="2212389"/>
            <a:chExt cx="3407097" cy="571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A3BD25-5189-5306-F9FE-C2BBF71C41E9}"/>
                </a:ext>
              </a:extLst>
            </p:cNvPr>
            <p:cNvSpPr txBox="1"/>
            <p:nvPr/>
          </p:nvSpPr>
          <p:spPr>
            <a:xfrm>
              <a:off x="5399946" y="2229723"/>
              <a:ext cx="31450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 개인별 활동과 협력적인 문제 해결 활동을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조화롭게 구성하고 수행 과정에 적극적인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피드백 제공</a:t>
              </a: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59777BC-5EEB-BD5C-04A6-1ADCA98C32B8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058A55AE-BBFB-6BDB-EEF1-DDC65D2166AE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D039C805-7939-9E5F-A275-96AC2891432D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635297C-C095-9E98-CE3A-AF3656BD2E07}"/>
              </a:ext>
            </a:extLst>
          </p:cNvPr>
          <p:cNvGrpSpPr/>
          <p:nvPr/>
        </p:nvGrpSpPr>
        <p:grpSpPr>
          <a:xfrm>
            <a:off x="3212821" y="558528"/>
            <a:ext cx="2398510" cy="276999"/>
            <a:chOff x="3212821" y="558528"/>
            <a:chExt cx="2398510" cy="2769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45370EC-1002-B216-BC0B-F6F91D30D943}"/>
                </a:ext>
              </a:extLst>
            </p:cNvPr>
            <p:cNvSpPr txBox="1"/>
            <p:nvPr/>
          </p:nvSpPr>
          <p:spPr>
            <a:xfrm>
              <a:off x="3543457" y="558528"/>
              <a:ext cx="206787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 프로젝트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203DD10D-40E0-9BC4-921B-1EE8CEBD753B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1F6C7249-8BB2-2497-AD63-6EB53D11B6A4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B73DA5-E24E-E388-F7AD-5F12AD841E5F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</p:grpSp>
      <p:sp>
        <p:nvSpPr>
          <p:cNvPr id="46" name="타원 45">
            <a:extLst>
              <a:ext uri="{FF2B5EF4-FFF2-40B4-BE49-F238E27FC236}">
                <a16:creationId xmlns:a16="http://schemas.microsoft.com/office/drawing/2014/main" id="{C58B1866-E08A-2BC2-E05B-F782E70DD733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81E157F-FD95-8DCD-835C-3D551BDC38C7}"/>
              </a:ext>
            </a:extLst>
          </p:cNvPr>
          <p:cNvGrpSpPr/>
          <p:nvPr/>
        </p:nvGrpSpPr>
        <p:grpSpPr>
          <a:xfrm>
            <a:off x="290322" y="234603"/>
            <a:ext cx="2902014" cy="691769"/>
            <a:chOff x="290322" y="234603"/>
            <a:chExt cx="2902014" cy="691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C88690-1C3E-72CC-FA55-AD4C76AA80A0}"/>
                </a:ext>
              </a:extLst>
            </p:cNvPr>
            <p:cNvSpPr txBox="1"/>
            <p:nvPr/>
          </p:nvSpPr>
          <p:spPr>
            <a:xfrm>
              <a:off x="1087593" y="501878"/>
              <a:ext cx="21047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  <a:endPara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9404A6-D519-05D7-03CE-1CE133441263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69BB993E-609F-079A-DEE9-A5CE957BBBA0}"/>
                </a:ext>
              </a:extLst>
            </p:cNvPr>
            <p:cNvGrpSpPr/>
            <p:nvPr/>
          </p:nvGrpSpPr>
          <p:grpSpPr>
            <a:xfrm>
              <a:off x="1143828" y="234603"/>
              <a:ext cx="2037470" cy="179377"/>
              <a:chOff x="1143828" y="234603"/>
              <a:chExt cx="2037470" cy="17937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074E36-2491-1269-0B1D-4CFC1415D13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B76B19D-9450-A18F-D589-BB423B63409D}"/>
                  </a:ext>
                </a:extLst>
              </p:cNvPr>
              <p:cNvSpPr txBox="1"/>
              <p:nvPr/>
            </p:nvSpPr>
            <p:spPr>
              <a:xfrm>
                <a:off x="1143828" y="234603"/>
                <a:ext cx="15709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IV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572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868 0.0162 L 2.77778E-6 7.40741E-7 " pathEditMode="relative" rAng="0" ptsTypes="AA">
                                      <p:cBhvr>
                                        <p:cTn id="12" dur="3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" y="-8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EC2BF90-5700-BEE1-F7C1-53923DF859C3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4473A70-14D0-B651-2BC5-9D837A831BA1}"/>
                </a:ext>
              </a:extLst>
            </p:cNvPr>
            <p:cNvSpPr/>
            <p:nvPr/>
          </p:nvSpPr>
          <p:spPr>
            <a:xfrm>
              <a:off x="1122710" y="1944191"/>
              <a:ext cx="3449776" cy="2969374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4F53BD1F-0784-00AC-C869-ED7FE79E57AF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CC320FA6-58D3-74B6-8DE3-8A222DC2CEDB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C20CE3BD-91F3-181B-A1B5-8F0BB7FF2872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23A7645-A555-41C8-912C-D630E5660C22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B215ECCF-F5E8-A867-323C-F87899892EBD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F85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0" name="타원 19">
            <a:extLst>
              <a:ext uri="{FF2B5EF4-FFF2-40B4-BE49-F238E27FC236}">
                <a16:creationId xmlns:a16="http://schemas.microsoft.com/office/drawing/2014/main" id="{1937B650-48A0-1EE7-01F9-1E45D0CE2757}"/>
              </a:ext>
            </a:extLst>
          </p:cNvPr>
          <p:cNvSpPr>
            <a:spLocks/>
          </p:cNvSpPr>
          <p:nvPr/>
        </p:nvSpPr>
        <p:spPr>
          <a:xfrm>
            <a:off x="614807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01C50-C2E9-2D6E-A4C8-D509104C651A}"/>
              </a:ext>
            </a:extLst>
          </p:cNvPr>
          <p:cNvSpPr txBox="1"/>
          <p:nvPr/>
        </p:nvSpPr>
        <p:spPr>
          <a:xfrm>
            <a:off x="1557377" y="2238601"/>
            <a:ext cx="854401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학습자 주도</a:t>
            </a:r>
            <a:endParaRPr lang="en-US" altLang="ko-KR" sz="1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개별화 수업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656A783-9861-3FCF-6772-795A3DC34A99}"/>
              </a:ext>
            </a:extLst>
          </p:cNvPr>
          <p:cNvGrpSpPr/>
          <p:nvPr/>
        </p:nvGrpSpPr>
        <p:grpSpPr>
          <a:xfrm>
            <a:off x="862393" y="2238601"/>
            <a:ext cx="3771087" cy="3148056"/>
            <a:chOff x="835760" y="2164990"/>
            <a:chExt cx="3771087" cy="314805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187654-86C8-F2F3-916A-F46ED911634B}"/>
                </a:ext>
              </a:extLst>
            </p:cNvPr>
            <p:cNvSpPr txBox="1"/>
            <p:nvPr/>
          </p:nvSpPr>
          <p:spPr>
            <a:xfrm>
              <a:off x="3057705" y="2164990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FCD0E8-E1F9-B342-4655-7554736FF694}"/>
                </a:ext>
              </a:extLst>
            </p:cNvPr>
            <p:cNvSpPr txBox="1"/>
            <p:nvPr/>
          </p:nvSpPr>
          <p:spPr>
            <a:xfrm>
              <a:off x="835760" y="3263018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E19703-877D-50B9-5A8C-E8E5CA204FC7}"/>
                </a:ext>
              </a:extLst>
            </p:cNvPr>
            <p:cNvSpPr txBox="1"/>
            <p:nvPr/>
          </p:nvSpPr>
          <p:spPr>
            <a:xfrm>
              <a:off x="3712371" y="3334470"/>
              <a:ext cx="894476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C9AEC0-6CAA-CA93-A364-49DB185BA8F8}"/>
                </a:ext>
              </a:extLst>
            </p:cNvPr>
            <p:cNvSpPr txBox="1"/>
            <p:nvPr/>
          </p:nvSpPr>
          <p:spPr>
            <a:xfrm>
              <a:off x="1410092" y="4712881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348F9F-3ECF-8050-DB7A-5BAB2E00B4E1}"/>
                </a:ext>
              </a:extLst>
            </p:cNvPr>
            <p:cNvSpPr txBox="1"/>
            <p:nvPr/>
          </p:nvSpPr>
          <p:spPr>
            <a:xfrm>
              <a:off x="3092171" y="4512827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A3B356-4252-ED87-DDCC-A089CD882AF6}"/>
              </a:ext>
            </a:extLst>
          </p:cNvPr>
          <p:cNvGrpSpPr/>
          <p:nvPr/>
        </p:nvGrpSpPr>
        <p:grpSpPr>
          <a:xfrm>
            <a:off x="5291293" y="3172576"/>
            <a:ext cx="3365419" cy="571332"/>
            <a:chOff x="5137941" y="2212389"/>
            <a:chExt cx="3365419" cy="5713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A9F07C1-5B59-F0AD-E7B5-631B636075AD}"/>
                </a:ext>
              </a:extLst>
            </p:cNvPr>
            <p:cNvSpPr txBox="1"/>
            <p:nvPr/>
          </p:nvSpPr>
          <p:spPr>
            <a:xfrm>
              <a:off x="5399946" y="2229723"/>
              <a:ext cx="310341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문제 해결 능력을 신장하고 학습자가 적극적으로 </a:t>
              </a: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참여하고 상호 작용하는 토의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토론 및 </a:t>
              </a: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협동 수업 활용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FFEF269-977B-24BD-7D5E-5BCBE033BA4C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410D22C7-329D-9BC4-CE80-7DF8D766B6C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94D0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29CB1FA5-0B9E-82FC-666C-8C2CE8FE0C26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86A38EA-CA69-9DD8-BEC2-9FE45341438D}"/>
              </a:ext>
            </a:extLst>
          </p:cNvPr>
          <p:cNvGrpSpPr/>
          <p:nvPr/>
        </p:nvGrpSpPr>
        <p:grpSpPr>
          <a:xfrm>
            <a:off x="5291293" y="3920200"/>
            <a:ext cx="3362213" cy="571332"/>
            <a:chOff x="5137941" y="2212389"/>
            <a:chExt cx="3362213" cy="5713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197AF1-DCEB-C885-61B2-AADEBA5FDAB2}"/>
                </a:ext>
              </a:extLst>
            </p:cNvPr>
            <p:cNvSpPr txBox="1"/>
            <p:nvPr/>
          </p:nvSpPr>
          <p:spPr>
            <a:xfrm>
              <a:off x="5399946" y="2229723"/>
              <a:ext cx="310020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학습자가 책임감을 가지고 적극적으로 참여할 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있도록 학습자 간 협의를 통해 역할 부여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협력적 수행 독려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375B3A58-9418-5886-1FCD-1F8EE92EA486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D5F555B9-16D4-1160-D650-21E5DB2F555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94D0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00F315D6-4BA4-A1BB-E182-E39A84F52F08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BB2BD6A-6D83-CEDC-E532-B16F1171E97C}"/>
              </a:ext>
            </a:extLst>
          </p:cNvPr>
          <p:cNvGrpSpPr/>
          <p:nvPr/>
        </p:nvGrpSpPr>
        <p:grpSpPr>
          <a:xfrm>
            <a:off x="3212821" y="558528"/>
            <a:ext cx="3461301" cy="276999"/>
            <a:chOff x="3212821" y="558528"/>
            <a:chExt cx="3461301" cy="2769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03C2BD1-95FC-DB75-A18A-0A8E786BC801}"/>
                </a:ext>
              </a:extLst>
            </p:cNvPr>
            <p:cNvSpPr txBox="1"/>
            <p:nvPr/>
          </p:nvSpPr>
          <p:spPr>
            <a:xfrm>
              <a:off x="3543457" y="558528"/>
              <a:ext cx="31306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 토의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 협동 수업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E24D025-AFA9-AEB1-AD7A-0B31704B2F85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1D73CF16-38CD-81F7-CD92-315FEDAD427B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2E0E60-A652-91A8-0DA5-78F01E96F980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3</a:t>
                </a:r>
              </a:p>
            </p:txBody>
          </p:sp>
        </p:grpSp>
      </p:grpSp>
      <p:sp>
        <p:nvSpPr>
          <p:cNvPr id="36" name="타원 35">
            <a:extLst>
              <a:ext uri="{FF2B5EF4-FFF2-40B4-BE49-F238E27FC236}">
                <a16:creationId xmlns:a16="http://schemas.microsoft.com/office/drawing/2014/main" id="{591A283D-00BE-9673-F9E1-74D9726AAE6C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E041B79-9AF0-D6E1-E978-12C30A32DFDF}"/>
              </a:ext>
            </a:extLst>
          </p:cNvPr>
          <p:cNvGrpSpPr/>
          <p:nvPr/>
        </p:nvGrpSpPr>
        <p:grpSpPr>
          <a:xfrm>
            <a:off x="290322" y="234603"/>
            <a:ext cx="2902014" cy="691769"/>
            <a:chOff x="290322" y="234603"/>
            <a:chExt cx="2902014" cy="691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2CBBBA-D8F5-DD2A-C5C6-2B8FD9836EB8}"/>
                </a:ext>
              </a:extLst>
            </p:cNvPr>
            <p:cNvSpPr txBox="1"/>
            <p:nvPr/>
          </p:nvSpPr>
          <p:spPr>
            <a:xfrm>
              <a:off x="1087593" y="501878"/>
              <a:ext cx="21047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  <a:endPara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3EC0B1-FC00-A272-4422-8DEF5F0FA7A5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3E8F55F-4B4A-C36C-CCEF-F1AEC2F58D4C}"/>
                </a:ext>
              </a:extLst>
            </p:cNvPr>
            <p:cNvGrpSpPr/>
            <p:nvPr/>
          </p:nvGrpSpPr>
          <p:grpSpPr>
            <a:xfrm>
              <a:off x="1143828" y="234603"/>
              <a:ext cx="2037470" cy="179377"/>
              <a:chOff x="1143828" y="234603"/>
              <a:chExt cx="2037470" cy="17937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24FA1EF-5A10-39CC-3485-F0CC492B24F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79049D5-91BA-5EB2-DBB2-A91609AC991A}"/>
                  </a:ext>
                </a:extLst>
              </p:cNvPr>
              <p:cNvSpPr txBox="1"/>
              <p:nvPr/>
            </p:nvSpPr>
            <p:spPr>
              <a:xfrm>
                <a:off x="1143828" y="234603"/>
                <a:ext cx="15709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IV</a:t>
                </a:r>
              </a:p>
            </p:txBody>
          </p:sp>
        </p:grpSp>
      </p:grp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EFFC86B6-70EC-80A1-EDF4-B53163BD17A3}"/>
              </a:ext>
            </a:extLst>
          </p:cNvPr>
          <p:cNvSpPr/>
          <p:nvPr/>
        </p:nvSpPr>
        <p:spPr>
          <a:xfrm flipH="1">
            <a:off x="2713306" y="2829457"/>
            <a:ext cx="2075898" cy="1786817"/>
          </a:xfrm>
          <a:custGeom>
            <a:avLst/>
            <a:gdLst>
              <a:gd name="connsiteX0" fmla="*/ 3449777 w 3449776"/>
              <a:gd name="connsiteY0" fmla="*/ 1484728 h 2969374"/>
              <a:gd name="connsiteX1" fmla="*/ 2029400 w 3449776"/>
              <a:gd name="connsiteY1" fmla="*/ 2304766 h 2969374"/>
              <a:gd name="connsiteX2" fmla="*/ 2029157 w 3449776"/>
              <a:gd name="connsiteY2" fmla="*/ 2304928 h 2969374"/>
              <a:gd name="connsiteX3" fmla="*/ 2023962 w 3449776"/>
              <a:gd name="connsiteY3" fmla="*/ 2296001 h 2969374"/>
              <a:gd name="connsiteX4" fmla="*/ 1774396 w 3449776"/>
              <a:gd name="connsiteY4" fmla="*/ 2236511 h 2969374"/>
              <a:gd name="connsiteX5" fmla="*/ 548397 w 3449776"/>
              <a:gd name="connsiteY5" fmla="*/ 2944305 h 2969374"/>
              <a:gd name="connsiteX6" fmla="*/ 283978 w 3449776"/>
              <a:gd name="connsiteY6" fmla="*/ 2857545 h 2969374"/>
              <a:gd name="connsiteX7" fmla="*/ 0 w 3449776"/>
              <a:gd name="connsiteY7" fmla="*/ 1484728 h 2969374"/>
              <a:gd name="connsiteX8" fmla="*/ 283978 w 3449776"/>
              <a:gd name="connsiteY8" fmla="*/ 111829 h 2969374"/>
              <a:gd name="connsiteX9" fmla="*/ 548397 w 3449776"/>
              <a:gd name="connsiteY9" fmla="*/ 25069 h 2969374"/>
              <a:gd name="connsiteX10" fmla="*/ 1774396 w 3449776"/>
              <a:gd name="connsiteY10" fmla="*/ 732945 h 2969374"/>
              <a:gd name="connsiteX11" fmla="*/ 2024368 w 3449776"/>
              <a:gd name="connsiteY11" fmla="*/ 672724 h 2969374"/>
              <a:gd name="connsiteX12" fmla="*/ 2029157 w 3449776"/>
              <a:gd name="connsiteY12" fmla="*/ 664527 h 2969374"/>
              <a:gd name="connsiteX13" fmla="*/ 2029400 w 3449776"/>
              <a:gd name="connsiteY13" fmla="*/ 664527 h 2969374"/>
              <a:gd name="connsiteX14" fmla="*/ 3449777 w 3449776"/>
              <a:gd name="connsiteY14" fmla="*/ 1484728 h 296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49776" h="2969374">
                <a:moveTo>
                  <a:pt x="3449777" y="1484728"/>
                </a:moveTo>
                <a:lnTo>
                  <a:pt x="2029400" y="2304766"/>
                </a:lnTo>
                <a:lnTo>
                  <a:pt x="2029157" y="2304928"/>
                </a:lnTo>
                <a:cubicBezTo>
                  <a:pt x="2027371" y="2302007"/>
                  <a:pt x="2025667" y="2299004"/>
                  <a:pt x="2023962" y="2296001"/>
                </a:cubicBezTo>
                <a:cubicBezTo>
                  <a:pt x="1970234" y="2213542"/>
                  <a:pt x="1860669" y="2186598"/>
                  <a:pt x="1774396" y="2236511"/>
                </a:cubicBezTo>
                <a:lnTo>
                  <a:pt x="548397" y="2944305"/>
                </a:lnTo>
                <a:cubicBezTo>
                  <a:pt x="451979" y="2999899"/>
                  <a:pt x="328291" y="2959563"/>
                  <a:pt x="283978" y="2857545"/>
                </a:cubicBezTo>
                <a:cubicBezTo>
                  <a:pt x="101287" y="2436813"/>
                  <a:pt x="0" y="1972579"/>
                  <a:pt x="0" y="1484728"/>
                </a:cubicBezTo>
                <a:cubicBezTo>
                  <a:pt x="0" y="996876"/>
                  <a:pt x="101287" y="532562"/>
                  <a:pt x="283978" y="111829"/>
                </a:cubicBezTo>
                <a:cubicBezTo>
                  <a:pt x="328291" y="9811"/>
                  <a:pt x="451979" y="-30525"/>
                  <a:pt x="548397" y="25069"/>
                </a:cubicBezTo>
                <a:lnTo>
                  <a:pt x="1774396" y="732945"/>
                </a:lnTo>
                <a:cubicBezTo>
                  <a:pt x="1860912" y="782858"/>
                  <a:pt x="1970803" y="755670"/>
                  <a:pt x="2024368" y="672724"/>
                </a:cubicBezTo>
                <a:cubicBezTo>
                  <a:pt x="2025991" y="669965"/>
                  <a:pt x="2027533" y="667206"/>
                  <a:pt x="2029157" y="664527"/>
                </a:cubicBezTo>
                <a:lnTo>
                  <a:pt x="2029400" y="664527"/>
                </a:lnTo>
                <a:cubicBezTo>
                  <a:pt x="2029400" y="664527"/>
                  <a:pt x="3449777" y="1484728"/>
                  <a:pt x="3449777" y="1484728"/>
                </a:cubicBezTo>
                <a:close/>
              </a:path>
            </a:pathLst>
          </a:custGeom>
          <a:solidFill>
            <a:srgbClr val="94D0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975E476-EFD1-4CC0-C115-BF2FA5A10534}"/>
              </a:ext>
            </a:extLst>
          </p:cNvPr>
          <p:cNvGrpSpPr/>
          <p:nvPr/>
        </p:nvGrpSpPr>
        <p:grpSpPr>
          <a:xfrm flipH="1">
            <a:off x="3238776" y="3054602"/>
            <a:ext cx="2176364" cy="1833426"/>
            <a:chOff x="20538" y="3054602"/>
            <a:chExt cx="2176364" cy="1833426"/>
          </a:xfrm>
        </p:grpSpPr>
        <p:sp>
          <p:nvSpPr>
            <p:cNvPr id="44" name="그래픽 83">
              <a:extLst>
                <a:ext uri="{FF2B5EF4-FFF2-40B4-BE49-F238E27FC236}">
                  <a16:creationId xmlns:a16="http://schemas.microsoft.com/office/drawing/2014/main" id="{5FA42A02-82BE-9D09-39B4-80FCCF3D89DF}"/>
                </a:ext>
              </a:extLst>
            </p:cNvPr>
            <p:cNvSpPr/>
            <p:nvPr/>
          </p:nvSpPr>
          <p:spPr>
            <a:xfrm rot="18000000">
              <a:off x="192007" y="2883133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C5E915-38A4-B06B-0C5E-AAF2A245D2FB}"/>
                </a:ext>
              </a:extLst>
            </p:cNvPr>
            <p:cNvSpPr txBox="1"/>
            <p:nvPr/>
          </p:nvSpPr>
          <p:spPr>
            <a:xfrm flipH="1">
              <a:off x="537101" y="3376637"/>
              <a:ext cx="1094852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329D34F-5014-02BE-8AF7-88BD4A6163CE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60F57C6-349D-DD58-62F2-6AFE91957E76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64" name="그림 63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B5A5779F-D1CB-C232-2E9D-983117AF1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4EE7E580-F070-4131-6ABB-73666321D1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9B16C486-2B0A-9B13-FE18-7E286613A070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51DCED-E8E7-4197-E484-ADB01B298CF7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122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892 4.81481E-6 L -2.77778E-7 4.81481E-6 " pathEditMode="relative" rAng="0" ptsTypes="AA">
                                      <p:cBhvr>
                                        <p:cTn id="22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타원 25">
            <a:extLst>
              <a:ext uri="{FF2B5EF4-FFF2-40B4-BE49-F238E27FC236}">
                <a16:creationId xmlns:a16="http://schemas.microsoft.com/office/drawing/2014/main" id="{5C04D041-F7DA-0CA3-4B75-58D20DC1084E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EC2BF90-5700-BEE1-F7C1-53923DF859C3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4473A70-14D0-B651-2BC5-9D837A831BA1}"/>
                </a:ext>
              </a:extLst>
            </p:cNvPr>
            <p:cNvSpPr/>
            <p:nvPr/>
          </p:nvSpPr>
          <p:spPr>
            <a:xfrm>
              <a:off x="1122710" y="1944191"/>
              <a:ext cx="3449776" cy="2969374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4F53BD1F-0784-00AC-C869-ED7FE79E57AF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CC320FA6-58D3-74B6-8DE3-8A222DC2CEDB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C20CE3BD-91F3-181B-A1B5-8F0BB7FF2872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23A7645-A555-41C8-912C-D630E5660C22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B215ECCF-F5E8-A867-323C-F87899892EBD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F85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0" name="타원 19">
            <a:extLst>
              <a:ext uri="{FF2B5EF4-FFF2-40B4-BE49-F238E27FC236}">
                <a16:creationId xmlns:a16="http://schemas.microsoft.com/office/drawing/2014/main" id="{1937B650-48A0-1EE7-01F9-1E45D0CE2757}"/>
              </a:ext>
            </a:extLst>
          </p:cNvPr>
          <p:cNvSpPr>
            <a:spLocks/>
          </p:cNvSpPr>
          <p:nvPr/>
        </p:nvSpPr>
        <p:spPr>
          <a:xfrm>
            <a:off x="614807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01C50-C2E9-2D6E-A4C8-D509104C651A}"/>
              </a:ext>
            </a:extLst>
          </p:cNvPr>
          <p:cNvSpPr txBox="1"/>
          <p:nvPr/>
        </p:nvSpPr>
        <p:spPr>
          <a:xfrm>
            <a:off x="1557377" y="2238601"/>
            <a:ext cx="854401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학습자 주도</a:t>
            </a:r>
            <a:endParaRPr lang="en-US" altLang="ko-KR" sz="1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개별화 수업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656A783-9861-3FCF-6772-795A3DC34A99}"/>
              </a:ext>
            </a:extLst>
          </p:cNvPr>
          <p:cNvGrpSpPr/>
          <p:nvPr/>
        </p:nvGrpSpPr>
        <p:grpSpPr>
          <a:xfrm>
            <a:off x="862393" y="2238601"/>
            <a:ext cx="3771087" cy="3148056"/>
            <a:chOff x="835760" y="2164990"/>
            <a:chExt cx="3771087" cy="314805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187654-86C8-F2F3-916A-F46ED911634B}"/>
                </a:ext>
              </a:extLst>
            </p:cNvPr>
            <p:cNvSpPr txBox="1"/>
            <p:nvPr/>
          </p:nvSpPr>
          <p:spPr>
            <a:xfrm>
              <a:off x="3057705" y="2164990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FCD0E8-E1F9-B342-4655-7554736FF694}"/>
                </a:ext>
              </a:extLst>
            </p:cNvPr>
            <p:cNvSpPr txBox="1"/>
            <p:nvPr/>
          </p:nvSpPr>
          <p:spPr>
            <a:xfrm>
              <a:off x="835760" y="3263018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E19703-877D-50B9-5A8C-E8E5CA204FC7}"/>
                </a:ext>
              </a:extLst>
            </p:cNvPr>
            <p:cNvSpPr txBox="1"/>
            <p:nvPr/>
          </p:nvSpPr>
          <p:spPr>
            <a:xfrm>
              <a:off x="3712371" y="3334470"/>
              <a:ext cx="894476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C9AEC0-6CAA-CA93-A364-49DB185BA8F8}"/>
                </a:ext>
              </a:extLst>
            </p:cNvPr>
            <p:cNvSpPr txBox="1"/>
            <p:nvPr/>
          </p:nvSpPr>
          <p:spPr>
            <a:xfrm>
              <a:off x="1410092" y="4712881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348F9F-3ECF-8050-DB7A-5BAB2E00B4E1}"/>
                </a:ext>
              </a:extLst>
            </p:cNvPr>
            <p:cNvSpPr txBox="1"/>
            <p:nvPr/>
          </p:nvSpPr>
          <p:spPr>
            <a:xfrm>
              <a:off x="3092171" y="4512827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25F2B4F7-F4AE-718C-4628-7BD533E53852}"/>
              </a:ext>
            </a:extLst>
          </p:cNvPr>
          <p:cNvGrpSpPr/>
          <p:nvPr/>
        </p:nvGrpSpPr>
        <p:grpSpPr>
          <a:xfrm>
            <a:off x="3212821" y="558528"/>
            <a:ext cx="4120135" cy="276999"/>
            <a:chOff x="3212821" y="558528"/>
            <a:chExt cx="4120135" cy="2769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160502-5FE0-4C4D-EF9A-648640D70D12}"/>
                </a:ext>
              </a:extLst>
            </p:cNvPr>
            <p:cNvSpPr txBox="1"/>
            <p:nvPr/>
          </p:nvSpPr>
          <p:spPr>
            <a:xfrm>
              <a:off x="3543457" y="558528"/>
              <a:ext cx="378949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 언어 환경 온오프라인 연계 수업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AB534D3-FFB8-4BC5-3D59-89729D216231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0B1A97BE-1D0D-8839-D325-649D466BEA5B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4BB8CD-523E-0243-054A-30501BE08C5C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4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8491702-9130-96A9-EAA6-063614CB1A04}"/>
              </a:ext>
            </a:extLst>
          </p:cNvPr>
          <p:cNvGrpSpPr/>
          <p:nvPr/>
        </p:nvGrpSpPr>
        <p:grpSpPr>
          <a:xfrm>
            <a:off x="290322" y="234603"/>
            <a:ext cx="2902014" cy="691769"/>
            <a:chOff x="290322" y="234603"/>
            <a:chExt cx="2902014" cy="691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E86A36-0BEE-BC51-0E44-2DF27C115204}"/>
                </a:ext>
              </a:extLst>
            </p:cNvPr>
            <p:cNvSpPr txBox="1"/>
            <p:nvPr/>
          </p:nvSpPr>
          <p:spPr>
            <a:xfrm>
              <a:off x="1087593" y="501878"/>
              <a:ext cx="21047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  <a:endPara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5A6D60-E636-6B81-BB1E-02764C31D3C2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6610F88-D357-A1A8-7756-5F5F7A15382E}"/>
                </a:ext>
              </a:extLst>
            </p:cNvPr>
            <p:cNvGrpSpPr/>
            <p:nvPr/>
          </p:nvGrpSpPr>
          <p:grpSpPr>
            <a:xfrm>
              <a:off x="1143828" y="234603"/>
              <a:ext cx="2037470" cy="179377"/>
              <a:chOff x="1143828" y="234603"/>
              <a:chExt cx="2037470" cy="17937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DD523B-C7F7-35BF-97EB-BDC738254A59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A50F959-3CC1-2A44-D1F6-E2258F0FD2D0}"/>
                  </a:ext>
                </a:extLst>
              </p:cNvPr>
              <p:cNvSpPr txBox="1"/>
              <p:nvPr/>
            </p:nvSpPr>
            <p:spPr>
              <a:xfrm>
                <a:off x="1143828" y="234603"/>
                <a:ext cx="15709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IV</a:t>
                </a:r>
              </a:p>
            </p:txBody>
          </p:sp>
        </p:grpSp>
      </p:grpSp>
      <p:sp>
        <p:nvSpPr>
          <p:cNvPr id="46" name="자유형: 도형 45">
            <a:extLst>
              <a:ext uri="{FF2B5EF4-FFF2-40B4-BE49-F238E27FC236}">
                <a16:creationId xmlns:a16="http://schemas.microsoft.com/office/drawing/2014/main" id="{22C32FD2-7188-E786-CBD0-E9C949635BC1}"/>
              </a:ext>
            </a:extLst>
          </p:cNvPr>
          <p:cNvSpPr/>
          <p:nvPr/>
        </p:nvSpPr>
        <p:spPr>
          <a:xfrm>
            <a:off x="2714931" y="3716055"/>
            <a:ext cx="1689540" cy="2063286"/>
          </a:xfrm>
          <a:custGeom>
            <a:avLst/>
            <a:gdLst>
              <a:gd name="connsiteX0" fmla="*/ 2771038 w 2807716"/>
              <a:gd name="connsiteY0" fmla="*/ 2055209 h 3428816"/>
              <a:gd name="connsiteX1" fmla="*/ 393463 w 2807716"/>
              <a:gd name="connsiteY1" fmla="*/ 3427621 h 3428816"/>
              <a:gd name="connsiteX2" fmla="*/ 186667 w 2807716"/>
              <a:gd name="connsiteY2" fmla="*/ 3242008 h 3428816"/>
              <a:gd name="connsiteX3" fmla="*/ 186667 w 2807716"/>
              <a:gd name="connsiteY3" fmla="*/ 1826825 h 3428816"/>
              <a:gd name="connsiteX4" fmla="*/ 0 w 2807716"/>
              <a:gd name="connsiteY4" fmla="*/ 1640158 h 3428816"/>
              <a:gd name="connsiteX5" fmla="*/ 0 w 2807716"/>
              <a:gd name="connsiteY5" fmla="*/ 0 h 3428816"/>
              <a:gd name="connsiteX6" fmla="*/ 1420458 w 2807716"/>
              <a:gd name="connsiteY6" fmla="*/ 820039 h 3428816"/>
              <a:gd name="connsiteX7" fmla="*/ 1420702 w 2807716"/>
              <a:gd name="connsiteY7" fmla="*/ 820282 h 3428816"/>
              <a:gd name="connsiteX8" fmla="*/ 1415670 w 2807716"/>
              <a:gd name="connsiteY8" fmla="*/ 828885 h 3428816"/>
              <a:gd name="connsiteX9" fmla="*/ 1488795 w 2807716"/>
              <a:gd name="connsiteY9" fmla="*/ 1075042 h 3428816"/>
              <a:gd name="connsiteX10" fmla="*/ 2714226 w 2807716"/>
              <a:gd name="connsiteY10" fmla="*/ 1782593 h 3428816"/>
              <a:gd name="connsiteX11" fmla="*/ 2771038 w 2807716"/>
              <a:gd name="connsiteY11" fmla="*/ 2055209 h 342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7716" h="3428816">
                <a:moveTo>
                  <a:pt x="2771038" y="2055209"/>
                </a:moveTo>
                <a:cubicBezTo>
                  <a:pt x="2216067" y="2802203"/>
                  <a:pt x="1366163" y="3317162"/>
                  <a:pt x="393463" y="3427621"/>
                </a:cubicBezTo>
                <a:cubicBezTo>
                  <a:pt x="283085" y="3440119"/>
                  <a:pt x="186667" y="3353035"/>
                  <a:pt x="186667" y="3242008"/>
                </a:cubicBezTo>
                <a:lnTo>
                  <a:pt x="186667" y="1826825"/>
                </a:lnTo>
                <a:cubicBezTo>
                  <a:pt x="186667" y="1723752"/>
                  <a:pt x="103154" y="1640239"/>
                  <a:pt x="0" y="1640158"/>
                </a:cubicBezTo>
                <a:lnTo>
                  <a:pt x="0" y="0"/>
                </a:lnTo>
                <a:lnTo>
                  <a:pt x="1420458" y="820039"/>
                </a:lnTo>
                <a:lnTo>
                  <a:pt x="1420702" y="820282"/>
                </a:lnTo>
                <a:cubicBezTo>
                  <a:pt x="1418998" y="823203"/>
                  <a:pt x="1417374" y="826044"/>
                  <a:pt x="1415670" y="828885"/>
                </a:cubicBezTo>
                <a:cubicBezTo>
                  <a:pt x="1371032" y="916700"/>
                  <a:pt x="1402441" y="1025210"/>
                  <a:pt x="1488795" y="1075042"/>
                </a:cubicBezTo>
                <a:lnTo>
                  <a:pt x="2714226" y="1782593"/>
                </a:lnTo>
                <a:cubicBezTo>
                  <a:pt x="2810725" y="1838269"/>
                  <a:pt x="2837508" y="1965771"/>
                  <a:pt x="2771038" y="2055209"/>
                </a:cubicBezTo>
                <a:close/>
              </a:path>
            </a:pathLst>
          </a:custGeom>
          <a:solidFill>
            <a:srgbClr val="55B3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DEB0DC0-8AC6-4633-5677-974AC71BBCCC}"/>
              </a:ext>
            </a:extLst>
          </p:cNvPr>
          <p:cNvGrpSpPr/>
          <p:nvPr/>
        </p:nvGrpSpPr>
        <p:grpSpPr>
          <a:xfrm flipH="1">
            <a:off x="2205585" y="4308230"/>
            <a:ext cx="2176364" cy="1833426"/>
            <a:chOff x="20538" y="3054602"/>
            <a:chExt cx="2176364" cy="1833426"/>
          </a:xfrm>
        </p:grpSpPr>
        <p:sp>
          <p:nvSpPr>
            <p:cNvPr id="48" name="그래픽 83">
              <a:extLst>
                <a:ext uri="{FF2B5EF4-FFF2-40B4-BE49-F238E27FC236}">
                  <a16:creationId xmlns:a16="http://schemas.microsoft.com/office/drawing/2014/main" id="{9CA6AEF8-E1E1-4460-0B1E-E8402E0CE7C8}"/>
                </a:ext>
              </a:extLst>
            </p:cNvPr>
            <p:cNvSpPr/>
            <p:nvPr/>
          </p:nvSpPr>
          <p:spPr>
            <a:xfrm rot="14382384">
              <a:off x="192007" y="2883133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E823D09-019C-C95E-D718-C7422951DE2A}"/>
                </a:ext>
              </a:extLst>
            </p:cNvPr>
            <p:cNvSpPr txBox="1"/>
            <p:nvPr/>
          </p:nvSpPr>
          <p:spPr>
            <a:xfrm flipH="1">
              <a:off x="377986" y="3395570"/>
              <a:ext cx="961802" cy="98488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329D34F-5014-02BE-8AF7-88BD4A6163CE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60F57C6-349D-DD58-62F2-6AFE91957E76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64" name="그림 63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B5A5779F-D1CB-C232-2E9D-983117AF1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4EE7E580-F070-4131-6ABB-73666321D1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9B16C486-2B0A-9B13-FE18-7E286613A070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51DCED-E8E7-4197-E484-ADB01B298CF7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7E3CF46A-EE29-C31E-55E5-21DB5CDBD51D}"/>
              </a:ext>
            </a:extLst>
          </p:cNvPr>
          <p:cNvGrpSpPr/>
          <p:nvPr/>
        </p:nvGrpSpPr>
        <p:grpSpPr>
          <a:xfrm>
            <a:off x="5313861" y="2669812"/>
            <a:ext cx="2785132" cy="386666"/>
            <a:chOff x="5137941" y="2212389"/>
            <a:chExt cx="2785132" cy="3866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CF6F434-B2B7-6C50-812D-C64F81171D99}"/>
                </a:ext>
              </a:extLst>
            </p:cNvPr>
            <p:cNvSpPr txBox="1"/>
            <p:nvPr/>
          </p:nvSpPr>
          <p:spPr>
            <a:xfrm>
              <a:off x="5399946" y="2229723"/>
              <a:ext cx="252312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온오프라인 연계 수업 및 디지털 기반의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의사소통 도구의 적극적 활용</a:t>
              </a: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F8F9D4F0-FA5A-9CC3-A293-B00D336B6DA5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92E9A948-62F5-A7E5-59B5-4389999EF678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89809E9E-F136-9C2E-BA0C-1E70EAE03E14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2061C7ED-BB3E-C70C-4104-B9535301D170}"/>
              </a:ext>
            </a:extLst>
          </p:cNvPr>
          <p:cNvGrpSpPr/>
          <p:nvPr/>
        </p:nvGrpSpPr>
        <p:grpSpPr>
          <a:xfrm>
            <a:off x="5313861" y="3238673"/>
            <a:ext cx="3043216" cy="386666"/>
            <a:chOff x="5137941" y="2212389"/>
            <a:chExt cx="3043216" cy="3866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20048CE-7AA6-8EB9-84F4-27508CE3F6F7}"/>
                </a:ext>
              </a:extLst>
            </p:cNvPr>
            <p:cNvSpPr txBox="1"/>
            <p:nvPr/>
          </p:nvSpPr>
          <p:spPr>
            <a:xfrm>
              <a:off x="5399946" y="2229723"/>
              <a:ext cx="278121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 환경에서의 의사소통 맥락을 고려한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계획과 운용</a:t>
              </a: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35B27818-5B08-F42F-4CFD-5050F1C9E9A1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ECB2945F-0B00-8C04-D92D-66565D8EEAC4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2B9C4FFA-753B-C8E8-F587-2FC15AC41A60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4C7FF83-B2A2-DCD2-3858-857C61FFF22D}"/>
              </a:ext>
            </a:extLst>
          </p:cNvPr>
          <p:cNvGrpSpPr/>
          <p:nvPr/>
        </p:nvGrpSpPr>
        <p:grpSpPr>
          <a:xfrm>
            <a:off x="5313861" y="3807534"/>
            <a:ext cx="3073672" cy="386666"/>
            <a:chOff x="5137941" y="2212389"/>
            <a:chExt cx="3073672" cy="3866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CFF9B90-A42E-F09C-6238-08E83F14A6F2}"/>
                </a:ext>
              </a:extLst>
            </p:cNvPr>
            <p:cNvSpPr txBox="1"/>
            <p:nvPr/>
          </p:nvSpPr>
          <p:spPr>
            <a:xfrm>
              <a:off x="5399946" y="2229723"/>
              <a:ext cx="281166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 기반의 다양한 자료를 활용해 정보와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지식 창출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 윤리 의식 함양</a:t>
              </a: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63F8FA25-6FD6-52C3-B540-461744357CEE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B140CBE1-75F4-57BA-D7E5-EF12F755545C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25CB1592-5A1D-1350-DC2F-1AD3280D09FA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F1EC952F-9874-E747-70E5-B928E8E04BB7}"/>
              </a:ext>
            </a:extLst>
          </p:cNvPr>
          <p:cNvGrpSpPr/>
          <p:nvPr/>
        </p:nvGrpSpPr>
        <p:grpSpPr>
          <a:xfrm>
            <a:off x="5313861" y="4376396"/>
            <a:ext cx="3400685" cy="571332"/>
            <a:chOff x="5137941" y="2212389"/>
            <a:chExt cx="3400685" cy="57133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F9C4CB1-BF53-50F8-D3A9-6FEB759B4021}"/>
                </a:ext>
              </a:extLst>
            </p:cNvPr>
            <p:cNvSpPr txBox="1"/>
            <p:nvPr/>
          </p:nvSpPr>
          <p:spPr>
            <a:xfrm>
              <a:off x="5399946" y="2229723"/>
              <a:ext cx="3138680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자신과 사회의 문제를 적극적으로 해결할 수 있는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언어 소양과 디지털 소양을 기를 수 있는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학습의 계획과 운용</a:t>
              </a:r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8A246E39-86DE-7DF3-7C3E-EAE1CEEDB698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96E6C7D5-9300-3343-381D-988574C83494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06D4612F-041E-B6D8-A260-2367463377E5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293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146 -0.02037 L 5.55556E-7 4.44444E-6 " pathEditMode="relative" rAng="0" ptsTypes="AA">
                                      <p:cBhvr>
                                        <p:cTn id="12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01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타원 25">
            <a:extLst>
              <a:ext uri="{FF2B5EF4-FFF2-40B4-BE49-F238E27FC236}">
                <a16:creationId xmlns:a16="http://schemas.microsoft.com/office/drawing/2014/main" id="{719AE6ED-68FA-E4B1-1B6E-4D5F7C45A79A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EC2BF90-5700-BEE1-F7C1-53923DF859C3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4473A70-14D0-B651-2BC5-9D837A831BA1}"/>
                </a:ext>
              </a:extLst>
            </p:cNvPr>
            <p:cNvSpPr/>
            <p:nvPr/>
          </p:nvSpPr>
          <p:spPr>
            <a:xfrm>
              <a:off x="1122710" y="1944191"/>
              <a:ext cx="3449776" cy="2969374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4F53BD1F-0784-00AC-C869-ED7FE79E57AF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CC320FA6-58D3-74B6-8DE3-8A222DC2CEDB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C20CE3BD-91F3-181B-A1B5-8F0BB7FF2872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23A7645-A555-41C8-912C-D630E5660C22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B215ECCF-F5E8-A867-323C-F87899892EBD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F85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0" name="타원 19">
            <a:extLst>
              <a:ext uri="{FF2B5EF4-FFF2-40B4-BE49-F238E27FC236}">
                <a16:creationId xmlns:a16="http://schemas.microsoft.com/office/drawing/2014/main" id="{1937B650-48A0-1EE7-01F9-1E45D0CE2757}"/>
              </a:ext>
            </a:extLst>
          </p:cNvPr>
          <p:cNvSpPr>
            <a:spLocks/>
          </p:cNvSpPr>
          <p:nvPr/>
        </p:nvSpPr>
        <p:spPr>
          <a:xfrm>
            <a:off x="614807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01C50-C2E9-2D6E-A4C8-D509104C651A}"/>
              </a:ext>
            </a:extLst>
          </p:cNvPr>
          <p:cNvSpPr txBox="1"/>
          <p:nvPr/>
        </p:nvSpPr>
        <p:spPr>
          <a:xfrm>
            <a:off x="1557377" y="2238601"/>
            <a:ext cx="854401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학습자 주도</a:t>
            </a:r>
            <a:endParaRPr lang="en-US" altLang="ko-KR" sz="1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개별화 수업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656A783-9861-3FCF-6772-795A3DC34A99}"/>
              </a:ext>
            </a:extLst>
          </p:cNvPr>
          <p:cNvGrpSpPr/>
          <p:nvPr/>
        </p:nvGrpSpPr>
        <p:grpSpPr>
          <a:xfrm>
            <a:off x="862394" y="2238601"/>
            <a:ext cx="3771086" cy="3148056"/>
            <a:chOff x="835761" y="2164990"/>
            <a:chExt cx="3771086" cy="314805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187654-86C8-F2F3-916A-F46ED911634B}"/>
                </a:ext>
              </a:extLst>
            </p:cNvPr>
            <p:cNvSpPr txBox="1"/>
            <p:nvPr/>
          </p:nvSpPr>
          <p:spPr>
            <a:xfrm>
              <a:off x="3057705" y="2164990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FCD0E8-E1F9-B342-4655-7554736FF694}"/>
                </a:ext>
              </a:extLst>
            </p:cNvPr>
            <p:cNvSpPr txBox="1"/>
            <p:nvPr/>
          </p:nvSpPr>
          <p:spPr>
            <a:xfrm>
              <a:off x="835761" y="3263018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E19703-877D-50B9-5A8C-E8E5CA204FC7}"/>
                </a:ext>
              </a:extLst>
            </p:cNvPr>
            <p:cNvSpPr txBox="1"/>
            <p:nvPr/>
          </p:nvSpPr>
          <p:spPr>
            <a:xfrm>
              <a:off x="3712371" y="3334470"/>
              <a:ext cx="894476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C9AEC0-6CAA-CA93-A364-49DB185BA8F8}"/>
                </a:ext>
              </a:extLst>
            </p:cNvPr>
            <p:cNvSpPr txBox="1"/>
            <p:nvPr/>
          </p:nvSpPr>
          <p:spPr>
            <a:xfrm>
              <a:off x="1410092" y="4712881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348F9F-3ECF-8050-DB7A-5BAB2E00B4E1}"/>
                </a:ext>
              </a:extLst>
            </p:cNvPr>
            <p:cNvSpPr txBox="1"/>
            <p:nvPr/>
          </p:nvSpPr>
          <p:spPr>
            <a:xfrm>
              <a:off x="3092171" y="4512827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0B6729E-C0C7-8932-5BFA-1559FFA64987}"/>
              </a:ext>
            </a:extLst>
          </p:cNvPr>
          <p:cNvGrpSpPr/>
          <p:nvPr/>
        </p:nvGrpSpPr>
        <p:grpSpPr>
          <a:xfrm>
            <a:off x="3212821" y="558528"/>
            <a:ext cx="3139097" cy="276999"/>
            <a:chOff x="3212821" y="558528"/>
            <a:chExt cx="3139097" cy="2769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6097A2-25FC-C1A3-2B2E-D474E64783EA}"/>
                </a:ext>
              </a:extLst>
            </p:cNvPr>
            <p:cNvSpPr txBox="1"/>
            <p:nvPr/>
          </p:nvSpPr>
          <p:spPr>
            <a:xfrm>
              <a:off x="3543457" y="558528"/>
              <a:ext cx="280846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 기초 학력 보장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2A2A658F-E0A5-0E58-A551-FDFBD1EF434C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0E202299-85A4-55C3-D04A-76969E342C75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55D929-EE38-A5A3-5D22-1680CBCDDD64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5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80F9-7865-3F7F-810C-B2ACF7A01F7F}"/>
              </a:ext>
            </a:extLst>
          </p:cNvPr>
          <p:cNvGrpSpPr/>
          <p:nvPr/>
        </p:nvGrpSpPr>
        <p:grpSpPr>
          <a:xfrm>
            <a:off x="290322" y="234603"/>
            <a:ext cx="2902014" cy="691769"/>
            <a:chOff x="290322" y="234603"/>
            <a:chExt cx="2902014" cy="691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8726F9-B72C-0DFF-7A2C-1C0D03EF18C4}"/>
                </a:ext>
              </a:extLst>
            </p:cNvPr>
            <p:cNvSpPr txBox="1"/>
            <p:nvPr/>
          </p:nvSpPr>
          <p:spPr>
            <a:xfrm>
              <a:off x="1087593" y="501878"/>
              <a:ext cx="21047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  <a:endPara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09D8A0-F99A-FB59-6995-E251D0A97C46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8DE3F51-0D17-3306-3818-5D90DBA23E5F}"/>
                </a:ext>
              </a:extLst>
            </p:cNvPr>
            <p:cNvGrpSpPr/>
            <p:nvPr/>
          </p:nvGrpSpPr>
          <p:grpSpPr>
            <a:xfrm>
              <a:off x="1143828" y="234603"/>
              <a:ext cx="2037470" cy="179377"/>
              <a:chOff x="1143828" y="234603"/>
              <a:chExt cx="2037470" cy="17937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2AFF82-C4C4-AD0F-DDD8-FB0AD2BC9772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3B03B53-45F9-4DE3-9049-D8DBCCBC0D42}"/>
                  </a:ext>
                </a:extLst>
              </p:cNvPr>
              <p:cNvSpPr txBox="1"/>
              <p:nvPr/>
            </p:nvSpPr>
            <p:spPr>
              <a:xfrm>
                <a:off x="1143828" y="234603"/>
                <a:ext cx="15709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IV</a:t>
                </a:r>
              </a:p>
            </p:txBody>
          </p:sp>
        </p:grpSp>
      </p:grp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E492D6CB-1705-F8C6-2107-D7036B809E6B}"/>
              </a:ext>
            </a:extLst>
          </p:cNvPr>
          <p:cNvSpPr/>
          <p:nvPr/>
        </p:nvSpPr>
        <p:spPr>
          <a:xfrm flipV="1">
            <a:off x="1022140" y="3714527"/>
            <a:ext cx="1689605" cy="2063334"/>
          </a:xfrm>
          <a:custGeom>
            <a:avLst/>
            <a:gdLst>
              <a:gd name="connsiteX0" fmla="*/ 2807824 w 2807824"/>
              <a:gd name="connsiteY0" fmla="*/ 1788740 h 3428897"/>
              <a:gd name="connsiteX1" fmla="*/ 2807824 w 2807824"/>
              <a:gd name="connsiteY1" fmla="*/ 3428897 h 3428897"/>
              <a:gd name="connsiteX2" fmla="*/ 1387447 w 2807824"/>
              <a:gd name="connsiteY2" fmla="*/ 2608778 h 3428897"/>
              <a:gd name="connsiteX3" fmla="*/ 1387204 w 2807824"/>
              <a:gd name="connsiteY3" fmla="*/ 2608778 h 3428897"/>
              <a:gd name="connsiteX4" fmla="*/ 1391911 w 2807824"/>
              <a:gd name="connsiteY4" fmla="*/ 2600500 h 3428897"/>
              <a:gd name="connsiteX5" fmla="*/ 1319111 w 2807824"/>
              <a:gd name="connsiteY5" fmla="*/ 2353774 h 3428897"/>
              <a:gd name="connsiteX6" fmla="*/ 93598 w 2807824"/>
              <a:gd name="connsiteY6" fmla="*/ 1646304 h 3428897"/>
              <a:gd name="connsiteX7" fmla="*/ 36381 w 2807824"/>
              <a:gd name="connsiteY7" fmla="*/ 1374257 h 3428897"/>
              <a:gd name="connsiteX8" fmla="*/ 2414362 w 2807824"/>
              <a:gd name="connsiteY8" fmla="*/ 1196 h 3428897"/>
              <a:gd name="connsiteX9" fmla="*/ 2621157 w 2807824"/>
              <a:gd name="connsiteY9" fmla="*/ 186808 h 3428897"/>
              <a:gd name="connsiteX10" fmla="*/ 2621157 w 2807824"/>
              <a:gd name="connsiteY10" fmla="*/ 1597609 h 3428897"/>
              <a:gd name="connsiteX11" fmla="*/ 2801169 w 2807824"/>
              <a:gd name="connsiteY11" fmla="*/ 1788659 h 3428897"/>
              <a:gd name="connsiteX12" fmla="*/ 2807743 w 2807824"/>
              <a:gd name="connsiteY12" fmla="*/ 1788740 h 3428897"/>
              <a:gd name="connsiteX13" fmla="*/ 2807824 w 2807824"/>
              <a:gd name="connsiteY13" fmla="*/ 1788740 h 342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07824" h="3428897">
                <a:moveTo>
                  <a:pt x="2807824" y="1788740"/>
                </a:moveTo>
                <a:lnTo>
                  <a:pt x="2807824" y="3428897"/>
                </a:lnTo>
                <a:lnTo>
                  <a:pt x="1387447" y="2608778"/>
                </a:lnTo>
                <a:lnTo>
                  <a:pt x="1387204" y="2608778"/>
                </a:lnTo>
                <a:cubicBezTo>
                  <a:pt x="1388746" y="2605937"/>
                  <a:pt x="1390369" y="2603178"/>
                  <a:pt x="1391911" y="2600500"/>
                </a:cubicBezTo>
                <a:cubicBezTo>
                  <a:pt x="1437036" y="2512522"/>
                  <a:pt x="1405627" y="2403768"/>
                  <a:pt x="1319111" y="2353774"/>
                </a:cubicBezTo>
                <a:lnTo>
                  <a:pt x="93598" y="1646304"/>
                </a:lnTo>
                <a:cubicBezTo>
                  <a:pt x="-2657" y="1590710"/>
                  <a:pt x="-29846" y="1463451"/>
                  <a:pt x="36381" y="1374257"/>
                </a:cubicBezTo>
                <a:cubicBezTo>
                  <a:pt x="591351" y="626775"/>
                  <a:pt x="1441419" y="111654"/>
                  <a:pt x="2414362" y="1196"/>
                </a:cubicBezTo>
                <a:cubicBezTo>
                  <a:pt x="2524739" y="-11303"/>
                  <a:pt x="2621157" y="75782"/>
                  <a:pt x="2621157" y="186808"/>
                </a:cubicBezTo>
                <a:lnTo>
                  <a:pt x="2621157" y="1597609"/>
                </a:lnTo>
                <a:cubicBezTo>
                  <a:pt x="2621157" y="1698896"/>
                  <a:pt x="2699963" y="1785088"/>
                  <a:pt x="2801169" y="1788659"/>
                </a:cubicBezTo>
                <a:cubicBezTo>
                  <a:pt x="2803361" y="1788740"/>
                  <a:pt x="2805552" y="1788740"/>
                  <a:pt x="2807743" y="1788740"/>
                </a:cubicBezTo>
                <a:lnTo>
                  <a:pt x="2807824" y="1788740"/>
                </a:lnTo>
                <a:close/>
              </a:path>
            </a:pathLst>
          </a:custGeom>
          <a:solidFill>
            <a:srgbClr val="5C95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DD1CAEBF-286A-51CF-FA9D-A56EF9298604}"/>
              </a:ext>
            </a:extLst>
          </p:cNvPr>
          <p:cNvGrpSpPr/>
          <p:nvPr/>
        </p:nvGrpSpPr>
        <p:grpSpPr>
          <a:xfrm>
            <a:off x="778357" y="3897157"/>
            <a:ext cx="1833426" cy="2176364"/>
            <a:chOff x="779150" y="1364051"/>
            <a:chExt cx="1833426" cy="2176364"/>
          </a:xfrm>
        </p:grpSpPr>
        <p:sp>
          <p:nvSpPr>
            <p:cNvPr id="74" name="그래픽 83">
              <a:extLst>
                <a:ext uri="{FF2B5EF4-FFF2-40B4-BE49-F238E27FC236}">
                  <a16:creationId xmlns:a16="http://schemas.microsoft.com/office/drawing/2014/main" id="{8A0907DF-48BD-03EB-427D-DE7C4A70495B}"/>
                </a:ext>
              </a:extLst>
            </p:cNvPr>
            <p:cNvSpPr/>
            <p:nvPr/>
          </p:nvSpPr>
          <p:spPr>
            <a:xfrm flipV="1">
              <a:off x="779150" y="1364051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819F52-D7E0-1CDE-15BE-7862A3923A7B}"/>
                </a:ext>
              </a:extLst>
            </p:cNvPr>
            <p:cNvSpPr txBox="1"/>
            <p:nvPr/>
          </p:nvSpPr>
          <p:spPr>
            <a:xfrm>
              <a:off x="1190977" y="2403575"/>
              <a:ext cx="1247136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329D34F-5014-02BE-8AF7-88BD4A6163CE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60F57C6-349D-DD58-62F2-6AFE91957E76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64" name="그림 63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B5A5779F-D1CB-C232-2E9D-983117AF1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4EE7E580-F070-4131-6ABB-73666321D1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9B16C486-2B0A-9B13-FE18-7E286613A070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51DCED-E8E7-4197-E484-ADB01B298CF7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BE0BC162-92EE-60A2-3300-046F020AA990}"/>
              </a:ext>
            </a:extLst>
          </p:cNvPr>
          <p:cNvGrpSpPr/>
          <p:nvPr/>
        </p:nvGrpSpPr>
        <p:grpSpPr>
          <a:xfrm>
            <a:off x="5291293" y="2996952"/>
            <a:ext cx="3394273" cy="386666"/>
            <a:chOff x="5137941" y="2212389"/>
            <a:chExt cx="3394273" cy="38666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06CDB76-BD21-0D2D-8FD6-326B1F094134}"/>
                </a:ext>
              </a:extLst>
            </p:cNvPr>
            <p:cNvSpPr txBox="1"/>
            <p:nvPr/>
          </p:nvSpPr>
          <p:spPr>
            <a:xfrm>
              <a:off x="5399946" y="2229723"/>
              <a:ext cx="313226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기초학력을 보장하고 타 교과 학습의 기본이 되는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국어 능력을 갖출 수 있도록 지도</a:t>
              </a:r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8E5EFC52-88DB-6F6C-F360-E2F24EDABA5F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C1415E33-8548-D37A-E018-8481DB54CA31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22C8B7E3-7ABE-252E-EDCC-6E6F577C2845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C8AF0F1F-1F4C-9F07-C894-E8F9C62C6915}"/>
              </a:ext>
            </a:extLst>
          </p:cNvPr>
          <p:cNvGrpSpPr/>
          <p:nvPr/>
        </p:nvGrpSpPr>
        <p:grpSpPr>
          <a:xfrm>
            <a:off x="5291293" y="3519053"/>
            <a:ext cx="3083290" cy="571332"/>
            <a:chOff x="5137941" y="2212389"/>
            <a:chExt cx="3083290" cy="5713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AE2F0BD-56FB-4D84-F41D-6C4A8F525AA4}"/>
                </a:ext>
              </a:extLst>
            </p:cNvPr>
            <p:cNvSpPr txBox="1"/>
            <p:nvPr/>
          </p:nvSpPr>
          <p:spPr>
            <a:xfrm>
              <a:off x="5399946" y="2229723"/>
              <a:ext cx="2821285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‘읽기의 기초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’, ‘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쓰기의 기초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’, ‘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한글의 기초와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국어 규범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’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범주 신설 등을 통한 기초 문식성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 강화</a:t>
              </a: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B1A3173D-84ED-CB83-CD85-E70D8E992C5C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F88576AC-A2BD-FF0B-B035-C4D911C1658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ACBC9771-BE08-2F68-CF37-8F49B303A1DD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4B7820C7-854F-C27D-FE66-DA1B09815198}"/>
              </a:ext>
            </a:extLst>
          </p:cNvPr>
          <p:cNvGrpSpPr/>
          <p:nvPr/>
        </p:nvGrpSpPr>
        <p:grpSpPr>
          <a:xfrm>
            <a:off x="5291293" y="4225820"/>
            <a:ext cx="2937417" cy="571332"/>
            <a:chOff x="5137941" y="2212389"/>
            <a:chExt cx="2937417" cy="57133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5D21634-4C4E-1303-B591-E79A6DEC4AED}"/>
                </a:ext>
              </a:extLst>
            </p:cNvPr>
            <p:cNvSpPr txBox="1"/>
            <p:nvPr/>
          </p:nvSpPr>
          <p:spPr>
            <a:xfrm>
              <a:off x="5399946" y="2229723"/>
              <a:ext cx="267541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학습자의 흥미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효능감 등의 정의적 영역도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점검하여 학습자가 자신의 국어 능력을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개선하고자 하는 태도를 형성하도록 지도</a:t>
              </a:r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BC74D282-D572-83F5-0BDC-8E81D89F403F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A3484103-A964-EA90-089A-1D04C76B3A22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C3839233-6460-9570-9E82-BDA38A326AB0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74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059 -0.02268 L -3.05556E-6 -1.85185E-6 " pathEditMode="relative" rAng="0" ptsTypes="AA">
                                      <p:cBhvr>
                                        <p:cTn id="12" dur="3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타원 11">
            <a:extLst>
              <a:ext uri="{FF2B5EF4-FFF2-40B4-BE49-F238E27FC236}">
                <a16:creationId xmlns:a16="http://schemas.microsoft.com/office/drawing/2014/main" id="{85249354-43FD-2488-521A-3215DCDF57B2}"/>
              </a:ext>
            </a:extLst>
          </p:cNvPr>
          <p:cNvSpPr/>
          <p:nvPr/>
        </p:nvSpPr>
        <p:spPr>
          <a:xfrm>
            <a:off x="1119981" y="209704"/>
            <a:ext cx="204788" cy="20478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DA7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DX널리체  Medium" panose="020B0600000101010101" pitchFamily="50" charset="-127"/>
              <a:ea typeface="엘리스 DX널리체  Medium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55D6F1-DC17-2C3C-8690-D8E4BA2BF96B}"/>
              </a:ext>
            </a:extLst>
          </p:cNvPr>
          <p:cNvGrpSpPr/>
          <p:nvPr/>
        </p:nvGrpSpPr>
        <p:grpSpPr>
          <a:xfrm>
            <a:off x="637554" y="1660119"/>
            <a:ext cx="4151846" cy="4117742"/>
            <a:chOff x="1122710" y="21"/>
            <a:chExt cx="6899634" cy="6842958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30ECEA37-F042-7573-9321-B454081E3012}"/>
                </a:ext>
              </a:extLst>
            </p:cNvPr>
            <p:cNvSpPr/>
            <p:nvPr/>
          </p:nvSpPr>
          <p:spPr>
            <a:xfrm>
              <a:off x="1122710" y="1944191"/>
              <a:ext cx="3449776" cy="2969373"/>
            </a:xfrm>
            <a:custGeom>
              <a:avLst/>
              <a:gdLst>
                <a:gd name="connsiteX0" fmla="*/ 3449777 w 3449776"/>
                <a:gd name="connsiteY0" fmla="*/ 1484728 h 2969374"/>
                <a:gd name="connsiteX1" fmla="*/ 2029400 w 3449776"/>
                <a:gd name="connsiteY1" fmla="*/ 2304766 h 2969374"/>
                <a:gd name="connsiteX2" fmla="*/ 2029157 w 3449776"/>
                <a:gd name="connsiteY2" fmla="*/ 2304928 h 2969374"/>
                <a:gd name="connsiteX3" fmla="*/ 2023962 w 3449776"/>
                <a:gd name="connsiteY3" fmla="*/ 2296001 h 2969374"/>
                <a:gd name="connsiteX4" fmla="*/ 1774396 w 3449776"/>
                <a:gd name="connsiteY4" fmla="*/ 2236511 h 2969374"/>
                <a:gd name="connsiteX5" fmla="*/ 548397 w 3449776"/>
                <a:gd name="connsiteY5" fmla="*/ 2944305 h 2969374"/>
                <a:gd name="connsiteX6" fmla="*/ 283978 w 3449776"/>
                <a:gd name="connsiteY6" fmla="*/ 2857545 h 2969374"/>
                <a:gd name="connsiteX7" fmla="*/ 0 w 3449776"/>
                <a:gd name="connsiteY7" fmla="*/ 1484728 h 2969374"/>
                <a:gd name="connsiteX8" fmla="*/ 283978 w 3449776"/>
                <a:gd name="connsiteY8" fmla="*/ 111829 h 2969374"/>
                <a:gd name="connsiteX9" fmla="*/ 548397 w 3449776"/>
                <a:gd name="connsiteY9" fmla="*/ 25069 h 2969374"/>
                <a:gd name="connsiteX10" fmla="*/ 1774396 w 3449776"/>
                <a:gd name="connsiteY10" fmla="*/ 732945 h 2969374"/>
                <a:gd name="connsiteX11" fmla="*/ 2024368 w 3449776"/>
                <a:gd name="connsiteY11" fmla="*/ 672724 h 2969374"/>
                <a:gd name="connsiteX12" fmla="*/ 2029157 w 3449776"/>
                <a:gd name="connsiteY12" fmla="*/ 664527 h 2969374"/>
                <a:gd name="connsiteX13" fmla="*/ 2029400 w 3449776"/>
                <a:gd name="connsiteY13" fmla="*/ 664527 h 2969374"/>
                <a:gd name="connsiteX14" fmla="*/ 3449777 w 3449776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776" h="2969374">
                  <a:moveTo>
                    <a:pt x="3449777" y="1484728"/>
                  </a:moveTo>
                  <a:lnTo>
                    <a:pt x="2029400" y="2304766"/>
                  </a:lnTo>
                  <a:lnTo>
                    <a:pt x="2029157" y="2304928"/>
                  </a:lnTo>
                  <a:cubicBezTo>
                    <a:pt x="2027371" y="2302007"/>
                    <a:pt x="2025667" y="2299004"/>
                    <a:pt x="2023962" y="2296001"/>
                  </a:cubicBezTo>
                  <a:cubicBezTo>
                    <a:pt x="1970234" y="2213542"/>
                    <a:pt x="1860669" y="2186598"/>
                    <a:pt x="1774396" y="2236511"/>
                  </a:cubicBezTo>
                  <a:lnTo>
                    <a:pt x="548397" y="2944305"/>
                  </a:lnTo>
                  <a:cubicBezTo>
                    <a:pt x="451979" y="2999899"/>
                    <a:pt x="328291" y="2959563"/>
                    <a:pt x="283978" y="2857545"/>
                  </a:cubicBezTo>
                  <a:cubicBezTo>
                    <a:pt x="101287" y="2436813"/>
                    <a:pt x="0" y="1972579"/>
                    <a:pt x="0" y="1484728"/>
                  </a:cubicBezTo>
                  <a:cubicBezTo>
                    <a:pt x="0" y="996876"/>
                    <a:pt x="101287" y="532562"/>
                    <a:pt x="283978" y="111829"/>
                  </a:cubicBezTo>
                  <a:cubicBezTo>
                    <a:pt x="328291" y="9811"/>
                    <a:pt x="451979" y="-30525"/>
                    <a:pt x="548397" y="25069"/>
                  </a:cubicBezTo>
                  <a:lnTo>
                    <a:pt x="1774396" y="732945"/>
                  </a:lnTo>
                  <a:cubicBezTo>
                    <a:pt x="1860912" y="782858"/>
                    <a:pt x="1970803" y="755670"/>
                    <a:pt x="2024368" y="672724"/>
                  </a:cubicBezTo>
                  <a:cubicBezTo>
                    <a:pt x="2025991" y="669965"/>
                    <a:pt x="2027533" y="667206"/>
                    <a:pt x="2029157" y="664527"/>
                  </a:cubicBezTo>
                  <a:lnTo>
                    <a:pt x="2029400" y="664527"/>
                  </a:lnTo>
                  <a:cubicBezTo>
                    <a:pt x="2029400" y="664527"/>
                    <a:pt x="3449777" y="1484728"/>
                    <a:pt x="3449777" y="1484728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31BDC361-4EDA-C113-D114-F1E63CA6A77E}"/>
                </a:ext>
              </a:extLst>
            </p:cNvPr>
            <p:cNvSpPr/>
            <p:nvPr/>
          </p:nvSpPr>
          <p:spPr>
            <a:xfrm>
              <a:off x="1764852" y="3414163"/>
              <a:ext cx="2807635" cy="3428816"/>
            </a:xfrm>
            <a:custGeom>
              <a:avLst/>
              <a:gdLst>
                <a:gd name="connsiteX0" fmla="*/ 2807636 w 2807635"/>
                <a:gd name="connsiteY0" fmla="*/ 0 h 3428816"/>
                <a:gd name="connsiteX1" fmla="*/ 2807636 w 2807635"/>
                <a:gd name="connsiteY1" fmla="*/ 1640158 h 3428816"/>
                <a:gd name="connsiteX2" fmla="*/ 2807555 w 2807635"/>
                <a:gd name="connsiteY2" fmla="*/ 1640158 h 3428816"/>
                <a:gd name="connsiteX3" fmla="*/ 2800981 w 2807635"/>
                <a:gd name="connsiteY3" fmla="*/ 1640239 h 3428816"/>
                <a:gd name="connsiteX4" fmla="*/ 2620968 w 2807635"/>
                <a:gd name="connsiteY4" fmla="*/ 1831289 h 3428816"/>
                <a:gd name="connsiteX5" fmla="*/ 2620968 w 2807635"/>
                <a:gd name="connsiteY5" fmla="*/ 3242008 h 3428816"/>
                <a:gd name="connsiteX6" fmla="*/ 2414173 w 2807635"/>
                <a:gd name="connsiteY6" fmla="*/ 3427621 h 3428816"/>
                <a:gd name="connsiteX7" fmla="*/ 36679 w 2807635"/>
                <a:gd name="connsiteY7" fmla="*/ 2055209 h 3428816"/>
                <a:gd name="connsiteX8" fmla="*/ 93491 w 2807635"/>
                <a:gd name="connsiteY8" fmla="*/ 1782593 h 3428816"/>
                <a:gd name="connsiteX9" fmla="*/ 1318922 w 2807635"/>
                <a:gd name="connsiteY9" fmla="*/ 1075042 h 3428816"/>
                <a:gd name="connsiteX10" fmla="*/ 1392047 w 2807635"/>
                <a:gd name="connsiteY10" fmla="*/ 828885 h 3428816"/>
                <a:gd name="connsiteX11" fmla="*/ 1387015 w 2807635"/>
                <a:gd name="connsiteY11" fmla="*/ 820201 h 3428816"/>
                <a:gd name="connsiteX12" fmla="*/ 1387259 w 2807635"/>
                <a:gd name="connsiteY12" fmla="*/ 820039 h 3428816"/>
                <a:gd name="connsiteX13" fmla="*/ 2807636 w 2807635"/>
                <a:gd name="connsiteY13" fmla="*/ 0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635" h="3428816">
                  <a:moveTo>
                    <a:pt x="2807636" y="0"/>
                  </a:moveTo>
                  <a:lnTo>
                    <a:pt x="2807636" y="1640158"/>
                  </a:lnTo>
                  <a:lnTo>
                    <a:pt x="2807555" y="1640158"/>
                  </a:lnTo>
                  <a:cubicBezTo>
                    <a:pt x="2805363" y="1640158"/>
                    <a:pt x="2803172" y="1640158"/>
                    <a:pt x="2800981" y="1640239"/>
                  </a:cubicBezTo>
                  <a:cubicBezTo>
                    <a:pt x="2699774" y="1643810"/>
                    <a:pt x="2620968" y="1730002"/>
                    <a:pt x="2620968" y="1831289"/>
                  </a:cubicBezTo>
                  <a:lnTo>
                    <a:pt x="2620968" y="3242008"/>
                  </a:lnTo>
                  <a:cubicBezTo>
                    <a:pt x="2620968" y="3353035"/>
                    <a:pt x="2524551" y="3440119"/>
                    <a:pt x="2414173" y="3427621"/>
                  </a:cubicBezTo>
                  <a:cubicBezTo>
                    <a:pt x="1441474" y="3317162"/>
                    <a:pt x="591650" y="2802203"/>
                    <a:pt x="36679" y="2055209"/>
                  </a:cubicBezTo>
                  <a:cubicBezTo>
                    <a:pt x="-29791" y="1965771"/>
                    <a:pt x="-3008" y="1838269"/>
                    <a:pt x="93491" y="1782593"/>
                  </a:cubicBezTo>
                  <a:lnTo>
                    <a:pt x="1318922" y="1075042"/>
                  </a:lnTo>
                  <a:cubicBezTo>
                    <a:pt x="1405276" y="1025210"/>
                    <a:pt x="1436685" y="916700"/>
                    <a:pt x="1392047" y="828885"/>
                  </a:cubicBezTo>
                  <a:cubicBezTo>
                    <a:pt x="1390343" y="826044"/>
                    <a:pt x="1388638" y="823122"/>
                    <a:pt x="1387015" y="820201"/>
                  </a:cubicBezTo>
                  <a:lnTo>
                    <a:pt x="1387259" y="820039"/>
                  </a:lnTo>
                  <a:lnTo>
                    <a:pt x="2807636" y="0"/>
                  </a:ln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CD33C58E-6B86-FA41-B7AD-60E79E5FB435}"/>
                </a:ext>
              </a:extLst>
            </p:cNvPr>
            <p:cNvSpPr/>
            <p:nvPr/>
          </p:nvSpPr>
          <p:spPr>
            <a:xfrm>
              <a:off x="4572485" y="3414163"/>
              <a:ext cx="2807717" cy="3428816"/>
            </a:xfrm>
            <a:custGeom>
              <a:avLst/>
              <a:gdLst>
                <a:gd name="connsiteX0" fmla="*/ 2771038 w 2807716"/>
                <a:gd name="connsiteY0" fmla="*/ 2055209 h 3428816"/>
                <a:gd name="connsiteX1" fmla="*/ 393463 w 2807716"/>
                <a:gd name="connsiteY1" fmla="*/ 3427621 h 3428816"/>
                <a:gd name="connsiteX2" fmla="*/ 186667 w 2807716"/>
                <a:gd name="connsiteY2" fmla="*/ 3242008 h 3428816"/>
                <a:gd name="connsiteX3" fmla="*/ 186667 w 2807716"/>
                <a:gd name="connsiteY3" fmla="*/ 1826825 h 3428816"/>
                <a:gd name="connsiteX4" fmla="*/ 0 w 2807716"/>
                <a:gd name="connsiteY4" fmla="*/ 1640158 h 3428816"/>
                <a:gd name="connsiteX5" fmla="*/ 0 w 2807716"/>
                <a:gd name="connsiteY5" fmla="*/ 0 h 3428816"/>
                <a:gd name="connsiteX6" fmla="*/ 1420458 w 2807716"/>
                <a:gd name="connsiteY6" fmla="*/ 820039 h 3428816"/>
                <a:gd name="connsiteX7" fmla="*/ 1420702 w 2807716"/>
                <a:gd name="connsiteY7" fmla="*/ 820282 h 3428816"/>
                <a:gd name="connsiteX8" fmla="*/ 1415670 w 2807716"/>
                <a:gd name="connsiteY8" fmla="*/ 828885 h 3428816"/>
                <a:gd name="connsiteX9" fmla="*/ 1488795 w 2807716"/>
                <a:gd name="connsiteY9" fmla="*/ 1075042 h 3428816"/>
                <a:gd name="connsiteX10" fmla="*/ 2714226 w 2807716"/>
                <a:gd name="connsiteY10" fmla="*/ 1782593 h 3428816"/>
                <a:gd name="connsiteX11" fmla="*/ 2771038 w 2807716"/>
                <a:gd name="connsiteY11" fmla="*/ 2055209 h 342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16">
                  <a:moveTo>
                    <a:pt x="2771038" y="2055209"/>
                  </a:moveTo>
                  <a:cubicBezTo>
                    <a:pt x="2216067" y="2802203"/>
                    <a:pt x="1366163" y="3317162"/>
                    <a:pt x="393463" y="3427621"/>
                  </a:cubicBezTo>
                  <a:cubicBezTo>
                    <a:pt x="283085" y="3440119"/>
                    <a:pt x="186667" y="3353035"/>
                    <a:pt x="186667" y="3242008"/>
                  </a:cubicBezTo>
                  <a:lnTo>
                    <a:pt x="186667" y="1826825"/>
                  </a:lnTo>
                  <a:cubicBezTo>
                    <a:pt x="186667" y="1723752"/>
                    <a:pt x="103154" y="1640239"/>
                    <a:pt x="0" y="1640158"/>
                  </a:cubicBezTo>
                  <a:lnTo>
                    <a:pt x="0" y="0"/>
                  </a:lnTo>
                  <a:lnTo>
                    <a:pt x="1420458" y="820039"/>
                  </a:lnTo>
                  <a:lnTo>
                    <a:pt x="1420702" y="820282"/>
                  </a:lnTo>
                  <a:cubicBezTo>
                    <a:pt x="1418998" y="823203"/>
                    <a:pt x="1417374" y="826044"/>
                    <a:pt x="1415670" y="828885"/>
                  </a:cubicBezTo>
                  <a:cubicBezTo>
                    <a:pt x="1371032" y="916700"/>
                    <a:pt x="1402441" y="1025210"/>
                    <a:pt x="1488795" y="1075042"/>
                  </a:cubicBezTo>
                  <a:lnTo>
                    <a:pt x="2714226" y="1782593"/>
                  </a:lnTo>
                  <a:cubicBezTo>
                    <a:pt x="2810725" y="1838269"/>
                    <a:pt x="2837508" y="1965771"/>
                    <a:pt x="2771038" y="2055209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472A84FB-7765-FB3F-C9D0-C7053CAFA432}"/>
                </a:ext>
              </a:extLst>
            </p:cNvPr>
            <p:cNvSpPr/>
            <p:nvPr/>
          </p:nvSpPr>
          <p:spPr>
            <a:xfrm>
              <a:off x="4572485" y="1944191"/>
              <a:ext cx="3449859" cy="2969374"/>
            </a:xfrm>
            <a:custGeom>
              <a:avLst/>
              <a:gdLst>
                <a:gd name="connsiteX0" fmla="*/ 3449858 w 3449858"/>
                <a:gd name="connsiteY0" fmla="*/ 1484728 h 2969374"/>
                <a:gd name="connsiteX1" fmla="*/ 3165880 w 3449858"/>
                <a:gd name="connsiteY1" fmla="*/ 2857545 h 2969374"/>
                <a:gd name="connsiteX2" fmla="*/ 2901462 w 3449858"/>
                <a:gd name="connsiteY2" fmla="*/ 2944305 h 2969374"/>
                <a:gd name="connsiteX3" fmla="*/ 1675462 w 3449858"/>
                <a:gd name="connsiteY3" fmla="*/ 2236511 h 2969374"/>
                <a:gd name="connsiteX4" fmla="*/ 1425896 w 3449858"/>
                <a:gd name="connsiteY4" fmla="*/ 2296001 h 2969374"/>
                <a:gd name="connsiteX5" fmla="*/ 1420702 w 3449858"/>
                <a:gd name="connsiteY5" fmla="*/ 2305010 h 2969374"/>
                <a:gd name="connsiteX6" fmla="*/ 1420458 w 3449858"/>
                <a:gd name="connsiteY6" fmla="*/ 2304766 h 2969374"/>
                <a:gd name="connsiteX7" fmla="*/ 0 w 3449858"/>
                <a:gd name="connsiteY7" fmla="*/ 1484728 h 2969374"/>
                <a:gd name="connsiteX8" fmla="*/ 1420458 w 3449858"/>
                <a:gd name="connsiteY8" fmla="*/ 664608 h 2969374"/>
                <a:gd name="connsiteX9" fmla="*/ 1420702 w 3449858"/>
                <a:gd name="connsiteY9" fmla="*/ 664446 h 2969374"/>
                <a:gd name="connsiteX10" fmla="*/ 1425490 w 3449858"/>
                <a:gd name="connsiteY10" fmla="*/ 672724 h 2969374"/>
                <a:gd name="connsiteX11" fmla="*/ 1675462 w 3449858"/>
                <a:gd name="connsiteY11" fmla="*/ 732945 h 2969374"/>
                <a:gd name="connsiteX12" fmla="*/ 2901462 w 3449858"/>
                <a:gd name="connsiteY12" fmla="*/ 25069 h 2969374"/>
                <a:gd name="connsiteX13" fmla="*/ 3165880 w 3449858"/>
                <a:gd name="connsiteY13" fmla="*/ 111829 h 2969374"/>
                <a:gd name="connsiteX14" fmla="*/ 3449858 w 3449858"/>
                <a:gd name="connsiteY14" fmla="*/ 1484728 h 29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49858" h="2969374">
                  <a:moveTo>
                    <a:pt x="3449858" y="1484728"/>
                  </a:moveTo>
                  <a:cubicBezTo>
                    <a:pt x="3449858" y="1972579"/>
                    <a:pt x="3348571" y="2436813"/>
                    <a:pt x="3165880" y="2857545"/>
                  </a:cubicBezTo>
                  <a:cubicBezTo>
                    <a:pt x="3121567" y="2959563"/>
                    <a:pt x="2997880" y="2999899"/>
                    <a:pt x="2901462" y="2944305"/>
                  </a:cubicBezTo>
                  <a:lnTo>
                    <a:pt x="1675462" y="2236511"/>
                  </a:lnTo>
                  <a:cubicBezTo>
                    <a:pt x="1589189" y="2186598"/>
                    <a:pt x="1479624" y="2213542"/>
                    <a:pt x="1425896" y="2296001"/>
                  </a:cubicBezTo>
                  <a:cubicBezTo>
                    <a:pt x="1424111" y="2299085"/>
                    <a:pt x="1422406" y="2302088"/>
                    <a:pt x="1420702" y="2305010"/>
                  </a:cubicBezTo>
                  <a:lnTo>
                    <a:pt x="1420458" y="2304766"/>
                  </a:lnTo>
                  <a:lnTo>
                    <a:pt x="0" y="1484728"/>
                  </a:lnTo>
                  <a:lnTo>
                    <a:pt x="1420458" y="664608"/>
                  </a:lnTo>
                  <a:lnTo>
                    <a:pt x="1420702" y="664446"/>
                  </a:lnTo>
                  <a:cubicBezTo>
                    <a:pt x="1422244" y="667124"/>
                    <a:pt x="1423867" y="669884"/>
                    <a:pt x="1425490" y="672724"/>
                  </a:cubicBezTo>
                  <a:cubicBezTo>
                    <a:pt x="1479056" y="755670"/>
                    <a:pt x="1588946" y="782858"/>
                    <a:pt x="1675462" y="732945"/>
                  </a:cubicBezTo>
                  <a:lnTo>
                    <a:pt x="2901462" y="25069"/>
                  </a:lnTo>
                  <a:cubicBezTo>
                    <a:pt x="2997880" y="-30525"/>
                    <a:pt x="3121567" y="9811"/>
                    <a:pt x="3165880" y="111829"/>
                  </a:cubicBezTo>
                  <a:cubicBezTo>
                    <a:pt x="3348571" y="532562"/>
                    <a:pt x="3449858" y="996795"/>
                    <a:pt x="3449858" y="1484728"/>
                  </a:cubicBezTo>
                  <a:close/>
                </a:path>
              </a:pathLst>
            </a:custGeom>
            <a:solidFill>
              <a:srgbClr val="94D0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727E5E81-4B74-9557-7142-E018A922542C}"/>
                </a:ext>
              </a:extLst>
            </p:cNvPr>
            <p:cNvSpPr/>
            <p:nvPr/>
          </p:nvSpPr>
          <p:spPr>
            <a:xfrm>
              <a:off x="4572485" y="21"/>
              <a:ext cx="2807717" cy="3428896"/>
            </a:xfrm>
            <a:custGeom>
              <a:avLst/>
              <a:gdLst>
                <a:gd name="connsiteX0" fmla="*/ 2714226 w 2807716"/>
                <a:gd name="connsiteY0" fmla="*/ 1646304 h 3428897"/>
                <a:gd name="connsiteX1" fmla="*/ 1488795 w 2807716"/>
                <a:gd name="connsiteY1" fmla="*/ 2353774 h 3428897"/>
                <a:gd name="connsiteX2" fmla="*/ 1415995 w 2807716"/>
                <a:gd name="connsiteY2" fmla="*/ 2600500 h 3428897"/>
                <a:gd name="connsiteX3" fmla="*/ 1420702 w 2807716"/>
                <a:gd name="connsiteY3" fmla="*/ 2608616 h 3428897"/>
                <a:gd name="connsiteX4" fmla="*/ 1420458 w 2807716"/>
                <a:gd name="connsiteY4" fmla="*/ 2608778 h 3428897"/>
                <a:gd name="connsiteX5" fmla="*/ 0 w 2807716"/>
                <a:gd name="connsiteY5" fmla="*/ 3428897 h 3428897"/>
                <a:gd name="connsiteX6" fmla="*/ 0 w 2807716"/>
                <a:gd name="connsiteY6" fmla="*/ 1788740 h 3428897"/>
                <a:gd name="connsiteX7" fmla="*/ 186667 w 2807716"/>
                <a:gd name="connsiteY7" fmla="*/ 1602072 h 3428897"/>
                <a:gd name="connsiteX8" fmla="*/ 186667 w 2807716"/>
                <a:gd name="connsiteY8" fmla="*/ 186808 h 3428897"/>
                <a:gd name="connsiteX9" fmla="*/ 393463 w 2807716"/>
                <a:gd name="connsiteY9" fmla="*/ 1196 h 3428897"/>
                <a:gd name="connsiteX10" fmla="*/ 2771038 w 2807716"/>
                <a:gd name="connsiteY10" fmla="*/ 1373689 h 3428897"/>
                <a:gd name="connsiteX11" fmla="*/ 2714226 w 2807716"/>
                <a:gd name="connsiteY11" fmla="*/ 1646304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7716" h="3428897">
                  <a:moveTo>
                    <a:pt x="2714226" y="1646304"/>
                  </a:moveTo>
                  <a:lnTo>
                    <a:pt x="1488795" y="2353774"/>
                  </a:lnTo>
                  <a:cubicBezTo>
                    <a:pt x="1402279" y="2403768"/>
                    <a:pt x="1370869" y="2512522"/>
                    <a:pt x="1415995" y="2600500"/>
                  </a:cubicBezTo>
                  <a:cubicBezTo>
                    <a:pt x="1417536" y="2603178"/>
                    <a:pt x="1419078" y="2605856"/>
                    <a:pt x="1420702" y="2608616"/>
                  </a:cubicBezTo>
                  <a:lnTo>
                    <a:pt x="1420458" y="2608778"/>
                  </a:lnTo>
                  <a:lnTo>
                    <a:pt x="0" y="3428897"/>
                  </a:lnTo>
                  <a:lnTo>
                    <a:pt x="0" y="1788740"/>
                  </a:lnTo>
                  <a:cubicBezTo>
                    <a:pt x="103154" y="1788659"/>
                    <a:pt x="186667" y="1705145"/>
                    <a:pt x="186667" y="1602072"/>
                  </a:cubicBezTo>
                  <a:lnTo>
                    <a:pt x="186667" y="186808"/>
                  </a:lnTo>
                  <a:cubicBezTo>
                    <a:pt x="186667" y="75782"/>
                    <a:pt x="283085" y="-11303"/>
                    <a:pt x="393463" y="1196"/>
                  </a:cubicBezTo>
                  <a:cubicBezTo>
                    <a:pt x="1366163" y="111654"/>
                    <a:pt x="2216067" y="626613"/>
                    <a:pt x="2771038" y="1373689"/>
                  </a:cubicBezTo>
                  <a:cubicBezTo>
                    <a:pt x="2837508" y="1463127"/>
                    <a:pt x="2810725" y="1590629"/>
                    <a:pt x="2714226" y="1646304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01E65BD6-4179-76E8-9874-D0EBCDCAC494}"/>
                </a:ext>
              </a:extLst>
            </p:cNvPr>
            <p:cNvSpPr/>
            <p:nvPr/>
          </p:nvSpPr>
          <p:spPr>
            <a:xfrm>
              <a:off x="1764662" y="21"/>
              <a:ext cx="2807825" cy="3428896"/>
            </a:xfrm>
            <a:custGeom>
              <a:avLst/>
              <a:gdLst>
                <a:gd name="connsiteX0" fmla="*/ 2807824 w 2807824"/>
                <a:gd name="connsiteY0" fmla="*/ 1788740 h 3428897"/>
                <a:gd name="connsiteX1" fmla="*/ 2807824 w 2807824"/>
                <a:gd name="connsiteY1" fmla="*/ 3428897 h 3428897"/>
                <a:gd name="connsiteX2" fmla="*/ 1387447 w 2807824"/>
                <a:gd name="connsiteY2" fmla="*/ 2608778 h 3428897"/>
                <a:gd name="connsiteX3" fmla="*/ 1387204 w 2807824"/>
                <a:gd name="connsiteY3" fmla="*/ 2608778 h 3428897"/>
                <a:gd name="connsiteX4" fmla="*/ 1391911 w 2807824"/>
                <a:gd name="connsiteY4" fmla="*/ 2600500 h 3428897"/>
                <a:gd name="connsiteX5" fmla="*/ 1319111 w 2807824"/>
                <a:gd name="connsiteY5" fmla="*/ 2353774 h 3428897"/>
                <a:gd name="connsiteX6" fmla="*/ 93598 w 2807824"/>
                <a:gd name="connsiteY6" fmla="*/ 1646304 h 3428897"/>
                <a:gd name="connsiteX7" fmla="*/ 36381 w 2807824"/>
                <a:gd name="connsiteY7" fmla="*/ 1374257 h 3428897"/>
                <a:gd name="connsiteX8" fmla="*/ 2414362 w 2807824"/>
                <a:gd name="connsiteY8" fmla="*/ 1196 h 3428897"/>
                <a:gd name="connsiteX9" fmla="*/ 2621157 w 2807824"/>
                <a:gd name="connsiteY9" fmla="*/ 186808 h 3428897"/>
                <a:gd name="connsiteX10" fmla="*/ 2621157 w 2807824"/>
                <a:gd name="connsiteY10" fmla="*/ 1597609 h 3428897"/>
                <a:gd name="connsiteX11" fmla="*/ 2801169 w 2807824"/>
                <a:gd name="connsiteY11" fmla="*/ 1788659 h 3428897"/>
                <a:gd name="connsiteX12" fmla="*/ 2807743 w 2807824"/>
                <a:gd name="connsiteY12" fmla="*/ 1788740 h 3428897"/>
                <a:gd name="connsiteX13" fmla="*/ 2807824 w 2807824"/>
                <a:gd name="connsiteY13" fmla="*/ 1788740 h 342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7824" h="3428897">
                  <a:moveTo>
                    <a:pt x="2807824" y="1788740"/>
                  </a:moveTo>
                  <a:lnTo>
                    <a:pt x="2807824" y="3428897"/>
                  </a:lnTo>
                  <a:lnTo>
                    <a:pt x="1387447" y="2608778"/>
                  </a:lnTo>
                  <a:lnTo>
                    <a:pt x="1387204" y="2608778"/>
                  </a:lnTo>
                  <a:cubicBezTo>
                    <a:pt x="1388746" y="2605937"/>
                    <a:pt x="1390369" y="2603178"/>
                    <a:pt x="1391911" y="2600500"/>
                  </a:cubicBezTo>
                  <a:cubicBezTo>
                    <a:pt x="1437036" y="2512522"/>
                    <a:pt x="1405627" y="2403768"/>
                    <a:pt x="1319111" y="2353774"/>
                  </a:cubicBezTo>
                  <a:lnTo>
                    <a:pt x="93598" y="1646304"/>
                  </a:lnTo>
                  <a:cubicBezTo>
                    <a:pt x="-2657" y="1590710"/>
                    <a:pt x="-29846" y="1463451"/>
                    <a:pt x="36381" y="1374257"/>
                  </a:cubicBezTo>
                  <a:cubicBezTo>
                    <a:pt x="591351" y="626775"/>
                    <a:pt x="1441419" y="111654"/>
                    <a:pt x="2414362" y="1196"/>
                  </a:cubicBezTo>
                  <a:cubicBezTo>
                    <a:pt x="2524739" y="-11303"/>
                    <a:pt x="2621157" y="75782"/>
                    <a:pt x="2621157" y="186808"/>
                  </a:cubicBezTo>
                  <a:lnTo>
                    <a:pt x="2621157" y="1597609"/>
                  </a:lnTo>
                  <a:cubicBezTo>
                    <a:pt x="2621157" y="1698896"/>
                    <a:pt x="2699963" y="1785088"/>
                    <a:pt x="2801169" y="1788659"/>
                  </a:cubicBezTo>
                  <a:cubicBezTo>
                    <a:pt x="2803361" y="1788740"/>
                    <a:pt x="2805552" y="1788740"/>
                    <a:pt x="2807743" y="1788740"/>
                  </a:cubicBezTo>
                  <a:lnTo>
                    <a:pt x="2807824" y="1788740"/>
                  </a:lnTo>
                  <a:close/>
                </a:path>
              </a:pathLst>
            </a:custGeom>
            <a:solidFill>
              <a:srgbClr val="FF85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8EF61B6F-1CF2-4D47-4DFF-4A1924FDAFBE}"/>
              </a:ext>
            </a:extLst>
          </p:cNvPr>
          <p:cNvGrpSpPr/>
          <p:nvPr/>
        </p:nvGrpSpPr>
        <p:grpSpPr>
          <a:xfrm>
            <a:off x="3212821" y="558528"/>
            <a:ext cx="4153798" cy="276999"/>
            <a:chOff x="3212821" y="558528"/>
            <a:chExt cx="4153798" cy="27699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C6D01B7-A1B8-D0D1-AB5D-167C7BD55D16}"/>
                </a:ext>
              </a:extLst>
            </p:cNvPr>
            <p:cNvSpPr txBox="1"/>
            <p:nvPr/>
          </p:nvSpPr>
          <p:spPr>
            <a:xfrm>
              <a:off x="3543457" y="558528"/>
              <a:ext cx="382316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 학습을 위한 영역별 교수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5D9AE66E-A304-8754-6C7F-09841769813B}"/>
                </a:ext>
              </a:extLst>
            </p:cNvPr>
            <p:cNvGrpSpPr/>
            <p:nvPr/>
          </p:nvGrpSpPr>
          <p:grpSpPr>
            <a:xfrm>
              <a:off x="3212821" y="568111"/>
              <a:ext cx="257833" cy="257832"/>
              <a:chOff x="3275856" y="620688"/>
              <a:chExt cx="204788" cy="204788"/>
            </a:xfrm>
          </p:grpSpPr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B2C5725F-EC74-5CE7-79E2-A8355F127E48}"/>
                  </a:ext>
                </a:extLst>
              </p:cNvPr>
              <p:cNvSpPr/>
              <p:nvPr/>
            </p:nvSpPr>
            <p:spPr>
              <a:xfrm>
                <a:off x="3275856" y="620688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67FFCEB-2152-6E57-A608-39B93409BC4C}"/>
                  </a:ext>
                </a:extLst>
              </p:cNvPr>
              <p:cNvSpPr txBox="1"/>
              <p:nvPr/>
            </p:nvSpPr>
            <p:spPr>
              <a:xfrm>
                <a:off x="3344811" y="649695"/>
                <a:ext cx="59312" cy="171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6</a:t>
                </a:r>
              </a:p>
            </p:txBody>
          </p: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EACE0F7B-92F1-A61C-25FF-2ABC48219EC3}"/>
              </a:ext>
            </a:extLst>
          </p:cNvPr>
          <p:cNvGrpSpPr/>
          <p:nvPr/>
        </p:nvGrpSpPr>
        <p:grpSpPr>
          <a:xfrm>
            <a:off x="290322" y="234603"/>
            <a:ext cx="2902014" cy="691769"/>
            <a:chOff x="290322" y="234603"/>
            <a:chExt cx="2902014" cy="69176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BF293A-AFDC-DB52-2A76-127A52CDED39}"/>
                </a:ext>
              </a:extLst>
            </p:cNvPr>
            <p:cNvSpPr txBox="1"/>
            <p:nvPr/>
          </p:nvSpPr>
          <p:spPr>
            <a:xfrm>
              <a:off x="1087593" y="501878"/>
              <a:ext cx="21047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  <a:endPara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76AEBC6-312F-8D92-B332-DF82816AA263}"/>
                </a:ext>
              </a:extLst>
            </p:cNvPr>
            <p:cNvSpPr txBox="1"/>
            <p:nvPr/>
          </p:nvSpPr>
          <p:spPr>
            <a:xfrm>
              <a:off x="290322" y="372374"/>
              <a:ext cx="35105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B28D8BD1-8761-FCC0-391C-C090F2818259}"/>
                </a:ext>
              </a:extLst>
            </p:cNvPr>
            <p:cNvGrpSpPr/>
            <p:nvPr/>
          </p:nvGrpSpPr>
          <p:grpSpPr>
            <a:xfrm>
              <a:off x="1143828" y="234603"/>
              <a:ext cx="2037470" cy="179377"/>
              <a:chOff x="1143828" y="234603"/>
              <a:chExt cx="2037470" cy="179377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3151B1F-4471-199C-474C-3122C65870FD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3A56E64-7307-B091-5B7A-375B507025DB}"/>
                  </a:ext>
                </a:extLst>
              </p:cNvPr>
              <p:cNvSpPr txBox="1"/>
              <p:nvPr/>
            </p:nvSpPr>
            <p:spPr>
              <a:xfrm>
                <a:off x="1143828" y="234603"/>
                <a:ext cx="15709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IV</a:t>
                </a:r>
              </a:p>
            </p:txBody>
          </p:sp>
        </p:grpSp>
      </p:grpSp>
      <p:sp>
        <p:nvSpPr>
          <p:cNvPr id="9" name="타원 8">
            <a:extLst>
              <a:ext uri="{FF2B5EF4-FFF2-40B4-BE49-F238E27FC236}">
                <a16:creationId xmlns:a16="http://schemas.microsoft.com/office/drawing/2014/main" id="{EF300CA7-2B96-7F8C-7B04-7EBE73D0551C}"/>
              </a:ext>
            </a:extLst>
          </p:cNvPr>
          <p:cNvSpPr>
            <a:spLocks/>
          </p:cNvSpPr>
          <p:nvPr/>
        </p:nvSpPr>
        <p:spPr>
          <a:xfrm>
            <a:off x="637032" y="1612315"/>
            <a:ext cx="4204285" cy="4204285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7A4D94D-01EB-CF51-39EE-2B6D7ED4CDC0}"/>
              </a:ext>
            </a:extLst>
          </p:cNvPr>
          <p:cNvGrpSpPr/>
          <p:nvPr/>
        </p:nvGrpSpPr>
        <p:grpSpPr>
          <a:xfrm>
            <a:off x="862393" y="2238601"/>
            <a:ext cx="3771087" cy="3148056"/>
            <a:chOff x="862393" y="2238601"/>
            <a:chExt cx="3771087" cy="314805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D9A6FA-F1CD-8C70-22BC-BD3B7B4DEE46}"/>
                </a:ext>
              </a:extLst>
            </p:cNvPr>
            <p:cNvSpPr txBox="1"/>
            <p:nvPr/>
          </p:nvSpPr>
          <p:spPr>
            <a:xfrm>
              <a:off x="3084338" y="2238601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실생활 연계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프로젝트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330724-4280-52B5-3485-04AF9CBF2401}"/>
                </a:ext>
              </a:extLst>
            </p:cNvPr>
            <p:cNvSpPr txBox="1"/>
            <p:nvPr/>
          </p:nvSpPr>
          <p:spPr>
            <a:xfrm>
              <a:off x="3739003" y="3408081"/>
              <a:ext cx="894477" cy="6001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토론 및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협동 수업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262ED3-547C-46E0-67C2-D83A80DC278C}"/>
                </a:ext>
              </a:extLst>
            </p:cNvPr>
            <p:cNvSpPr txBox="1"/>
            <p:nvPr/>
          </p:nvSpPr>
          <p:spPr>
            <a:xfrm>
              <a:off x="3118804" y="4586438"/>
              <a:ext cx="785471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실제적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언어 환경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온오프라인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 수업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70CA2D-E541-29C2-0626-F02CC4529361}"/>
                </a:ext>
              </a:extLst>
            </p:cNvPr>
            <p:cNvSpPr txBox="1"/>
            <p:nvPr/>
          </p:nvSpPr>
          <p:spPr>
            <a:xfrm>
              <a:off x="1436725" y="4786492"/>
              <a:ext cx="101951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최소 성취수준</a:t>
              </a: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 학력 보장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160150-0A45-B430-EABA-D96C6245D5E7}"/>
                </a:ext>
              </a:extLst>
            </p:cNvPr>
            <p:cNvSpPr txBox="1"/>
            <p:nvPr/>
          </p:nvSpPr>
          <p:spPr>
            <a:xfrm>
              <a:off x="1557377" y="2238601"/>
              <a:ext cx="854401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학습자 주도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개별화 수업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1DD4A2-57D7-5FE2-C6F3-99D41FDA00D6}"/>
                </a:ext>
              </a:extLst>
            </p:cNvPr>
            <p:cNvSpPr txBox="1"/>
            <p:nvPr/>
          </p:nvSpPr>
          <p:spPr>
            <a:xfrm>
              <a:off x="862393" y="3336629"/>
              <a:ext cx="823944" cy="8002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sz="1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</p:grp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2BD6600F-AEE2-F639-7C27-99F486E572E7}"/>
              </a:ext>
            </a:extLst>
          </p:cNvPr>
          <p:cNvSpPr/>
          <p:nvPr/>
        </p:nvSpPr>
        <p:spPr>
          <a:xfrm>
            <a:off x="638068" y="2829457"/>
            <a:ext cx="2075898" cy="1786817"/>
          </a:xfrm>
          <a:custGeom>
            <a:avLst/>
            <a:gdLst>
              <a:gd name="connsiteX0" fmla="*/ 3449777 w 3449776"/>
              <a:gd name="connsiteY0" fmla="*/ 1484728 h 2969374"/>
              <a:gd name="connsiteX1" fmla="*/ 2029400 w 3449776"/>
              <a:gd name="connsiteY1" fmla="*/ 2304766 h 2969374"/>
              <a:gd name="connsiteX2" fmla="*/ 2029157 w 3449776"/>
              <a:gd name="connsiteY2" fmla="*/ 2304928 h 2969374"/>
              <a:gd name="connsiteX3" fmla="*/ 2023962 w 3449776"/>
              <a:gd name="connsiteY3" fmla="*/ 2296001 h 2969374"/>
              <a:gd name="connsiteX4" fmla="*/ 1774396 w 3449776"/>
              <a:gd name="connsiteY4" fmla="*/ 2236511 h 2969374"/>
              <a:gd name="connsiteX5" fmla="*/ 548397 w 3449776"/>
              <a:gd name="connsiteY5" fmla="*/ 2944305 h 2969374"/>
              <a:gd name="connsiteX6" fmla="*/ 283978 w 3449776"/>
              <a:gd name="connsiteY6" fmla="*/ 2857545 h 2969374"/>
              <a:gd name="connsiteX7" fmla="*/ 0 w 3449776"/>
              <a:gd name="connsiteY7" fmla="*/ 1484728 h 2969374"/>
              <a:gd name="connsiteX8" fmla="*/ 283978 w 3449776"/>
              <a:gd name="connsiteY8" fmla="*/ 111829 h 2969374"/>
              <a:gd name="connsiteX9" fmla="*/ 548397 w 3449776"/>
              <a:gd name="connsiteY9" fmla="*/ 25069 h 2969374"/>
              <a:gd name="connsiteX10" fmla="*/ 1774396 w 3449776"/>
              <a:gd name="connsiteY10" fmla="*/ 732945 h 2969374"/>
              <a:gd name="connsiteX11" fmla="*/ 2024368 w 3449776"/>
              <a:gd name="connsiteY11" fmla="*/ 672724 h 2969374"/>
              <a:gd name="connsiteX12" fmla="*/ 2029157 w 3449776"/>
              <a:gd name="connsiteY12" fmla="*/ 664527 h 2969374"/>
              <a:gd name="connsiteX13" fmla="*/ 2029400 w 3449776"/>
              <a:gd name="connsiteY13" fmla="*/ 664527 h 2969374"/>
              <a:gd name="connsiteX14" fmla="*/ 3449777 w 3449776"/>
              <a:gd name="connsiteY14" fmla="*/ 1484728 h 296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49776" h="2969374">
                <a:moveTo>
                  <a:pt x="3449777" y="1484728"/>
                </a:moveTo>
                <a:lnTo>
                  <a:pt x="2029400" y="2304766"/>
                </a:lnTo>
                <a:lnTo>
                  <a:pt x="2029157" y="2304928"/>
                </a:lnTo>
                <a:cubicBezTo>
                  <a:pt x="2027371" y="2302007"/>
                  <a:pt x="2025667" y="2299004"/>
                  <a:pt x="2023962" y="2296001"/>
                </a:cubicBezTo>
                <a:cubicBezTo>
                  <a:pt x="1970234" y="2213542"/>
                  <a:pt x="1860669" y="2186598"/>
                  <a:pt x="1774396" y="2236511"/>
                </a:cubicBezTo>
                <a:lnTo>
                  <a:pt x="548397" y="2944305"/>
                </a:lnTo>
                <a:cubicBezTo>
                  <a:pt x="451979" y="2999899"/>
                  <a:pt x="328291" y="2959563"/>
                  <a:pt x="283978" y="2857545"/>
                </a:cubicBezTo>
                <a:cubicBezTo>
                  <a:pt x="101287" y="2436813"/>
                  <a:pt x="0" y="1972579"/>
                  <a:pt x="0" y="1484728"/>
                </a:cubicBezTo>
                <a:cubicBezTo>
                  <a:pt x="0" y="996876"/>
                  <a:pt x="101287" y="532562"/>
                  <a:pt x="283978" y="111829"/>
                </a:cubicBezTo>
                <a:cubicBezTo>
                  <a:pt x="328291" y="9811"/>
                  <a:pt x="451979" y="-30525"/>
                  <a:pt x="548397" y="25069"/>
                </a:cubicBezTo>
                <a:lnTo>
                  <a:pt x="1774396" y="732945"/>
                </a:lnTo>
                <a:cubicBezTo>
                  <a:pt x="1860912" y="782858"/>
                  <a:pt x="1970803" y="755670"/>
                  <a:pt x="2024368" y="672724"/>
                </a:cubicBezTo>
                <a:cubicBezTo>
                  <a:pt x="2025991" y="669965"/>
                  <a:pt x="2027533" y="667206"/>
                  <a:pt x="2029157" y="664527"/>
                </a:cubicBezTo>
                <a:lnTo>
                  <a:pt x="2029400" y="664527"/>
                </a:lnTo>
                <a:cubicBezTo>
                  <a:pt x="2029400" y="664527"/>
                  <a:pt x="3449777" y="1484728"/>
                  <a:pt x="3449777" y="1484728"/>
                </a:cubicBezTo>
                <a:close/>
              </a:path>
            </a:pathLst>
          </a:custGeom>
          <a:solidFill>
            <a:srgbClr val="AD6F9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A5D433B-B295-0870-876E-32AE6F4DC415}"/>
              </a:ext>
            </a:extLst>
          </p:cNvPr>
          <p:cNvGrpSpPr/>
          <p:nvPr/>
        </p:nvGrpSpPr>
        <p:grpSpPr>
          <a:xfrm>
            <a:off x="20538" y="3054602"/>
            <a:ext cx="2176364" cy="1833426"/>
            <a:chOff x="20538" y="3054602"/>
            <a:chExt cx="2176364" cy="1833426"/>
          </a:xfrm>
        </p:grpSpPr>
        <p:sp>
          <p:nvSpPr>
            <p:cNvPr id="68" name="그래픽 83">
              <a:extLst>
                <a:ext uri="{FF2B5EF4-FFF2-40B4-BE49-F238E27FC236}">
                  <a16:creationId xmlns:a16="http://schemas.microsoft.com/office/drawing/2014/main" id="{D4937B08-5058-E35B-F0DD-76D38286A4AB}"/>
                </a:ext>
              </a:extLst>
            </p:cNvPr>
            <p:cNvSpPr/>
            <p:nvPr/>
          </p:nvSpPr>
          <p:spPr>
            <a:xfrm rot="18000000">
              <a:off x="192007" y="2883133"/>
              <a:ext cx="1833426" cy="2176364"/>
            </a:xfrm>
            <a:custGeom>
              <a:avLst/>
              <a:gdLst>
                <a:gd name="connsiteX0" fmla="*/ 3447436 w 3447436"/>
                <a:gd name="connsiteY0" fmla="*/ 4092272 h 4092272"/>
                <a:gd name="connsiteX1" fmla="*/ 1725602 w 3447436"/>
                <a:gd name="connsiteY1" fmla="*/ 3079193 h 4092272"/>
                <a:gd name="connsiteX2" fmla="*/ 122449 w 3447436"/>
                <a:gd name="connsiteY2" fmla="*/ 2153649 h 4092272"/>
                <a:gd name="connsiteX3" fmla="*/ 47678 w 3447436"/>
                <a:gd name="connsiteY3" fmla="*/ 1797700 h 4092272"/>
                <a:gd name="connsiteX4" fmla="*/ 3158352 w 3447436"/>
                <a:gd name="connsiteY4" fmla="*/ 1570 h 4092272"/>
                <a:gd name="connsiteX5" fmla="*/ 3428863 w 3447436"/>
                <a:gd name="connsiteY5" fmla="*/ 244363 h 4092272"/>
                <a:gd name="connsiteX6" fmla="*/ 3428863 w 3447436"/>
                <a:gd name="connsiteY6" fmla="*/ 2089927 h 4092272"/>
                <a:gd name="connsiteX7" fmla="*/ 3447436 w 3447436"/>
                <a:gd name="connsiteY7" fmla="*/ 4092177 h 409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7436" h="4092272">
                  <a:moveTo>
                    <a:pt x="3447436" y="4092272"/>
                  </a:moveTo>
                  <a:cubicBezTo>
                    <a:pt x="3447436" y="4092272"/>
                    <a:pt x="1838759" y="3144630"/>
                    <a:pt x="1725602" y="3079193"/>
                  </a:cubicBezTo>
                  <a:lnTo>
                    <a:pt x="122449" y="2153649"/>
                  </a:lnTo>
                  <a:cubicBezTo>
                    <a:pt x="-3471" y="2080973"/>
                    <a:pt x="-39095" y="1914476"/>
                    <a:pt x="47678" y="1797700"/>
                  </a:cubicBezTo>
                  <a:cubicBezTo>
                    <a:pt x="773578" y="820054"/>
                    <a:pt x="1885622" y="146160"/>
                    <a:pt x="3158352" y="1570"/>
                  </a:cubicBezTo>
                  <a:cubicBezTo>
                    <a:pt x="3302751" y="-14813"/>
                    <a:pt x="3428863" y="99106"/>
                    <a:pt x="3428863" y="244363"/>
                  </a:cubicBezTo>
                  <a:lnTo>
                    <a:pt x="3428863" y="2089927"/>
                  </a:lnTo>
                  <a:cubicBezTo>
                    <a:pt x="3428863" y="2222420"/>
                    <a:pt x="3447436" y="4092177"/>
                    <a:pt x="3447436" y="4092177"/>
                  </a:cubicBez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1E1796-B57B-F99B-2100-433741BF0157}"/>
                </a:ext>
              </a:extLst>
            </p:cNvPr>
            <p:cNvSpPr txBox="1"/>
            <p:nvPr/>
          </p:nvSpPr>
          <p:spPr>
            <a:xfrm>
              <a:off x="580382" y="3263052"/>
              <a:ext cx="1008288" cy="98488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깊이 있는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학습을 위한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5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65AEB5E9-64F2-E5B6-E63E-5796EF33EA7D}"/>
              </a:ext>
            </a:extLst>
          </p:cNvPr>
          <p:cNvGrpSpPr/>
          <p:nvPr/>
        </p:nvGrpSpPr>
        <p:grpSpPr>
          <a:xfrm>
            <a:off x="1938900" y="2948853"/>
            <a:ext cx="1549154" cy="1549153"/>
            <a:chOff x="4145318" y="4010427"/>
            <a:chExt cx="874458" cy="874457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707937C9-5588-9235-D2A7-A3B1E21DA189}"/>
                </a:ext>
              </a:extLst>
            </p:cNvPr>
            <p:cNvGrpSpPr/>
            <p:nvPr/>
          </p:nvGrpSpPr>
          <p:grpSpPr>
            <a:xfrm>
              <a:off x="4145318" y="4010427"/>
              <a:ext cx="874458" cy="874457"/>
              <a:chOff x="7568892" y="4561326"/>
              <a:chExt cx="848741" cy="848739"/>
            </a:xfrm>
          </p:grpSpPr>
          <p:pic>
            <p:nvPicPr>
              <p:cNvPr id="45" name="그림 44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D5812ADF-C5F5-A18C-B304-F53841F17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8892" y="4561326"/>
                <a:ext cx="848741" cy="848739"/>
              </a:xfrm>
              <a:prstGeom prst="rect">
                <a:avLst/>
              </a:prstGeom>
            </p:spPr>
          </p:pic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A3185233-7B8B-3E64-E128-C4DE6AA783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84002" y="4576763"/>
                <a:ext cx="789204" cy="789204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7A693A10-E734-9D97-EC0D-33FD563109D9}"/>
                </a:ext>
              </a:extLst>
            </p:cNvPr>
            <p:cNvSpPr>
              <a:spLocks/>
            </p:cNvSpPr>
            <p:nvPr/>
          </p:nvSpPr>
          <p:spPr>
            <a:xfrm>
              <a:off x="4222919" y="4089619"/>
              <a:ext cx="686543" cy="686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38D9DD-A5FD-11FE-2715-811E4BA85AF2}"/>
                </a:ext>
              </a:extLst>
            </p:cNvPr>
            <p:cNvSpPr txBox="1"/>
            <p:nvPr/>
          </p:nvSpPr>
          <p:spPr>
            <a:xfrm>
              <a:off x="4341714" y="4300052"/>
              <a:ext cx="460571" cy="27797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국어과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E686FCD3-6713-583E-BC14-7E1C166ABF9F}"/>
              </a:ext>
            </a:extLst>
          </p:cNvPr>
          <p:cNvGrpSpPr/>
          <p:nvPr/>
        </p:nvGrpSpPr>
        <p:grpSpPr>
          <a:xfrm>
            <a:off x="5291293" y="3340539"/>
            <a:ext cx="3214736" cy="386666"/>
            <a:chOff x="5137941" y="2212389"/>
            <a:chExt cx="3214736" cy="38666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8F6ADB2-1FAE-B9B3-6E08-4C8823CEF57C}"/>
                </a:ext>
              </a:extLst>
            </p:cNvPr>
            <p:cNvSpPr txBox="1"/>
            <p:nvPr/>
          </p:nvSpPr>
          <p:spPr>
            <a:xfrm>
              <a:off x="5399946" y="2229723"/>
              <a:ext cx="295273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영역별 특성을 고려하여 국어과 역량을 기를 수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있는 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학습의 계획과 운용</a:t>
              </a: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C36DBC7E-F766-660A-33A0-264DA0C65F44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13CAFA72-F6E6-A343-C6DC-F842CB40558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5BCF5BE1-1C82-0424-8FA1-E86F6F40B93D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22BDEB4D-CBA5-5840-87EE-739DFD6A5271}"/>
              </a:ext>
            </a:extLst>
          </p:cNvPr>
          <p:cNvGrpSpPr/>
          <p:nvPr/>
        </p:nvGrpSpPr>
        <p:grpSpPr>
          <a:xfrm>
            <a:off x="5291293" y="3878613"/>
            <a:ext cx="2996728" cy="571332"/>
            <a:chOff x="5137941" y="2212389"/>
            <a:chExt cx="2996728" cy="57133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0BF639-9F44-4044-B7AF-817FDD21993E}"/>
                </a:ext>
              </a:extLst>
            </p:cNvPr>
            <p:cNvSpPr txBox="1"/>
            <p:nvPr/>
          </p:nvSpPr>
          <p:spPr>
            <a:xfrm>
              <a:off x="5399946" y="2229723"/>
              <a:ext cx="2734723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깊이 있는 학습을 위한 한 권 이상의 도서를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긴 호흡으로 읽을 수 있도록 교수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계획과 운용</a:t>
              </a: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7445AE14-7C8A-344C-BBF3-12AA2453B4CD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B1DF807B-97E5-DBC4-F181-55A6D091582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15471D5F-04BF-8960-604F-9BE70FA40567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953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2431 0.00023 L -5.55556E-7 4.81481E-6 " pathEditMode="relative" rAng="0" ptsTypes="AA">
                                      <p:cBhvr>
                                        <p:cTn id="12" dur="3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-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0.01285 -0.00024 L 0.00017 -0.0002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951433D0-A17A-5E55-B922-8B11773287B5}"/>
              </a:ext>
            </a:extLst>
          </p:cNvPr>
          <p:cNvGrpSpPr/>
          <p:nvPr/>
        </p:nvGrpSpPr>
        <p:grpSpPr>
          <a:xfrm>
            <a:off x="544893" y="5495800"/>
            <a:ext cx="8215232" cy="622733"/>
            <a:chOff x="544893" y="5495800"/>
            <a:chExt cx="8215232" cy="622733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18CF378-9545-46C4-269A-488D0DBDE11E}"/>
                </a:ext>
              </a:extLst>
            </p:cNvPr>
            <p:cNvGrpSpPr/>
            <p:nvPr/>
          </p:nvGrpSpPr>
          <p:grpSpPr>
            <a:xfrm>
              <a:off x="544893" y="5495800"/>
              <a:ext cx="5575086" cy="185655"/>
              <a:chOff x="611568" y="5562475"/>
              <a:chExt cx="5575086" cy="185655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7DECD797-DF4C-69EF-95CE-5BBCAEA7FBAC}"/>
                  </a:ext>
                </a:extLst>
              </p:cNvPr>
              <p:cNvGrpSpPr/>
              <p:nvPr/>
            </p:nvGrpSpPr>
            <p:grpSpPr>
              <a:xfrm>
                <a:off x="611568" y="5562475"/>
                <a:ext cx="187764" cy="171965"/>
                <a:chOff x="610072" y="4007576"/>
                <a:chExt cx="183007" cy="167609"/>
              </a:xfrm>
            </p:grpSpPr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3D66419E-9081-6728-901D-16B3C1EE810E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E0B4D259-85E5-9C7B-4E23-F096E84E3424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D99F59-1CD2-7C9C-26C7-5C062246565F}"/>
                  </a:ext>
                </a:extLst>
              </p:cNvPr>
              <p:cNvSpPr txBox="1"/>
              <p:nvPr/>
            </p:nvSpPr>
            <p:spPr>
              <a:xfrm>
                <a:off x="847051" y="5563464"/>
                <a:ext cx="533960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국어과 교육과정의 ‘평가’는 ‘평가의 방향’과 ‘평가 방법’으로 나누어 진술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8115A529-BF71-1E65-5B10-BCB27BCA3ECE}"/>
                </a:ext>
              </a:extLst>
            </p:cNvPr>
            <p:cNvGrpSpPr/>
            <p:nvPr/>
          </p:nvGrpSpPr>
          <p:grpSpPr>
            <a:xfrm>
              <a:off x="544893" y="5748212"/>
              <a:ext cx="8215232" cy="370321"/>
              <a:chOff x="611568" y="5562475"/>
              <a:chExt cx="8215232" cy="370321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1CBCAAD4-E9E7-D71A-3C61-10CE10DD4560}"/>
                  </a:ext>
                </a:extLst>
              </p:cNvPr>
              <p:cNvGrpSpPr/>
              <p:nvPr/>
            </p:nvGrpSpPr>
            <p:grpSpPr>
              <a:xfrm>
                <a:off x="611568" y="5562475"/>
                <a:ext cx="187764" cy="171965"/>
                <a:chOff x="610072" y="4007576"/>
                <a:chExt cx="183007" cy="167609"/>
              </a:xfrm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B5D4F481-9B0D-717E-B49A-B1512847F865}"/>
                    </a:ext>
                  </a:extLst>
                </p:cNvPr>
                <p:cNvSpPr/>
                <p:nvPr/>
              </p:nvSpPr>
              <p:spPr>
                <a:xfrm>
                  <a:off x="610072" y="4007576"/>
                  <a:ext cx="167535" cy="167609"/>
                </a:xfrm>
                <a:custGeom>
                  <a:avLst/>
                  <a:gdLst>
                    <a:gd name="connsiteX0" fmla="*/ 2539819 w 2639988"/>
                    <a:gd name="connsiteY0" fmla="*/ 812607 h 2641162"/>
                    <a:gd name="connsiteX1" fmla="*/ 1887356 w 2639988"/>
                    <a:gd name="connsiteY1" fmla="*/ 2513295 h 2641162"/>
                    <a:gd name="connsiteX2" fmla="*/ 186667 w 2639988"/>
                    <a:gd name="connsiteY2" fmla="*/ 2000469 h 2641162"/>
                    <a:gd name="connsiteX3" fmla="*/ 526519 w 2639988"/>
                    <a:gd name="connsiteY3" fmla="*/ 263681 h 2641162"/>
                    <a:gd name="connsiteX4" fmla="*/ 2133672 w 2639988"/>
                    <a:gd name="connsiteY4" fmla="*/ 286827 h 2641162"/>
                    <a:gd name="connsiteX5" fmla="*/ 1955555 w 2639988"/>
                    <a:gd name="connsiteY5" fmla="*/ 428368 h 2641162"/>
                    <a:gd name="connsiteX6" fmla="*/ 1891356 w 2639988"/>
                    <a:gd name="connsiteY6" fmla="*/ 431416 h 2641162"/>
                    <a:gd name="connsiteX7" fmla="*/ 1232417 w 2639988"/>
                    <a:gd name="connsiteY7" fmla="*/ 265967 h 2641162"/>
                    <a:gd name="connsiteX8" fmla="*/ 422125 w 2639988"/>
                    <a:gd name="connsiteY8" fmla="*/ 762315 h 2641162"/>
                    <a:gd name="connsiteX9" fmla="*/ 263629 w 2639988"/>
                    <a:gd name="connsiteY9" fmla="*/ 1394965 h 2641162"/>
                    <a:gd name="connsiteX10" fmla="*/ 1121451 w 2639988"/>
                    <a:gd name="connsiteY10" fmla="*/ 2358990 h 2641162"/>
                    <a:gd name="connsiteX11" fmla="*/ 2353224 w 2639988"/>
                    <a:gd name="connsiteY11" fmla="*/ 1549365 h 2641162"/>
                    <a:gd name="connsiteX12" fmla="*/ 2350557 w 2639988"/>
                    <a:gd name="connsiteY12" fmla="*/ 1083974 h 2641162"/>
                    <a:gd name="connsiteX13" fmla="*/ 2367321 w 2639988"/>
                    <a:gd name="connsiteY13" fmla="*/ 1015679 h 2641162"/>
                    <a:gd name="connsiteX14" fmla="*/ 2539819 w 2639988"/>
                    <a:gd name="connsiteY14" fmla="*/ 812607 h 2641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39988" h="2641162">
                      <a:moveTo>
                        <a:pt x="2539819" y="812607"/>
                      </a:moveTo>
                      <a:cubicBezTo>
                        <a:pt x="2816710" y="1504788"/>
                        <a:pt x="2488289" y="2227831"/>
                        <a:pt x="1887356" y="2513295"/>
                      </a:cubicBezTo>
                      <a:cubicBezTo>
                        <a:pt x="1272879" y="2804427"/>
                        <a:pt x="537769" y="2582761"/>
                        <a:pt x="186667" y="2000469"/>
                      </a:cubicBezTo>
                      <a:cubicBezTo>
                        <a:pt x="-161376" y="1428493"/>
                        <a:pt x="-11453" y="663255"/>
                        <a:pt x="526519" y="263681"/>
                      </a:cubicBezTo>
                      <a:cubicBezTo>
                        <a:pt x="1066396" y="-137417"/>
                        <a:pt x="1751625" y="-41786"/>
                        <a:pt x="2133672" y="286827"/>
                      </a:cubicBezTo>
                      <a:cubicBezTo>
                        <a:pt x="2074236" y="333880"/>
                        <a:pt x="2013753" y="379695"/>
                        <a:pt x="1955555" y="428368"/>
                      </a:cubicBezTo>
                      <a:cubicBezTo>
                        <a:pt x="1932695" y="447418"/>
                        <a:pt x="1916217" y="447418"/>
                        <a:pt x="1891356" y="431416"/>
                      </a:cubicBezTo>
                      <a:cubicBezTo>
                        <a:pt x="1691331" y="300257"/>
                        <a:pt x="1468827" y="243774"/>
                        <a:pt x="1232417" y="265967"/>
                      </a:cubicBezTo>
                      <a:cubicBezTo>
                        <a:pt x="883802" y="298638"/>
                        <a:pt x="611577" y="465992"/>
                        <a:pt x="422125" y="762315"/>
                      </a:cubicBezTo>
                      <a:cubicBezTo>
                        <a:pt x="300757" y="949862"/>
                        <a:pt x="245017" y="1172356"/>
                        <a:pt x="263629" y="1394965"/>
                      </a:cubicBezTo>
                      <a:cubicBezTo>
                        <a:pt x="301158" y="1899219"/>
                        <a:pt x="677014" y="2278123"/>
                        <a:pt x="1121451" y="2358990"/>
                      </a:cubicBezTo>
                      <a:cubicBezTo>
                        <a:pt x="1689998" y="2462337"/>
                        <a:pt x="2221779" y="2114579"/>
                        <a:pt x="2353224" y="1549365"/>
                      </a:cubicBezTo>
                      <a:cubicBezTo>
                        <a:pt x="2388657" y="1396156"/>
                        <a:pt x="2387799" y="1236764"/>
                        <a:pt x="2350557" y="1083974"/>
                      </a:cubicBezTo>
                      <a:cubicBezTo>
                        <a:pt x="2343032" y="1059856"/>
                        <a:pt x="2349509" y="1033587"/>
                        <a:pt x="2367321" y="1015679"/>
                      </a:cubicBezTo>
                      <a:cubicBezTo>
                        <a:pt x="2424756" y="951100"/>
                        <a:pt x="2479620" y="884044"/>
                        <a:pt x="2539819" y="8126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A23C4B8D-05AD-B9AC-4544-31FD66152641}"/>
                    </a:ext>
                  </a:extLst>
                </p:cNvPr>
                <p:cNvSpPr/>
                <p:nvPr/>
              </p:nvSpPr>
              <p:spPr>
                <a:xfrm>
                  <a:off x="641290" y="4015858"/>
                  <a:ext cx="151789" cy="125693"/>
                </a:xfrm>
                <a:custGeom>
                  <a:avLst/>
                  <a:gdLst>
                    <a:gd name="connsiteX0" fmla="*/ 781827 w 2391871"/>
                    <a:gd name="connsiteY0" fmla="*/ 1144635 h 1980659"/>
                    <a:gd name="connsiteX1" fmla="*/ 1046242 w 2391871"/>
                    <a:gd name="connsiteY1" fmla="*/ 860694 h 1980659"/>
                    <a:gd name="connsiteX2" fmla="*/ 2046367 w 2391871"/>
                    <a:gd name="connsiteY2" fmla="*/ 44973 h 1980659"/>
                    <a:gd name="connsiteX3" fmla="*/ 2378027 w 2391871"/>
                    <a:gd name="connsiteY3" fmla="*/ 83073 h 1980659"/>
                    <a:gd name="connsiteX4" fmla="*/ 2376503 w 2391871"/>
                    <a:gd name="connsiteY4" fmla="*/ 131174 h 1980659"/>
                    <a:gd name="connsiteX5" fmla="*/ 1615550 w 2391871"/>
                    <a:gd name="connsiteY5" fmla="*/ 973089 h 1980659"/>
                    <a:gd name="connsiteX6" fmla="*/ 895270 w 2391871"/>
                    <a:gd name="connsiteY6" fmla="*/ 1874821 h 1980659"/>
                    <a:gd name="connsiteX7" fmla="*/ 814117 w 2391871"/>
                    <a:gd name="connsiteY7" fmla="*/ 1961594 h 1980659"/>
                    <a:gd name="connsiteX8" fmla="*/ 745442 w 2391871"/>
                    <a:gd name="connsiteY8" fmla="*/ 1963785 h 1980659"/>
                    <a:gd name="connsiteX9" fmla="*/ 559418 w 2391871"/>
                    <a:gd name="connsiteY9" fmla="*/ 1760712 h 1980659"/>
                    <a:gd name="connsiteX10" fmla="*/ 26018 w 2391871"/>
                    <a:gd name="connsiteY10" fmla="*/ 1057957 h 1980659"/>
                    <a:gd name="connsiteX11" fmla="*/ 51069 w 2391871"/>
                    <a:gd name="connsiteY11" fmla="*/ 947086 h 1980659"/>
                    <a:gd name="connsiteX12" fmla="*/ 670766 w 2391871"/>
                    <a:gd name="connsiteY12" fmla="*/ 1031001 h 1980659"/>
                    <a:gd name="connsiteX13" fmla="*/ 781827 w 2391871"/>
                    <a:gd name="connsiteY13" fmla="*/ 1144635 h 198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91871" h="1980659">
                      <a:moveTo>
                        <a:pt x="781827" y="1144635"/>
                      </a:moveTo>
                      <a:cubicBezTo>
                        <a:pt x="866790" y="1043479"/>
                        <a:pt x="955183" y="950801"/>
                        <a:pt x="1046242" y="860694"/>
                      </a:cubicBezTo>
                      <a:cubicBezTo>
                        <a:pt x="1353423" y="556751"/>
                        <a:pt x="1692322" y="291671"/>
                        <a:pt x="2046367" y="44973"/>
                      </a:cubicBezTo>
                      <a:cubicBezTo>
                        <a:pt x="2152094" y="-28750"/>
                        <a:pt x="2298302" y="-9510"/>
                        <a:pt x="2378027" y="83073"/>
                      </a:cubicBezTo>
                      <a:cubicBezTo>
                        <a:pt x="2393457" y="101075"/>
                        <a:pt x="2397935" y="111648"/>
                        <a:pt x="2376503" y="131174"/>
                      </a:cubicBezTo>
                      <a:cubicBezTo>
                        <a:pt x="2094182" y="385778"/>
                        <a:pt x="1853961" y="678862"/>
                        <a:pt x="1615550" y="973089"/>
                      </a:cubicBezTo>
                      <a:cubicBezTo>
                        <a:pt x="1373234" y="1271889"/>
                        <a:pt x="1135586" y="1574498"/>
                        <a:pt x="895270" y="1874821"/>
                      </a:cubicBezTo>
                      <a:cubicBezTo>
                        <a:pt x="870600" y="1905682"/>
                        <a:pt x="840406" y="1931971"/>
                        <a:pt x="814117" y="1961594"/>
                      </a:cubicBezTo>
                      <a:cubicBezTo>
                        <a:pt x="791162" y="1987502"/>
                        <a:pt x="770778" y="1985311"/>
                        <a:pt x="745442" y="1963785"/>
                      </a:cubicBezTo>
                      <a:cubicBezTo>
                        <a:pt x="674862" y="1903777"/>
                        <a:pt x="617521" y="1831768"/>
                        <a:pt x="559418" y="1760712"/>
                      </a:cubicBezTo>
                      <a:cubicBezTo>
                        <a:pt x="372824" y="1533064"/>
                        <a:pt x="199278" y="1295511"/>
                        <a:pt x="26018" y="1057957"/>
                      </a:cubicBezTo>
                      <a:cubicBezTo>
                        <a:pt x="-15034" y="1001664"/>
                        <a:pt x="-10557" y="982519"/>
                        <a:pt x="51069" y="947086"/>
                      </a:cubicBezTo>
                      <a:cubicBezTo>
                        <a:pt x="252332" y="831167"/>
                        <a:pt x="499887" y="864504"/>
                        <a:pt x="670766" y="1031001"/>
                      </a:cubicBezTo>
                      <a:cubicBezTo>
                        <a:pt x="707627" y="1067863"/>
                        <a:pt x="743632" y="1105772"/>
                        <a:pt x="781827" y="114463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C3FF1C9-D4CD-EF72-477D-2B8D53FE5B4E}"/>
                  </a:ext>
                </a:extLst>
              </p:cNvPr>
              <p:cNvSpPr txBox="1"/>
              <p:nvPr/>
            </p:nvSpPr>
            <p:spPr>
              <a:xfrm>
                <a:off x="847051" y="5563464"/>
                <a:ext cx="79797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강조점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: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인지와 정의가 균형 잡힌 실제적인 역량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 자신의 학습 상태를 점검하는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온라인 수업 상황에서 디지털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도구의 활용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과정 중심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수행평가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서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논술형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자기 평가와 동료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상시 누적 평가를 통한 기초학력 보장 </a:t>
                </a:r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2239C390-2D8F-6591-0267-E8E95C9FC9E5}"/>
              </a:ext>
            </a:extLst>
          </p:cNvPr>
          <p:cNvGrpSpPr/>
          <p:nvPr/>
        </p:nvGrpSpPr>
        <p:grpSpPr>
          <a:xfrm>
            <a:off x="468310" y="1354348"/>
            <a:ext cx="8207376" cy="4031832"/>
            <a:chOff x="468310" y="1354348"/>
            <a:chExt cx="8207376" cy="4031832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2C2A51B8-87D3-B85B-A9F9-4786A35B6102}"/>
                </a:ext>
              </a:extLst>
            </p:cNvPr>
            <p:cNvGrpSpPr/>
            <p:nvPr/>
          </p:nvGrpSpPr>
          <p:grpSpPr>
            <a:xfrm>
              <a:off x="468310" y="1385621"/>
              <a:ext cx="4094308" cy="4000559"/>
              <a:chOff x="468310" y="1385621"/>
              <a:chExt cx="4094308" cy="400055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06DF3CB2-0FE8-9F24-8F69-304C85E81450}"/>
                  </a:ext>
                </a:extLst>
              </p:cNvPr>
              <p:cNvGrpSpPr/>
              <p:nvPr/>
            </p:nvGrpSpPr>
            <p:grpSpPr>
              <a:xfrm flipH="1">
                <a:off x="468310" y="1385621"/>
                <a:ext cx="3865613" cy="3976954"/>
                <a:chOff x="4810079" y="1548458"/>
                <a:chExt cx="3865613" cy="3841479"/>
              </a:xfrm>
              <a:solidFill>
                <a:srgbClr val="E2E2E2"/>
              </a:solidFill>
            </p:grpSpPr>
            <p:sp>
              <p:nvSpPr>
                <p:cNvPr id="4" name="사각형: 둥근 모서리 3">
                  <a:extLst>
                    <a:ext uri="{FF2B5EF4-FFF2-40B4-BE49-F238E27FC236}">
                      <a16:creationId xmlns:a16="http://schemas.microsoft.com/office/drawing/2014/main" id="{AF0FD53A-3D48-A05B-F102-43904A4B05CB}"/>
                    </a:ext>
                  </a:extLst>
                </p:cNvPr>
                <p:cNvSpPr/>
                <p:nvPr/>
              </p:nvSpPr>
              <p:spPr>
                <a:xfrm>
                  <a:off x="4810081" y="1704976"/>
                  <a:ext cx="3865611" cy="3684961"/>
                </a:xfrm>
                <a:prstGeom prst="roundRect">
                  <a:avLst>
                    <a:gd name="adj" fmla="val 1482"/>
                  </a:avLst>
                </a:prstGeom>
                <a:grpFill/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" name="자유형: 도형 4">
                  <a:extLst>
                    <a:ext uri="{FF2B5EF4-FFF2-40B4-BE49-F238E27FC236}">
                      <a16:creationId xmlns:a16="http://schemas.microsoft.com/office/drawing/2014/main" id="{39037443-E5AE-BC75-E134-08780D51A5C6}"/>
                    </a:ext>
                  </a:extLst>
                </p:cNvPr>
                <p:cNvSpPr/>
                <p:nvPr/>
              </p:nvSpPr>
              <p:spPr>
                <a:xfrm>
                  <a:off x="4810079" y="1548458"/>
                  <a:ext cx="226964" cy="233874"/>
                </a:xfrm>
                <a:custGeom>
                  <a:avLst/>
                  <a:gdLst>
                    <a:gd name="connsiteX0" fmla="*/ 0 w 224717"/>
                    <a:gd name="connsiteY0" fmla="*/ 0 h 231558"/>
                    <a:gd name="connsiteX1" fmla="*/ 155886 w 224717"/>
                    <a:gd name="connsiteY1" fmla="*/ 155886 h 231558"/>
                    <a:gd name="connsiteX2" fmla="*/ 224717 w 224717"/>
                    <a:gd name="connsiteY2" fmla="*/ 155886 h 231558"/>
                    <a:gd name="connsiteX3" fmla="*/ 224717 w 224717"/>
                    <a:gd name="connsiteY3" fmla="*/ 231558 h 231558"/>
                    <a:gd name="connsiteX4" fmla="*/ 0 w 224717"/>
                    <a:gd name="connsiteY4" fmla="*/ 231558 h 231558"/>
                    <a:gd name="connsiteX5" fmla="*/ 0 w 224717"/>
                    <a:gd name="connsiteY5" fmla="*/ 0 h 231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4717" h="231558">
                      <a:moveTo>
                        <a:pt x="0" y="0"/>
                      </a:moveTo>
                      <a:cubicBezTo>
                        <a:pt x="0" y="86093"/>
                        <a:pt x="69793" y="155886"/>
                        <a:pt x="155886" y="155886"/>
                      </a:cubicBezTo>
                      <a:lnTo>
                        <a:pt x="224717" y="155886"/>
                      </a:lnTo>
                      <a:lnTo>
                        <a:pt x="224717" y="231558"/>
                      </a:lnTo>
                      <a:lnTo>
                        <a:pt x="0" y="2315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A9E69B-B565-1081-16CF-90F5DAA4FD80}"/>
                  </a:ext>
                </a:extLst>
              </p:cNvPr>
              <p:cNvSpPr txBox="1"/>
              <p:nvPr/>
            </p:nvSpPr>
            <p:spPr>
              <a:xfrm>
                <a:off x="615089" y="1706472"/>
                <a:ext cx="9137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 개정</a:t>
                </a:r>
              </a:p>
            </p:txBody>
          </p:sp>
          <p:pic>
            <p:nvPicPr>
              <p:cNvPr id="14" name="그림 51" descr="004.png">
                <a:extLst>
                  <a:ext uri="{FF2B5EF4-FFF2-40B4-BE49-F238E27FC236}">
                    <a16:creationId xmlns:a16="http://schemas.microsoft.com/office/drawing/2014/main" id="{FF373932-82AC-99B6-AA65-8611E27D77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4121913" y="1385622"/>
                <a:ext cx="440705" cy="4000558"/>
              </a:xfrm>
              <a:prstGeom prst="rect">
                <a:avLst/>
              </a:prstGeom>
            </p:spPr>
          </p:pic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877D4096-5C04-49EF-776B-509307F9E160}"/>
                  </a:ext>
                </a:extLst>
              </p:cNvPr>
              <p:cNvSpPr/>
              <p:nvPr/>
            </p:nvSpPr>
            <p:spPr>
              <a:xfrm>
                <a:off x="563300" y="1993065"/>
                <a:ext cx="3646750" cy="3264736"/>
              </a:xfrm>
              <a:prstGeom prst="roundRect">
                <a:avLst>
                  <a:gd name="adj" fmla="val 2369"/>
                </a:avLst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BBFA2C-2C7E-93F7-6E9B-D4D559A8FE72}"/>
                  </a:ext>
                </a:extLst>
              </p:cNvPr>
              <p:cNvSpPr txBox="1"/>
              <p:nvPr/>
            </p:nvSpPr>
            <p:spPr>
              <a:xfrm>
                <a:off x="656349" y="2072994"/>
                <a:ext cx="317394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내용의 균형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방법 및 평가 도구의 타당성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신뢰성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적절성 등을 고려하여 평가 계획을 수립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AC1ABD-35D0-B07D-7A40-2FA153BBF45A}"/>
                  </a:ext>
                </a:extLst>
              </p:cNvPr>
              <p:cNvSpPr txBox="1"/>
              <p:nvPr/>
            </p:nvSpPr>
            <p:spPr>
              <a:xfrm>
                <a:off x="656349" y="2515406"/>
                <a:ext cx="3627596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국어 능력의 신장을 판단하고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방법 및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도구 개선에 기여할 수 있도록 학습 과정과 결과를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균형 있게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0DA9AE-86E1-835D-BD8B-6C2A8F350CC8}"/>
                  </a:ext>
                </a:extLst>
              </p:cNvPr>
              <p:cNvSpPr txBox="1"/>
              <p:nvPr/>
            </p:nvSpPr>
            <p:spPr>
              <a:xfrm>
                <a:off x="656349" y="3127094"/>
                <a:ext cx="348012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3)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국어 능력의 발달 정도를 판단하고 교육 활동을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1714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개선하는 데 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‘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국어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’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결과를 활용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3E8B4F6E-ADF3-8B44-EF58-2C5BFDD9B417}"/>
                </a:ext>
              </a:extLst>
            </p:cNvPr>
            <p:cNvGrpSpPr/>
            <p:nvPr/>
          </p:nvGrpSpPr>
          <p:grpSpPr>
            <a:xfrm>
              <a:off x="4394197" y="1354348"/>
              <a:ext cx="4281489" cy="4008228"/>
              <a:chOff x="4394197" y="1354348"/>
              <a:chExt cx="4281489" cy="4008228"/>
            </a:xfrm>
          </p:grpSpPr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9A0FA7A1-1D2B-98C2-F5EB-3A4A11DCF901}"/>
                  </a:ext>
                </a:extLst>
              </p:cNvPr>
              <p:cNvSpPr/>
              <p:nvPr/>
            </p:nvSpPr>
            <p:spPr>
              <a:xfrm flipH="1">
                <a:off x="4394197" y="1354348"/>
                <a:ext cx="4281489" cy="4008228"/>
              </a:xfrm>
              <a:prstGeom prst="roundRect">
                <a:avLst>
                  <a:gd name="adj" fmla="val 2089"/>
                </a:avLst>
              </a:prstGeom>
              <a:solidFill>
                <a:srgbClr val="276DB5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1F0698-ADF0-B825-E80E-8390C198C7CD}"/>
                  </a:ext>
                </a:extLst>
              </p:cNvPr>
              <p:cNvSpPr txBox="1"/>
              <p:nvPr/>
            </p:nvSpPr>
            <p:spPr>
              <a:xfrm>
                <a:off x="5428874" y="1556612"/>
                <a:ext cx="346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6B7FE94-8DE1-0BEC-999F-E506D42A8CF1}"/>
                  </a:ext>
                </a:extLst>
              </p:cNvPr>
              <p:cNvSpPr txBox="1"/>
              <p:nvPr/>
            </p:nvSpPr>
            <p:spPr>
              <a:xfrm>
                <a:off x="4524090" y="1462949"/>
                <a:ext cx="83195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2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  <a:endParaRPr lang="ko-KR" altLang="en-US" sz="2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1E38C7A4-0F21-F77B-1A86-5F5D4BB70AB7}"/>
                  </a:ext>
                </a:extLst>
              </p:cNvPr>
              <p:cNvSpPr/>
              <p:nvPr/>
            </p:nvSpPr>
            <p:spPr>
              <a:xfrm>
                <a:off x="4492492" y="1840664"/>
                <a:ext cx="4084900" cy="3417137"/>
              </a:xfrm>
              <a:prstGeom prst="roundRect">
                <a:avLst>
                  <a:gd name="adj" fmla="val 2369"/>
                </a:avLst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FE88E4-DFEB-A538-B7DA-8D699579457F}"/>
                  </a:ext>
                </a:extLst>
              </p:cNvPr>
              <p:cNvSpPr txBox="1"/>
              <p:nvPr/>
            </p:nvSpPr>
            <p:spPr>
              <a:xfrm>
                <a:off x="4590174" y="1920594"/>
                <a:ext cx="358110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성취기준의 도달 수준을 명확히 판단하되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지식과 기능을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통합하여 적용하는 능력을 평가할 수 있도록 평가의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계획과 운용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8BB23DD-D8C8-F917-2942-49DA58A383A4}"/>
                  </a:ext>
                </a:extLst>
              </p:cNvPr>
              <p:cNvSpPr txBox="1"/>
              <p:nvPr/>
            </p:nvSpPr>
            <p:spPr>
              <a:xfrm>
                <a:off x="4590174" y="2538096"/>
                <a:ext cx="362278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수준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관심사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흥미를 고려하되 자기주도적으로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상태를 점검할 수 있도록 평가의 계획과 운용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C6DBAD-057D-4438-CDB1-B17B4997AF40}"/>
                  </a:ext>
                </a:extLst>
              </p:cNvPr>
              <p:cNvSpPr txBox="1"/>
              <p:nvPr/>
            </p:nvSpPr>
            <p:spPr>
              <a:xfrm>
                <a:off x="4590174" y="2986321"/>
                <a:ext cx="377186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실제 언어생활 가운데 적용할 수 있는 역량을 평가하되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인지적 영역과 정의적 영역 간 균형 잡힌 평가의 계획과 운용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40543F8-86B6-41FB-70E3-C7E5F00C16FC}"/>
                  </a:ext>
                </a:extLst>
              </p:cNvPr>
              <p:cNvSpPr txBox="1"/>
              <p:nvPr/>
            </p:nvSpPr>
            <p:spPr>
              <a:xfrm>
                <a:off x="4590174" y="3434546"/>
                <a:ext cx="3946593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라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결과 중심 평가 외에 과정 중심 평가의 적극적 활용 및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상태 점검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지원이 가능하도록 다양한 평가 방법을 활용한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평가의 계획과 운용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3B99FA9-2AA2-FFBA-9B7B-7BC35522597D}"/>
                  </a:ext>
                </a:extLst>
              </p:cNvPr>
              <p:cNvSpPr txBox="1"/>
              <p:nvPr/>
            </p:nvSpPr>
            <p:spPr>
              <a:xfrm>
                <a:off x="4590174" y="4052049"/>
                <a:ext cx="390812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마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온라인 수업 상황에서도 학습 상태 진단 및 피드백 가능하도록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indent="285750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다양한 디지털 평가 도구를 활용한 평가의 계획과 운용</a:t>
                </a: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AF421F0-015C-7F18-2A39-19C7E8AE21C1}"/>
              </a:ext>
            </a:extLst>
          </p:cNvPr>
          <p:cNvGrpSpPr/>
          <p:nvPr/>
        </p:nvGrpSpPr>
        <p:grpSpPr>
          <a:xfrm>
            <a:off x="301543" y="209704"/>
            <a:ext cx="3802902" cy="716668"/>
            <a:chOff x="301543" y="209704"/>
            <a:chExt cx="3802902" cy="7166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64B0F9-9BCC-0792-3DEA-5FD79C56CF1D}"/>
                </a:ext>
              </a:extLst>
            </p:cNvPr>
            <p:cNvSpPr txBox="1"/>
            <p:nvPr/>
          </p:nvSpPr>
          <p:spPr>
            <a:xfrm>
              <a:off x="1087593" y="501878"/>
              <a:ext cx="301685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 방향 변화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비교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0BA573-B1BF-F8F8-DBC5-CBF3AEB1C813}"/>
                </a:ext>
              </a:extLst>
            </p:cNvPr>
            <p:cNvSpPr txBox="1"/>
            <p:nvPr/>
          </p:nvSpPr>
          <p:spPr>
            <a:xfrm>
              <a:off x="301543" y="372374"/>
              <a:ext cx="32861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4</a:t>
              </a: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283E290-E7FE-01AA-7AE7-A54EA234A8F5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C6979F9-6623-408D-81A9-6EB21F02EEDC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85E75AAA-F510-5B40-451F-61A00200D440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E38AC638-63ED-7227-CCF8-CA310D0A30FF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0323AC3-26A4-EE4F-E2C4-87F13D18AEE3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146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20AB77E4-24EF-8A9B-DA4B-24713A96AFC5}"/>
              </a:ext>
            </a:extLst>
          </p:cNvPr>
          <p:cNvGrpSpPr/>
          <p:nvPr/>
        </p:nvGrpSpPr>
        <p:grpSpPr>
          <a:xfrm>
            <a:off x="296734" y="209704"/>
            <a:ext cx="3166509" cy="716668"/>
            <a:chOff x="296734" y="209704"/>
            <a:chExt cx="3166509" cy="7166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5C267B-12A0-98B3-6485-2876D63935BF}"/>
                </a:ext>
              </a:extLst>
            </p:cNvPr>
            <p:cNvSpPr txBox="1"/>
            <p:nvPr/>
          </p:nvSpPr>
          <p:spPr>
            <a:xfrm>
              <a:off x="1087593" y="501878"/>
              <a:ext cx="237565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 방향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F6CECF-9A8B-E6DD-E32D-931479F85266}"/>
                </a:ext>
              </a:extLst>
            </p:cNvPr>
            <p:cNvSpPr txBox="1"/>
            <p:nvPr/>
          </p:nvSpPr>
          <p:spPr>
            <a:xfrm>
              <a:off x="296734" y="372374"/>
              <a:ext cx="33823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5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D4521E5-0C05-E346-E8F7-E48833868FD7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445FE8-3E33-311E-EF47-1C2C4FC56D3A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44318288-8E97-F936-9044-DC8732161E61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92B1BF72-E1C0-1C34-6D9D-2DCD93600C76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4FAC5F4-B1E9-3EE9-2DA4-99B7710B7335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E830A226-14B1-3A13-EAED-41F66DCA9A42}"/>
              </a:ext>
            </a:extLst>
          </p:cNvPr>
          <p:cNvGrpSpPr/>
          <p:nvPr/>
        </p:nvGrpSpPr>
        <p:grpSpPr>
          <a:xfrm>
            <a:off x="465850" y="1351448"/>
            <a:ext cx="8209838" cy="4814402"/>
            <a:chOff x="465850" y="1351448"/>
            <a:chExt cx="8209838" cy="4814402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4CD914F0-3C64-8298-4FAC-29AFBE5935D3}"/>
                </a:ext>
              </a:extLst>
            </p:cNvPr>
            <p:cNvSpPr/>
            <p:nvPr/>
          </p:nvSpPr>
          <p:spPr>
            <a:xfrm>
              <a:off x="465850" y="1351448"/>
              <a:ext cx="8209838" cy="4814402"/>
            </a:xfrm>
            <a:prstGeom prst="roundRect">
              <a:avLst>
                <a:gd name="adj" fmla="val 1348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D25AC040-55F7-8464-5AF2-B85280181B52}"/>
                </a:ext>
              </a:extLst>
            </p:cNvPr>
            <p:cNvSpPr/>
            <p:nvPr/>
          </p:nvSpPr>
          <p:spPr>
            <a:xfrm>
              <a:off x="537372" y="2729370"/>
              <a:ext cx="8066794" cy="579600"/>
            </a:xfrm>
            <a:prstGeom prst="roundRect">
              <a:avLst>
                <a:gd name="adj" fmla="val 980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A826246F-4AB5-1982-44E1-950079CE28E6}"/>
                </a:ext>
              </a:extLst>
            </p:cNvPr>
            <p:cNvSpPr/>
            <p:nvPr/>
          </p:nvSpPr>
          <p:spPr>
            <a:xfrm>
              <a:off x="537372" y="1425218"/>
              <a:ext cx="8066794" cy="577893"/>
            </a:xfrm>
            <a:prstGeom prst="roundRect">
              <a:avLst>
                <a:gd name="adj" fmla="val 980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F744A731-F841-BD43-E087-902B6129AF2D}"/>
                </a:ext>
              </a:extLst>
            </p:cNvPr>
            <p:cNvGrpSpPr/>
            <p:nvPr/>
          </p:nvGrpSpPr>
          <p:grpSpPr>
            <a:xfrm>
              <a:off x="608896" y="1492544"/>
              <a:ext cx="5483726" cy="210878"/>
              <a:chOff x="608896" y="1492544"/>
              <a:chExt cx="5483726" cy="21087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0D90FB-5BF9-E5BB-8C8E-85912A2B3168}"/>
                  </a:ext>
                </a:extLst>
              </p:cNvPr>
              <p:cNvSpPr txBox="1"/>
              <p:nvPr/>
            </p:nvSpPr>
            <p:spPr>
              <a:xfrm>
                <a:off x="862023" y="1518756"/>
                <a:ext cx="523059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학습자의 실제적인 국어활동 상황에서 지식과 기능을 통합하여 적용하는 능력 평가</a:t>
                </a:r>
              </a:p>
            </p:txBody>
          </p: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49FB1652-7C71-D146-80B7-4C846F20AF3C}"/>
                  </a:ext>
                </a:extLst>
              </p:cNvPr>
              <p:cNvGrpSpPr/>
              <p:nvPr/>
            </p:nvGrpSpPr>
            <p:grpSpPr>
              <a:xfrm>
                <a:off x="608896" y="1492544"/>
                <a:ext cx="203058" cy="203042"/>
                <a:chOff x="4732337" y="3166269"/>
                <a:chExt cx="1230249" cy="1230153"/>
              </a:xfrm>
            </p:grpSpPr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A8FCF1E7-6BD6-883C-F4E8-904824699C5D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38C89143-0B73-FF0B-2174-C67A4D279A56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09AB3E9-444C-5F10-CB6D-F970BCCAEFD1}"/>
                </a:ext>
              </a:extLst>
            </p:cNvPr>
            <p:cNvGrpSpPr/>
            <p:nvPr/>
          </p:nvGrpSpPr>
          <p:grpSpPr>
            <a:xfrm>
              <a:off x="608896" y="2146398"/>
              <a:ext cx="7440992" cy="203042"/>
              <a:chOff x="586621" y="2059707"/>
              <a:chExt cx="7440992" cy="20304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BA8A4C5-E078-C027-F838-EBE800F4C6CD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718786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학습자의 관심사를 고려하여 평가의 난도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과제 등을 계획하고 학습자가 평가에 적극적으로 참여할 수 있도록 운용</a:t>
                </a:r>
              </a:p>
            </p:txBody>
          </p: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70C65AF8-EE78-6181-CF54-D17F0FBFE7CC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F5DDD1AE-06AA-577E-219E-1D7B308D689D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9928918C-FB68-55F9-7C9B-944FAE8AF361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7C5CF187-C827-215B-46A2-B7BBB4493A8B}"/>
                </a:ext>
              </a:extLst>
            </p:cNvPr>
            <p:cNvGrpSpPr/>
            <p:nvPr/>
          </p:nvGrpSpPr>
          <p:grpSpPr>
            <a:xfrm>
              <a:off x="608896" y="2799431"/>
              <a:ext cx="6259579" cy="203042"/>
              <a:chOff x="586621" y="2059707"/>
              <a:chExt cx="6259579" cy="203042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FAB82FA-82C3-2783-A02A-2D1448872B3B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600645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‘국어’의 성취기준을 고려하되 실제 언어생활 맥락에서 학습한 내용을 적용할 수 있는 역량 평가</a:t>
                </a: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A41E6E78-E4B5-A983-DD94-1868E7F4D2D2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CD63B2DD-4A34-A720-8660-77C53018B482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85605124-579A-F2F1-6A73-085534E17564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A6F63A1F-640C-61BC-B1BF-E38280825B03}"/>
                </a:ext>
              </a:extLst>
            </p:cNvPr>
            <p:cNvSpPr/>
            <p:nvPr/>
          </p:nvSpPr>
          <p:spPr>
            <a:xfrm>
              <a:off x="537372" y="4073536"/>
              <a:ext cx="8066794" cy="579600"/>
            </a:xfrm>
            <a:prstGeom prst="roundRect">
              <a:avLst>
                <a:gd name="adj" fmla="val 980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B9AE2750-EBD5-8058-B28D-DD842E49F479}"/>
                </a:ext>
              </a:extLst>
            </p:cNvPr>
            <p:cNvGrpSpPr/>
            <p:nvPr/>
          </p:nvGrpSpPr>
          <p:grpSpPr>
            <a:xfrm>
              <a:off x="608896" y="3490564"/>
              <a:ext cx="1974752" cy="203042"/>
              <a:chOff x="586621" y="2059707"/>
              <a:chExt cx="1974752" cy="203042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8ABC63D-D896-5DFC-8B4E-6B90F1D498D1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17216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과정중심평가 적극적 활용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A7F10A20-76A0-0FB6-AEE4-6D176F2BEFB8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30B0EB3E-3402-B64A-919F-A636121927E9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D9368148-60EE-6D1F-8B06-DFE20453E5CC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F519D381-FCB4-5881-E890-3A5E2A89DA1A}"/>
                </a:ext>
              </a:extLst>
            </p:cNvPr>
            <p:cNvGrpSpPr/>
            <p:nvPr/>
          </p:nvGrpSpPr>
          <p:grpSpPr>
            <a:xfrm>
              <a:off x="608896" y="4143597"/>
              <a:ext cx="5919743" cy="203042"/>
              <a:chOff x="586621" y="2059707"/>
              <a:chExt cx="5919743" cy="203042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FCA2A53-6BAF-2CE0-72EA-AF2A3DE1E879}"/>
                  </a:ext>
                </a:extLst>
              </p:cNvPr>
              <p:cNvSpPr txBox="1"/>
              <p:nvPr/>
            </p:nvSpPr>
            <p:spPr>
              <a:xfrm>
                <a:off x="839748" y="2077773"/>
                <a:ext cx="566661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온오프라인 수업에서 다양한 평가 방법을 활용하여 학습자의 학습상태를 진단하고 피드백</a:t>
                </a: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593A3AAA-A647-A03C-9EFE-EDD4D139581C}"/>
                  </a:ext>
                </a:extLst>
              </p:cNvPr>
              <p:cNvGrpSpPr/>
              <p:nvPr/>
            </p:nvGrpSpPr>
            <p:grpSpPr>
              <a:xfrm>
                <a:off x="586621" y="2059707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76A37AC6-B95D-496C-541C-5AD5B705EBB1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76C29B28-32CA-EE9B-F63E-CE77BBCC4C4E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B51035D-9BF2-ED5B-15A2-4C5DE598965E}"/>
              </a:ext>
            </a:extLst>
          </p:cNvPr>
          <p:cNvSpPr txBox="1"/>
          <p:nvPr/>
        </p:nvSpPr>
        <p:spPr>
          <a:xfrm>
            <a:off x="853145" y="1736455"/>
            <a:ext cx="781784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성취기준을 고려하여 구체적인 평가 요소 도출</a:t>
            </a:r>
            <a:r>
              <a:rPr lang="en-US" altLang="ko-KR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평가 요소에 학습자가 도달한 수준을 정확하게 판단하는 지필평가</a:t>
            </a:r>
            <a:r>
              <a:rPr lang="en-US" altLang="ko-KR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수행평가의 방법 선정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6541F7C-FC8F-645F-D5A6-AB1EA7638D75}"/>
              </a:ext>
            </a:extLst>
          </p:cNvPr>
          <p:cNvSpPr txBox="1"/>
          <p:nvPr/>
        </p:nvSpPr>
        <p:spPr>
          <a:xfrm>
            <a:off x="862023" y="2384409"/>
            <a:ext cx="7665560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교사 주도 평가 외에 자기 평가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동료 평가 등을 통해 학습자가 자기주도적으로 자신의 학습 상태를 점검하고 개선할 수 있도록 평가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57FA01F-FB00-258A-E5F4-4BB106A3D9C0}"/>
              </a:ext>
            </a:extLst>
          </p:cNvPr>
          <p:cNvSpPr txBox="1"/>
          <p:nvPr/>
        </p:nvSpPr>
        <p:spPr>
          <a:xfrm>
            <a:off x="862023" y="3037442"/>
            <a:ext cx="6346289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인지적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정의적 영역을 균형 있게 평가하고 학습자의 흥미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동기 등 정의적 영역을 체계적으로 점검하고 지원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15D9C7D-71DB-2C0D-B3F7-AFB6561B0CC5}"/>
              </a:ext>
            </a:extLst>
          </p:cNvPr>
          <p:cNvSpPr txBox="1"/>
          <p:nvPr/>
        </p:nvSpPr>
        <p:spPr>
          <a:xfrm>
            <a:off x="862023" y="3728575"/>
            <a:ext cx="7159011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수행평가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형성평가 등을 활용하고 수업 중 관찰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대화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질의응답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면담 등을 활용하여 학습자의 학습 상태를 점검하고 지원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14F22DD-9615-8BC8-33AB-BA16E9E12BE5}"/>
              </a:ext>
            </a:extLst>
          </p:cNvPr>
          <p:cNvSpPr txBox="1"/>
          <p:nvPr/>
        </p:nvSpPr>
        <p:spPr>
          <a:xfrm>
            <a:off x="862023" y="4381608"/>
            <a:ext cx="7128555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lvl="1">
              <a:buClr>
                <a:srgbClr val="0F958E"/>
              </a:buClr>
            </a:pP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: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학습자의 발달 단계에 적합한 학습 플랫폼과 디지털 도구를 활용하여 학습자의 성취기준 도달 상황 수시 확인</a:t>
            </a:r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피드백 제공</a:t>
            </a:r>
          </a:p>
        </p:txBody>
      </p:sp>
    </p:spTree>
    <p:extLst>
      <p:ext uri="{BB962C8B-B14F-4D97-AF65-F5344CB8AC3E}">
        <p14:creationId xmlns:p14="http://schemas.microsoft.com/office/powerpoint/2010/main" val="184972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그룹 45">
            <a:extLst>
              <a:ext uri="{FF2B5EF4-FFF2-40B4-BE49-F238E27FC236}">
                <a16:creationId xmlns:a16="http://schemas.microsoft.com/office/drawing/2014/main" id="{4A18D16E-F1F4-831D-965B-4B34D3027300}"/>
              </a:ext>
            </a:extLst>
          </p:cNvPr>
          <p:cNvGrpSpPr/>
          <p:nvPr/>
        </p:nvGrpSpPr>
        <p:grpSpPr>
          <a:xfrm>
            <a:off x="5136824" y="3302158"/>
            <a:ext cx="2894136" cy="203042"/>
            <a:chOff x="5137941" y="2212389"/>
            <a:chExt cx="2894136" cy="20304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47C2E07-3D93-8571-4FD1-B3E229E4A56C}"/>
                </a:ext>
              </a:extLst>
            </p:cNvPr>
            <p:cNvSpPr txBox="1"/>
            <p:nvPr/>
          </p:nvSpPr>
          <p:spPr>
            <a:xfrm>
              <a:off x="5399946" y="2229723"/>
              <a:ext cx="263213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역량 평가를 위한 다양한 방식의 수행평가</a:t>
              </a: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C62FFFB8-05B1-3EF4-D787-C9D80E4DBAB6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EB881E8B-3A37-F912-B9CC-6E1B1A9E5B77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36E4D"/>
              </a:solidFill>
              <a:ln w="12022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551731D1-37C9-3E60-2EF8-2C7D145B6CE5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3458451E-D74D-71F0-9EF0-46C50A7C229C}"/>
              </a:ext>
            </a:extLst>
          </p:cNvPr>
          <p:cNvGrpSpPr/>
          <p:nvPr/>
        </p:nvGrpSpPr>
        <p:grpSpPr>
          <a:xfrm>
            <a:off x="5136824" y="3645024"/>
            <a:ext cx="3443966" cy="386666"/>
            <a:chOff x="5137941" y="2212389"/>
            <a:chExt cx="3443966" cy="3866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FFAE358-7822-927C-F7E1-20354BE51C14}"/>
                </a:ext>
              </a:extLst>
            </p:cNvPr>
            <p:cNvSpPr txBox="1"/>
            <p:nvPr/>
          </p:nvSpPr>
          <p:spPr>
            <a:xfrm>
              <a:off x="5399946" y="2229723"/>
              <a:ext cx="318196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포트폴리오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성찰 일지 등을 활용하여 학습 내용을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실제 적용하는 역량을 평가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BB93653-D8D1-6BA7-B2E3-055E2C982C12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3340287A-464E-7D42-06C2-28387D9B3F18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36E4D"/>
              </a:solidFill>
              <a:ln w="12022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B1BB859D-F407-6A6F-57E7-3C534D755E6E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35CADCD-46E9-AA61-0683-91BEB63FCB8C}"/>
              </a:ext>
            </a:extLst>
          </p:cNvPr>
          <p:cNvGrpSpPr/>
          <p:nvPr/>
        </p:nvGrpSpPr>
        <p:grpSpPr>
          <a:xfrm>
            <a:off x="577947" y="1440374"/>
            <a:ext cx="4246328" cy="4350145"/>
            <a:chOff x="577947" y="1440374"/>
            <a:chExt cx="4246328" cy="4350145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CE449ECF-8D26-CE82-6A81-007539B24A79}"/>
                </a:ext>
              </a:extLst>
            </p:cNvPr>
            <p:cNvGrpSpPr/>
            <p:nvPr/>
          </p:nvGrpSpPr>
          <p:grpSpPr>
            <a:xfrm>
              <a:off x="577947" y="1544191"/>
              <a:ext cx="4246328" cy="4246328"/>
              <a:chOff x="577947" y="1544191"/>
              <a:chExt cx="4246328" cy="4246328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7E225AB8-6CA8-AACF-737A-D6C56BF760C4}"/>
                  </a:ext>
                </a:extLst>
              </p:cNvPr>
              <p:cNvGrpSpPr/>
              <p:nvPr/>
            </p:nvGrpSpPr>
            <p:grpSpPr>
              <a:xfrm>
                <a:off x="612996" y="1590946"/>
                <a:ext cx="4184160" cy="4171408"/>
                <a:chOff x="1134912" y="5"/>
                <a:chExt cx="6875225" cy="6854274"/>
              </a:xfrm>
            </p:grpSpPr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4E7FA455-F555-06C8-C79E-413B9881AF3F}"/>
                    </a:ext>
                  </a:extLst>
                </p:cNvPr>
                <p:cNvSpPr/>
                <p:nvPr/>
              </p:nvSpPr>
              <p:spPr>
                <a:xfrm>
                  <a:off x="1428784" y="5"/>
                  <a:ext cx="3143782" cy="3416701"/>
                </a:xfrm>
                <a:custGeom>
                  <a:avLst/>
                  <a:gdLst>
                    <a:gd name="connsiteX0" fmla="*/ 3143782 w 3143781"/>
                    <a:gd name="connsiteY0" fmla="*/ 1782346 h 3416701"/>
                    <a:gd name="connsiteX1" fmla="*/ 3143782 w 3143781"/>
                    <a:gd name="connsiteY1" fmla="*/ 3416702 h 3416701"/>
                    <a:gd name="connsiteX2" fmla="*/ 1589409 w 3143781"/>
                    <a:gd name="connsiteY2" fmla="*/ 2911652 h 3416701"/>
                    <a:gd name="connsiteX3" fmla="*/ 1469961 w 3143781"/>
                    <a:gd name="connsiteY3" fmla="*/ 2677283 h 3416701"/>
                    <a:gd name="connsiteX4" fmla="*/ 128364 w 3143781"/>
                    <a:gd name="connsiteY4" fmla="*/ 2241299 h 3416701"/>
                    <a:gd name="connsiteX5" fmla="*/ 17164 w 3143781"/>
                    <a:gd name="connsiteY5" fmla="*/ 1986065 h 3416701"/>
                    <a:gd name="connsiteX6" fmla="*/ 2751469 w 3143781"/>
                    <a:gd name="connsiteY6" fmla="*/ 1207 h 3416701"/>
                    <a:gd name="connsiteX7" fmla="*/ 2957775 w 3143781"/>
                    <a:gd name="connsiteY7" fmla="*/ 186082 h 3416701"/>
                    <a:gd name="connsiteX8" fmla="*/ 2957775 w 3143781"/>
                    <a:gd name="connsiteY8" fmla="*/ 1591891 h 3416701"/>
                    <a:gd name="connsiteX9" fmla="*/ 3136989 w 3143781"/>
                    <a:gd name="connsiteY9" fmla="*/ 1782185 h 3416701"/>
                    <a:gd name="connsiteX10" fmla="*/ 3143782 w 3143781"/>
                    <a:gd name="connsiteY10" fmla="*/ 1782346 h 3416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43781" h="3416701">
                      <a:moveTo>
                        <a:pt x="3143782" y="1782346"/>
                      </a:moveTo>
                      <a:lnTo>
                        <a:pt x="3143782" y="3416702"/>
                      </a:lnTo>
                      <a:lnTo>
                        <a:pt x="1589409" y="2911652"/>
                      </a:lnTo>
                      <a:cubicBezTo>
                        <a:pt x="1621111" y="2813958"/>
                        <a:pt x="1567655" y="2708985"/>
                        <a:pt x="1469961" y="2677283"/>
                      </a:cubicBezTo>
                      <a:lnTo>
                        <a:pt x="128364" y="2241299"/>
                      </a:lnTo>
                      <a:cubicBezTo>
                        <a:pt x="22259" y="2206847"/>
                        <a:pt x="-29338" y="2087560"/>
                        <a:pt x="17164" y="1986065"/>
                      </a:cubicBezTo>
                      <a:cubicBezTo>
                        <a:pt x="507980" y="914906"/>
                        <a:pt x="1533122" y="139580"/>
                        <a:pt x="2751469" y="1207"/>
                      </a:cubicBezTo>
                      <a:cubicBezTo>
                        <a:pt x="2861536" y="-11328"/>
                        <a:pt x="2957775" y="75368"/>
                        <a:pt x="2957775" y="186082"/>
                      </a:cubicBezTo>
                      <a:lnTo>
                        <a:pt x="2957775" y="1591891"/>
                      </a:lnTo>
                      <a:cubicBezTo>
                        <a:pt x="2957775" y="1692740"/>
                        <a:pt x="3036140" y="1778626"/>
                        <a:pt x="3136989" y="1782185"/>
                      </a:cubicBezTo>
                      <a:cubicBezTo>
                        <a:pt x="3139253" y="1782266"/>
                        <a:pt x="3141517" y="1782346"/>
                        <a:pt x="3143782" y="1782346"/>
                      </a:cubicBezTo>
                      <a:close/>
                    </a:path>
                  </a:pathLst>
                </a:custGeom>
                <a:solidFill>
                  <a:srgbClr val="F36E4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468C1207-9241-7FBF-12DF-5FAB8152355D}"/>
                    </a:ext>
                  </a:extLst>
                </p:cNvPr>
                <p:cNvSpPr/>
                <p:nvPr/>
              </p:nvSpPr>
              <p:spPr>
                <a:xfrm>
                  <a:off x="1134912" y="2586022"/>
                  <a:ext cx="3437653" cy="3411547"/>
                </a:xfrm>
                <a:custGeom>
                  <a:avLst/>
                  <a:gdLst>
                    <a:gd name="connsiteX0" fmla="*/ 3437654 w 3437653"/>
                    <a:gd name="connsiteY0" fmla="*/ 830685 h 3411547"/>
                    <a:gd name="connsiteX1" fmla="*/ 2476968 w 3437653"/>
                    <a:gd name="connsiteY1" fmla="*/ 2152872 h 3411547"/>
                    <a:gd name="connsiteX2" fmla="*/ 2217205 w 3437653"/>
                    <a:gd name="connsiteY2" fmla="*/ 2194036 h 3411547"/>
                    <a:gd name="connsiteX3" fmla="*/ 1388503 w 3437653"/>
                    <a:gd name="connsiteY3" fmla="*/ 3334664 h 3411547"/>
                    <a:gd name="connsiteX4" fmla="*/ 1112969 w 3437653"/>
                    <a:gd name="connsiteY4" fmla="*/ 3363050 h 3411547"/>
                    <a:gd name="connsiteX5" fmla="*/ 0 w 3437653"/>
                    <a:gd name="connsiteY5" fmla="*/ 830685 h 3411547"/>
                    <a:gd name="connsiteX6" fmla="*/ 67610 w 3437653"/>
                    <a:gd name="connsiteY6" fmla="*/ 148848 h 3411547"/>
                    <a:gd name="connsiteX7" fmla="*/ 307397 w 3437653"/>
                    <a:gd name="connsiteY7" fmla="*/ 9181 h 3411547"/>
                    <a:gd name="connsiteX8" fmla="*/ 1648912 w 3437653"/>
                    <a:gd name="connsiteY8" fmla="*/ 445084 h 3411547"/>
                    <a:gd name="connsiteX9" fmla="*/ 1883281 w 3437653"/>
                    <a:gd name="connsiteY9" fmla="*/ 325636 h 3411547"/>
                    <a:gd name="connsiteX10" fmla="*/ 3437654 w 3437653"/>
                    <a:gd name="connsiteY10" fmla="*/ 830685 h 3411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7653" h="3411547">
                      <a:moveTo>
                        <a:pt x="3437654" y="830685"/>
                      </a:moveTo>
                      <a:lnTo>
                        <a:pt x="2476968" y="2152872"/>
                      </a:lnTo>
                      <a:cubicBezTo>
                        <a:pt x="2393911" y="2092541"/>
                        <a:pt x="2277536" y="2110900"/>
                        <a:pt x="2217205" y="2194036"/>
                      </a:cubicBezTo>
                      <a:lnTo>
                        <a:pt x="1388503" y="3334664"/>
                      </a:lnTo>
                      <a:cubicBezTo>
                        <a:pt x="1323400" y="3424271"/>
                        <a:pt x="1194570" y="3437938"/>
                        <a:pt x="1112969" y="3363050"/>
                      </a:cubicBezTo>
                      <a:cubicBezTo>
                        <a:pt x="428787" y="2734832"/>
                        <a:pt x="0" y="1832859"/>
                        <a:pt x="0" y="830685"/>
                      </a:cubicBezTo>
                      <a:cubicBezTo>
                        <a:pt x="0" y="597287"/>
                        <a:pt x="23291" y="369226"/>
                        <a:pt x="67610" y="148848"/>
                      </a:cubicBezTo>
                      <a:cubicBezTo>
                        <a:pt x="89526" y="39993"/>
                        <a:pt x="201777" y="-25109"/>
                        <a:pt x="307397" y="9181"/>
                      </a:cubicBezTo>
                      <a:lnTo>
                        <a:pt x="1648912" y="445084"/>
                      </a:lnTo>
                      <a:cubicBezTo>
                        <a:pt x="1746607" y="476787"/>
                        <a:pt x="1851498" y="423330"/>
                        <a:pt x="1883281" y="325636"/>
                      </a:cubicBezTo>
                      <a:lnTo>
                        <a:pt x="3437654" y="830685"/>
                      </a:lnTo>
                      <a:close/>
                    </a:path>
                  </a:pathLst>
                </a:custGeom>
                <a:solidFill>
                  <a:srgbClr val="AD6F9B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2BB3DC91-212E-5FAC-6EB3-ECA4F6A274A8}"/>
                    </a:ext>
                  </a:extLst>
                </p:cNvPr>
                <p:cNvSpPr/>
                <p:nvPr/>
              </p:nvSpPr>
              <p:spPr>
                <a:xfrm>
                  <a:off x="2788519" y="3416707"/>
                  <a:ext cx="3568091" cy="3437572"/>
                </a:xfrm>
                <a:custGeom>
                  <a:avLst/>
                  <a:gdLst>
                    <a:gd name="connsiteX0" fmla="*/ 3473071 w 3568091"/>
                    <a:gd name="connsiteY0" fmla="*/ 2994714 h 3437572"/>
                    <a:gd name="connsiteX1" fmla="*/ 1784046 w 3568091"/>
                    <a:gd name="connsiteY1" fmla="*/ 3437572 h 3437572"/>
                    <a:gd name="connsiteX2" fmla="*/ 95021 w 3568091"/>
                    <a:gd name="connsiteY2" fmla="*/ 2994714 h 3437572"/>
                    <a:gd name="connsiteX3" fmla="*/ 35498 w 3568091"/>
                    <a:gd name="connsiteY3" fmla="*/ 2723144 h 3437572"/>
                    <a:gd name="connsiteX4" fmla="*/ 864524 w 3568091"/>
                    <a:gd name="connsiteY4" fmla="*/ 1582030 h 3437572"/>
                    <a:gd name="connsiteX5" fmla="*/ 823360 w 3568091"/>
                    <a:gd name="connsiteY5" fmla="*/ 1322187 h 3437572"/>
                    <a:gd name="connsiteX6" fmla="*/ 1784046 w 3568091"/>
                    <a:gd name="connsiteY6" fmla="*/ 0 h 3437572"/>
                    <a:gd name="connsiteX7" fmla="*/ 2744651 w 3568091"/>
                    <a:gd name="connsiteY7" fmla="*/ 1322187 h 3437572"/>
                    <a:gd name="connsiteX8" fmla="*/ 2703568 w 3568091"/>
                    <a:gd name="connsiteY8" fmla="*/ 1582030 h 3437572"/>
                    <a:gd name="connsiteX9" fmla="*/ 3532594 w 3568091"/>
                    <a:gd name="connsiteY9" fmla="*/ 2723144 h 3437572"/>
                    <a:gd name="connsiteX10" fmla="*/ 3473071 w 3568091"/>
                    <a:gd name="connsiteY10" fmla="*/ 2994714 h 3437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68091" h="3437572">
                      <a:moveTo>
                        <a:pt x="3473071" y="2994714"/>
                      </a:moveTo>
                      <a:cubicBezTo>
                        <a:pt x="2974249" y="3276717"/>
                        <a:pt x="2397950" y="3437572"/>
                        <a:pt x="1784046" y="3437572"/>
                      </a:cubicBezTo>
                      <a:cubicBezTo>
                        <a:pt x="1170142" y="3437572"/>
                        <a:pt x="593843" y="3276717"/>
                        <a:pt x="95021" y="2994714"/>
                      </a:cubicBezTo>
                      <a:cubicBezTo>
                        <a:pt x="-1946" y="2939963"/>
                        <a:pt x="-29928" y="2813236"/>
                        <a:pt x="35498" y="2723144"/>
                      </a:cubicBezTo>
                      <a:lnTo>
                        <a:pt x="864524" y="1582030"/>
                      </a:lnTo>
                      <a:cubicBezTo>
                        <a:pt x="924936" y="1498894"/>
                        <a:pt x="906497" y="1382599"/>
                        <a:pt x="823360" y="1322187"/>
                      </a:cubicBezTo>
                      <a:lnTo>
                        <a:pt x="1784046" y="0"/>
                      </a:lnTo>
                      <a:lnTo>
                        <a:pt x="2744651" y="1322187"/>
                      </a:lnTo>
                      <a:cubicBezTo>
                        <a:pt x="2661595" y="1382599"/>
                        <a:pt x="2643156" y="1498894"/>
                        <a:pt x="2703568" y="1582030"/>
                      </a:cubicBezTo>
                      <a:lnTo>
                        <a:pt x="3532594" y="2723144"/>
                      </a:lnTo>
                      <a:cubicBezTo>
                        <a:pt x="3598019" y="2813236"/>
                        <a:pt x="3570037" y="2939963"/>
                        <a:pt x="3473071" y="2994714"/>
                      </a:cubicBezTo>
                      <a:close/>
                    </a:path>
                  </a:pathLst>
                </a:custGeom>
                <a:solidFill>
                  <a:srgbClr val="5C95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056C4A34-055C-D24E-DE87-5AB3864AB40D}"/>
                    </a:ext>
                  </a:extLst>
                </p:cNvPr>
                <p:cNvSpPr/>
                <p:nvPr/>
              </p:nvSpPr>
              <p:spPr>
                <a:xfrm>
                  <a:off x="4572565" y="2586022"/>
                  <a:ext cx="3437572" cy="3411547"/>
                </a:xfrm>
                <a:custGeom>
                  <a:avLst/>
                  <a:gdLst>
                    <a:gd name="connsiteX0" fmla="*/ 3437573 w 3437572"/>
                    <a:gd name="connsiteY0" fmla="*/ 830685 h 3411547"/>
                    <a:gd name="connsiteX1" fmla="*/ 2324684 w 3437572"/>
                    <a:gd name="connsiteY1" fmla="*/ 3363050 h 3411547"/>
                    <a:gd name="connsiteX2" fmla="*/ 2049151 w 3437572"/>
                    <a:gd name="connsiteY2" fmla="*/ 3334664 h 3411547"/>
                    <a:gd name="connsiteX3" fmla="*/ 1220449 w 3437572"/>
                    <a:gd name="connsiteY3" fmla="*/ 2194036 h 3411547"/>
                    <a:gd name="connsiteX4" fmla="*/ 960605 w 3437572"/>
                    <a:gd name="connsiteY4" fmla="*/ 2152872 h 3411547"/>
                    <a:gd name="connsiteX5" fmla="*/ 0 w 3437572"/>
                    <a:gd name="connsiteY5" fmla="*/ 830685 h 3411547"/>
                    <a:gd name="connsiteX6" fmla="*/ 1554372 w 3437572"/>
                    <a:gd name="connsiteY6" fmla="*/ 325636 h 3411547"/>
                    <a:gd name="connsiteX7" fmla="*/ 1788741 w 3437572"/>
                    <a:gd name="connsiteY7" fmla="*/ 445084 h 3411547"/>
                    <a:gd name="connsiteX8" fmla="*/ 3130176 w 3437572"/>
                    <a:gd name="connsiteY8" fmla="*/ 9181 h 3411547"/>
                    <a:gd name="connsiteX9" fmla="*/ 3369963 w 3437572"/>
                    <a:gd name="connsiteY9" fmla="*/ 148848 h 3411547"/>
                    <a:gd name="connsiteX10" fmla="*/ 3437573 w 3437572"/>
                    <a:gd name="connsiteY10" fmla="*/ 830685 h 3411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7572" h="3411547">
                      <a:moveTo>
                        <a:pt x="3437573" y="830685"/>
                      </a:moveTo>
                      <a:cubicBezTo>
                        <a:pt x="3437573" y="1832859"/>
                        <a:pt x="3008786" y="2734832"/>
                        <a:pt x="2324684" y="3363050"/>
                      </a:cubicBezTo>
                      <a:cubicBezTo>
                        <a:pt x="2243084" y="3437938"/>
                        <a:pt x="2114254" y="3424271"/>
                        <a:pt x="2049151" y="3334664"/>
                      </a:cubicBezTo>
                      <a:lnTo>
                        <a:pt x="1220449" y="2194036"/>
                      </a:lnTo>
                      <a:cubicBezTo>
                        <a:pt x="1160037" y="2110900"/>
                        <a:pt x="1043742" y="2092541"/>
                        <a:pt x="960605" y="2152872"/>
                      </a:cubicBezTo>
                      <a:lnTo>
                        <a:pt x="0" y="830685"/>
                      </a:lnTo>
                      <a:lnTo>
                        <a:pt x="1554372" y="325636"/>
                      </a:lnTo>
                      <a:cubicBezTo>
                        <a:pt x="1586074" y="423330"/>
                        <a:pt x="1691047" y="476787"/>
                        <a:pt x="1788741" y="445084"/>
                      </a:cubicBezTo>
                      <a:lnTo>
                        <a:pt x="3130176" y="9181"/>
                      </a:lnTo>
                      <a:cubicBezTo>
                        <a:pt x="3235795" y="-25109"/>
                        <a:pt x="3348047" y="39993"/>
                        <a:pt x="3369963" y="148848"/>
                      </a:cubicBezTo>
                      <a:cubicBezTo>
                        <a:pt x="3414281" y="369226"/>
                        <a:pt x="3437573" y="597287"/>
                        <a:pt x="3437573" y="830685"/>
                      </a:cubicBezTo>
                      <a:close/>
                    </a:path>
                  </a:pathLst>
                </a:custGeom>
                <a:solidFill>
                  <a:srgbClr val="55B3A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B2D43941-A6C1-BBF6-2AFA-09895E5D7A36}"/>
                    </a:ext>
                  </a:extLst>
                </p:cNvPr>
                <p:cNvSpPr/>
                <p:nvPr/>
              </p:nvSpPr>
              <p:spPr>
                <a:xfrm>
                  <a:off x="4572565" y="5"/>
                  <a:ext cx="3143781" cy="3416701"/>
                </a:xfrm>
                <a:custGeom>
                  <a:avLst/>
                  <a:gdLst>
                    <a:gd name="connsiteX0" fmla="*/ 3015418 w 3143781"/>
                    <a:gd name="connsiteY0" fmla="*/ 2241299 h 3416701"/>
                    <a:gd name="connsiteX1" fmla="*/ 1673821 w 3143781"/>
                    <a:gd name="connsiteY1" fmla="*/ 2677283 h 3416701"/>
                    <a:gd name="connsiteX2" fmla="*/ 1554372 w 3143781"/>
                    <a:gd name="connsiteY2" fmla="*/ 2911652 h 3416701"/>
                    <a:gd name="connsiteX3" fmla="*/ 0 w 3143781"/>
                    <a:gd name="connsiteY3" fmla="*/ 3416702 h 3416701"/>
                    <a:gd name="connsiteX4" fmla="*/ 0 w 3143781"/>
                    <a:gd name="connsiteY4" fmla="*/ 1782346 h 3416701"/>
                    <a:gd name="connsiteX5" fmla="*/ 186007 w 3143781"/>
                    <a:gd name="connsiteY5" fmla="*/ 1596339 h 3416701"/>
                    <a:gd name="connsiteX6" fmla="*/ 186007 w 3143781"/>
                    <a:gd name="connsiteY6" fmla="*/ 186082 h 3416701"/>
                    <a:gd name="connsiteX7" fmla="*/ 392313 w 3143781"/>
                    <a:gd name="connsiteY7" fmla="*/ 1207 h 3416701"/>
                    <a:gd name="connsiteX8" fmla="*/ 3126617 w 3143781"/>
                    <a:gd name="connsiteY8" fmla="*/ 1986065 h 3416701"/>
                    <a:gd name="connsiteX9" fmla="*/ 3015418 w 3143781"/>
                    <a:gd name="connsiteY9" fmla="*/ 2241299 h 3416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43781" h="3416701">
                      <a:moveTo>
                        <a:pt x="3015418" y="2241299"/>
                      </a:moveTo>
                      <a:lnTo>
                        <a:pt x="1673821" y="2677283"/>
                      </a:lnTo>
                      <a:cubicBezTo>
                        <a:pt x="1576046" y="2708985"/>
                        <a:pt x="1522590" y="2813958"/>
                        <a:pt x="1554372" y="2911652"/>
                      </a:cubicBezTo>
                      <a:lnTo>
                        <a:pt x="0" y="3416702"/>
                      </a:lnTo>
                      <a:lnTo>
                        <a:pt x="0" y="1782346"/>
                      </a:lnTo>
                      <a:cubicBezTo>
                        <a:pt x="102708" y="1782346"/>
                        <a:pt x="186007" y="1699048"/>
                        <a:pt x="186007" y="1596339"/>
                      </a:cubicBezTo>
                      <a:lnTo>
                        <a:pt x="186007" y="186082"/>
                      </a:lnTo>
                      <a:cubicBezTo>
                        <a:pt x="186007" y="75368"/>
                        <a:pt x="282246" y="-11328"/>
                        <a:pt x="392313" y="1207"/>
                      </a:cubicBezTo>
                      <a:cubicBezTo>
                        <a:pt x="1610659" y="139580"/>
                        <a:pt x="2635801" y="914906"/>
                        <a:pt x="3126617" y="1986065"/>
                      </a:cubicBezTo>
                      <a:cubicBezTo>
                        <a:pt x="3173119" y="2087560"/>
                        <a:pt x="3121522" y="2206847"/>
                        <a:pt x="3015418" y="2241299"/>
                      </a:cubicBezTo>
                      <a:close/>
                    </a:path>
                  </a:pathLst>
                </a:custGeom>
                <a:solidFill>
                  <a:srgbClr val="F7C53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697DEAE8-D676-675F-A0C8-89AD03A2A5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7947" y="1544191"/>
                <a:ext cx="4246328" cy="4246328"/>
              </a:xfrm>
              <a:prstGeom prst="ellipse">
                <a:avLst/>
              </a:prstGeom>
              <a:solidFill>
                <a:schemeClr val="bg1">
                  <a:alpha val="6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89FFE57-9666-E5D7-DCA9-88627B4CCD9B}"/>
                  </a:ext>
                </a:extLst>
              </p:cNvPr>
              <p:cNvSpPr txBox="1"/>
              <p:nvPr/>
            </p:nvSpPr>
            <p:spPr>
              <a:xfrm>
                <a:off x="3027832" y="2383073"/>
                <a:ext cx="121187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서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논술형 평가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B971F33-BE91-345E-A30F-3208615AABA7}"/>
                  </a:ext>
                </a:extLst>
              </p:cNvPr>
              <p:cNvSpPr txBox="1"/>
              <p:nvPr/>
            </p:nvSpPr>
            <p:spPr>
              <a:xfrm>
                <a:off x="3458153" y="3597809"/>
                <a:ext cx="1189428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자기 평가와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동료평가 및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인지적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정의적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평가의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조화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85B09B3-972A-2874-8D03-D940FDF7FB2C}"/>
                  </a:ext>
                </a:extLst>
              </p:cNvPr>
              <p:cNvSpPr txBox="1"/>
              <p:nvPr/>
            </p:nvSpPr>
            <p:spPr>
              <a:xfrm>
                <a:off x="2229786" y="4800191"/>
                <a:ext cx="950580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기초학력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보장을 위한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평가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6E5C8EF-B1F4-E629-1D72-27159DD2BDAD}"/>
                  </a:ext>
                </a:extLst>
              </p:cNvPr>
              <p:cNvSpPr txBox="1"/>
              <p:nvPr/>
            </p:nvSpPr>
            <p:spPr>
              <a:xfrm>
                <a:off x="1076083" y="3858332"/>
                <a:ext cx="543418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영역별</a:t>
                </a:r>
              </a:p>
              <a:p>
                <a:pPr algn="ctr"/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평가</a:t>
                </a:r>
              </a:p>
            </p:txBody>
          </p:sp>
        </p:grp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A7DBB04E-5721-345C-0D24-63F42EF7EE4C}"/>
                </a:ext>
              </a:extLst>
            </p:cNvPr>
            <p:cNvSpPr/>
            <p:nvPr/>
          </p:nvSpPr>
          <p:spPr>
            <a:xfrm>
              <a:off x="800155" y="1592525"/>
              <a:ext cx="1913259" cy="2079353"/>
            </a:xfrm>
            <a:custGeom>
              <a:avLst/>
              <a:gdLst>
                <a:gd name="connsiteX0" fmla="*/ 3143782 w 3143781"/>
                <a:gd name="connsiteY0" fmla="*/ 1782346 h 3416701"/>
                <a:gd name="connsiteX1" fmla="*/ 3143782 w 3143781"/>
                <a:gd name="connsiteY1" fmla="*/ 3416702 h 3416701"/>
                <a:gd name="connsiteX2" fmla="*/ 1589409 w 3143781"/>
                <a:gd name="connsiteY2" fmla="*/ 2911652 h 3416701"/>
                <a:gd name="connsiteX3" fmla="*/ 1469961 w 3143781"/>
                <a:gd name="connsiteY3" fmla="*/ 2677283 h 3416701"/>
                <a:gd name="connsiteX4" fmla="*/ 128364 w 3143781"/>
                <a:gd name="connsiteY4" fmla="*/ 2241299 h 3416701"/>
                <a:gd name="connsiteX5" fmla="*/ 17164 w 3143781"/>
                <a:gd name="connsiteY5" fmla="*/ 1986065 h 3416701"/>
                <a:gd name="connsiteX6" fmla="*/ 2751469 w 3143781"/>
                <a:gd name="connsiteY6" fmla="*/ 1207 h 3416701"/>
                <a:gd name="connsiteX7" fmla="*/ 2957775 w 3143781"/>
                <a:gd name="connsiteY7" fmla="*/ 186082 h 3416701"/>
                <a:gd name="connsiteX8" fmla="*/ 2957775 w 3143781"/>
                <a:gd name="connsiteY8" fmla="*/ 1591891 h 3416701"/>
                <a:gd name="connsiteX9" fmla="*/ 3136989 w 3143781"/>
                <a:gd name="connsiteY9" fmla="*/ 1782185 h 3416701"/>
                <a:gd name="connsiteX10" fmla="*/ 3143782 w 3143781"/>
                <a:gd name="connsiteY10" fmla="*/ 1782346 h 34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781" h="3416701">
                  <a:moveTo>
                    <a:pt x="3143782" y="1782346"/>
                  </a:moveTo>
                  <a:lnTo>
                    <a:pt x="3143782" y="3416702"/>
                  </a:lnTo>
                  <a:lnTo>
                    <a:pt x="1589409" y="2911652"/>
                  </a:lnTo>
                  <a:cubicBezTo>
                    <a:pt x="1621111" y="2813958"/>
                    <a:pt x="1567655" y="2708985"/>
                    <a:pt x="1469961" y="2677283"/>
                  </a:cubicBezTo>
                  <a:lnTo>
                    <a:pt x="128364" y="2241299"/>
                  </a:lnTo>
                  <a:cubicBezTo>
                    <a:pt x="22259" y="2206847"/>
                    <a:pt x="-29338" y="2087560"/>
                    <a:pt x="17164" y="1986065"/>
                  </a:cubicBezTo>
                  <a:cubicBezTo>
                    <a:pt x="507980" y="914906"/>
                    <a:pt x="1533122" y="139580"/>
                    <a:pt x="2751469" y="1207"/>
                  </a:cubicBezTo>
                  <a:cubicBezTo>
                    <a:pt x="2861536" y="-11328"/>
                    <a:pt x="2957775" y="75368"/>
                    <a:pt x="2957775" y="186082"/>
                  </a:cubicBezTo>
                  <a:lnTo>
                    <a:pt x="2957775" y="1591891"/>
                  </a:lnTo>
                  <a:cubicBezTo>
                    <a:pt x="2957775" y="1692740"/>
                    <a:pt x="3036140" y="1778626"/>
                    <a:pt x="3136989" y="1782185"/>
                  </a:cubicBezTo>
                  <a:cubicBezTo>
                    <a:pt x="3139253" y="1782266"/>
                    <a:pt x="3141517" y="1782346"/>
                    <a:pt x="3143782" y="1782346"/>
                  </a:cubicBezTo>
                  <a:close/>
                </a:path>
              </a:pathLst>
            </a:custGeom>
            <a:solidFill>
              <a:srgbClr val="F36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pic>
          <p:nvPicPr>
            <p:cNvPr id="44" name="그래픽 43">
              <a:extLst>
                <a:ext uri="{FF2B5EF4-FFF2-40B4-BE49-F238E27FC236}">
                  <a16:creationId xmlns:a16="http://schemas.microsoft.com/office/drawing/2014/main" id="{6F92DCF2-263E-3AE6-76A1-5769B5703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6052" y="1440374"/>
              <a:ext cx="1943100" cy="2064826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1B4845D-74D0-6A54-C8E7-C42EF02F50F4}"/>
                </a:ext>
              </a:extLst>
            </p:cNvPr>
            <p:cNvSpPr txBox="1"/>
            <p:nvPr/>
          </p:nvSpPr>
          <p:spPr>
            <a:xfrm>
              <a:off x="1346446" y="2263386"/>
              <a:ext cx="884858" cy="276999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수행평가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DA852CFB-2CF6-51ED-248A-6FAF55B8AC25}"/>
                </a:ext>
              </a:extLst>
            </p:cNvPr>
            <p:cNvGrpSpPr/>
            <p:nvPr/>
          </p:nvGrpSpPr>
          <p:grpSpPr>
            <a:xfrm>
              <a:off x="1930499" y="2902074"/>
              <a:ext cx="1549154" cy="1549153"/>
              <a:chOff x="4145318" y="4010427"/>
              <a:chExt cx="874458" cy="874457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223BDD3-59DA-A932-19C7-1C9731FEFFFF}"/>
                  </a:ext>
                </a:extLst>
              </p:cNvPr>
              <p:cNvGrpSpPr/>
              <p:nvPr/>
            </p:nvGrpSpPr>
            <p:grpSpPr>
              <a:xfrm>
                <a:off x="4145318" y="4010427"/>
                <a:ext cx="874458" cy="874457"/>
                <a:chOff x="7568892" y="4561326"/>
                <a:chExt cx="848741" cy="848739"/>
              </a:xfrm>
            </p:grpSpPr>
            <p:pic>
              <p:nvPicPr>
                <p:cNvPr id="25" name="그림 24" descr="블랙, 어둠이(가) 표시된 사진&#10;&#10;자동 생성된 설명">
                  <a:extLst>
                    <a:ext uri="{FF2B5EF4-FFF2-40B4-BE49-F238E27FC236}">
                      <a16:creationId xmlns:a16="http://schemas.microsoft.com/office/drawing/2014/main" id="{9F6BDB19-2533-C240-ADFF-3BDB13217C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68892" y="4561326"/>
                  <a:ext cx="848741" cy="848739"/>
                </a:xfrm>
                <a:prstGeom prst="rect">
                  <a:avLst/>
                </a:prstGeom>
              </p:spPr>
            </p:pic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F46BAC60-E701-A93E-B890-85625BC021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84002" y="4576765"/>
                  <a:ext cx="789204" cy="789204"/>
                </a:xfrm>
                <a:prstGeom prst="ellipse">
                  <a:avLst/>
                </a:prstGeom>
                <a:solidFill>
                  <a:schemeClr val="bg1">
                    <a:alpha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/>
                </a:p>
              </p:txBody>
            </p:sp>
          </p:grp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B88CE1A4-C3FE-5AF4-AA86-766CD6EF3F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22920" y="4089618"/>
                <a:ext cx="686543" cy="6865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F29C3922-BC6E-2DCA-31EF-BFB2A65AD5F0}"/>
              </a:ext>
            </a:extLst>
          </p:cNvPr>
          <p:cNvGrpSpPr/>
          <p:nvPr/>
        </p:nvGrpSpPr>
        <p:grpSpPr>
          <a:xfrm>
            <a:off x="293527" y="209704"/>
            <a:ext cx="6536647" cy="716668"/>
            <a:chOff x="293527" y="209704"/>
            <a:chExt cx="6536647" cy="7166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0943F4-A50C-E716-F2FD-8A1450A688C6}"/>
                </a:ext>
              </a:extLst>
            </p:cNvPr>
            <p:cNvSpPr txBox="1"/>
            <p:nvPr/>
          </p:nvSpPr>
          <p:spPr>
            <a:xfrm>
              <a:off x="1087593" y="501878"/>
              <a:ext cx="139781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893606-80B3-DDF1-AB8B-2575F89609F9}"/>
                </a:ext>
              </a:extLst>
            </p:cNvPr>
            <p:cNvSpPr txBox="1"/>
            <p:nvPr/>
          </p:nvSpPr>
          <p:spPr>
            <a:xfrm>
              <a:off x="293527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F45D9AC-C5B6-AF21-1C89-2C9BC8CCC3C9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1A75309-8D04-ED21-58DC-6072B73F57D7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DB321050-B5F2-56D8-9233-3D0197A6073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7733C551-2600-1B8D-B14C-B204C6BA0F89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6755A1B8-989B-3215-2A5E-B916D2AB8939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2B75BA8F-CB95-6448-D7D5-A361E1ADCE56}"/>
                </a:ext>
              </a:extLst>
            </p:cNvPr>
            <p:cNvGrpSpPr/>
            <p:nvPr/>
          </p:nvGrpSpPr>
          <p:grpSpPr>
            <a:xfrm>
              <a:off x="2551341" y="558528"/>
              <a:ext cx="4278833" cy="276999"/>
              <a:chOff x="3212821" y="558528"/>
              <a:chExt cx="4278833" cy="27699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AFBF2E8-C9EA-5149-7F13-62521AE52A03}"/>
                  </a:ext>
                </a:extLst>
              </p:cNvPr>
              <p:cNvSpPr txBox="1"/>
              <p:nvPr/>
            </p:nvSpPr>
            <p:spPr>
              <a:xfrm>
                <a:off x="3543457" y="558528"/>
                <a:ext cx="39481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역량 평가를 위한 다양한 방식의 수행평가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DE9C6155-76AF-9CC7-CA9C-3EC5B7597BED}"/>
                  </a:ext>
                </a:extLst>
              </p:cNvPr>
              <p:cNvGrpSpPr/>
              <p:nvPr/>
            </p:nvGrpSpPr>
            <p:grpSpPr>
              <a:xfrm>
                <a:off x="3212821" y="568111"/>
                <a:ext cx="257833" cy="257832"/>
                <a:chOff x="3275856" y="620688"/>
                <a:chExt cx="204788" cy="204788"/>
              </a:xfrm>
            </p:grpSpPr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76DB26E0-48A8-3E85-E2FE-A84293F0838E}"/>
                    </a:ext>
                  </a:extLst>
                </p:cNvPr>
                <p:cNvSpPr/>
                <p:nvPr/>
              </p:nvSpPr>
              <p:spPr>
                <a:xfrm>
                  <a:off x="3275856" y="620688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812D3DE-9ED0-C1D1-0194-BEFCF7A17FA0}"/>
                    </a:ext>
                  </a:extLst>
                </p:cNvPr>
                <p:cNvSpPr txBox="1"/>
                <p:nvPr/>
              </p:nvSpPr>
              <p:spPr>
                <a:xfrm>
                  <a:off x="3337508" y="637522"/>
                  <a:ext cx="81485" cy="1711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335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1CD577B0-7572-ED01-25C5-83267794822D}"/>
              </a:ext>
            </a:extLst>
          </p:cNvPr>
          <p:cNvGrpSpPr/>
          <p:nvPr/>
        </p:nvGrpSpPr>
        <p:grpSpPr>
          <a:xfrm>
            <a:off x="5136824" y="3180352"/>
            <a:ext cx="3692431" cy="203042"/>
            <a:chOff x="5137941" y="2212389"/>
            <a:chExt cx="3692431" cy="20304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C96651-3E65-DEE9-A5F0-9DCD0536EBD5}"/>
                </a:ext>
              </a:extLst>
            </p:cNvPr>
            <p:cNvSpPr txBox="1"/>
            <p:nvPr/>
          </p:nvSpPr>
          <p:spPr>
            <a:xfrm>
              <a:off x="5399946" y="2229723"/>
              <a:ext cx="343042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내용을 깊이 있게 이해하고 탐구하는 능력을 평가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47DD550B-1142-C129-CDFA-F458B9B2EB7D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6AACC56A-D53A-273F-0693-C3351059CB2B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7C537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9E9B1A8F-1E09-8EF1-AFEA-27E290CD260D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EE76C8F-D8B0-FA97-C3BA-BBB73721D4AC}"/>
              </a:ext>
            </a:extLst>
          </p:cNvPr>
          <p:cNvGrpSpPr/>
          <p:nvPr/>
        </p:nvGrpSpPr>
        <p:grpSpPr>
          <a:xfrm>
            <a:off x="5136824" y="3537098"/>
            <a:ext cx="3554573" cy="755998"/>
            <a:chOff x="5137941" y="2212389"/>
            <a:chExt cx="3554573" cy="75599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37E377A-8C0C-7B9E-505D-A3B93BCD1268}"/>
                </a:ext>
              </a:extLst>
            </p:cNvPr>
            <p:cNvSpPr txBox="1"/>
            <p:nvPr/>
          </p:nvSpPr>
          <p:spPr>
            <a:xfrm>
              <a:off x="5399946" y="2229723"/>
              <a:ext cx="3292568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서술형 평가에서는 중요한 지식이나 개념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원리 등 서술하도록 하고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논술형 평가에서는 주어진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문제에 대해 주장과 근거를 논리적으로 조직하여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작성하는 능력을 종합적으로 평가</a:t>
              </a:r>
            </a:p>
          </p:txBody>
        </p: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26AC041-1FDE-6F16-01DA-899F049A615A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02E81EF1-767F-70C1-859D-E18470173A24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F7C537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7433909C-6611-FBDF-06E3-8BCEFB77D212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98377EC-8176-8FE4-49B3-4A47AF6A93E9}"/>
              </a:ext>
            </a:extLst>
          </p:cNvPr>
          <p:cNvGrpSpPr/>
          <p:nvPr/>
        </p:nvGrpSpPr>
        <p:grpSpPr>
          <a:xfrm>
            <a:off x="602958" y="1287424"/>
            <a:ext cx="4204285" cy="4474930"/>
            <a:chOff x="602958" y="1287424"/>
            <a:chExt cx="4204285" cy="447493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A1B83B8-60D2-E734-C313-B4FEA42AE59B}"/>
                </a:ext>
              </a:extLst>
            </p:cNvPr>
            <p:cNvGrpSpPr/>
            <p:nvPr/>
          </p:nvGrpSpPr>
          <p:grpSpPr>
            <a:xfrm>
              <a:off x="613020" y="1590946"/>
              <a:ext cx="4184160" cy="4171408"/>
              <a:chOff x="1134912" y="5"/>
              <a:chExt cx="6875225" cy="6854274"/>
            </a:xfrm>
          </p:grpSpPr>
          <p:sp>
            <p:nvSpPr>
              <p:cNvPr id="3" name="자유형: 도형 2">
                <a:extLst>
                  <a:ext uri="{FF2B5EF4-FFF2-40B4-BE49-F238E27FC236}">
                    <a16:creationId xmlns:a16="http://schemas.microsoft.com/office/drawing/2014/main" id="{03EA56DF-8C43-F3E1-5F2C-9D325350076F}"/>
                  </a:ext>
                </a:extLst>
              </p:cNvPr>
              <p:cNvSpPr/>
              <p:nvPr/>
            </p:nvSpPr>
            <p:spPr>
              <a:xfrm>
                <a:off x="1428784" y="5"/>
                <a:ext cx="3143782" cy="3416701"/>
              </a:xfrm>
              <a:custGeom>
                <a:avLst/>
                <a:gdLst>
                  <a:gd name="connsiteX0" fmla="*/ 3143782 w 3143781"/>
                  <a:gd name="connsiteY0" fmla="*/ 1782346 h 3416701"/>
                  <a:gd name="connsiteX1" fmla="*/ 3143782 w 3143781"/>
                  <a:gd name="connsiteY1" fmla="*/ 3416702 h 3416701"/>
                  <a:gd name="connsiteX2" fmla="*/ 1589409 w 3143781"/>
                  <a:gd name="connsiteY2" fmla="*/ 2911652 h 3416701"/>
                  <a:gd name="connsiteX3" fmla="*/ 1469961 w 3143781"/>
                  <a:gd name="connsiteY3" fmla="*/ 2677283 h 3416701"/>
                  <a:gd name="connsiteX4" fmla="*/ 128364 w 3143781"/>
                  <a:gd name="connsiteY4" fmla="*/ 2241299 h 3416701"/>
                  <a:gd name="connsiteX5" fmla="*/ 17164 w 3143781"/>
                  <a:gd name="connsiteY5" fmla="*/ 1986065 h 3416701"/>
                  <a:gd name="connsiteX6" fmla="*/ 2751469 w 3143781"/>
                  <a:gd name="connsiteY6" fmla="*/ 1207 h 3416701"/>
                  <a:gd name="connsiteX7" fmla="*/ 2957775 w 3143781"/>
                  <a:gd name="connsiteY7" fmla="*/ 186082 h 3416701"/>
                  <a:gd name="connsiteX8" fmla="*/ 2957775 w 3143781"/>
                  <a:gd name="connsiteY8" fmla="*/ 1591891 h 3416701"/>
                  <a:gd name="connsiteX9" fmla="*/ 3136989 w 3143781"/>
                  <a:gd name="connsiteY9" fmla="*/ 1782185 h 3416701"/>
                  <a:gd name="connsiteX10" fmla="*/ 3143782 w 3143781"/>
                  <a:gd name="connsiteY10" fmla="*/ 1782346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3781" h="3416701">
                    <a:moveTo>
                      <a:pt x="3143782" y="1782346"/>
                    </a:moveTo>
                    <a:lnTo>
                      <a:pt x="3143782" y="3416702"/>
                    </a:lnTo>
                    <a:lnTo>
                      <a:pt x="1589409" y="2911652"/>
                    </a:lnTo>
                    <a:cubicBezTo>
                      <a:pt x="1621111" y="2813958"/>
                      <a:pt x="1567655" y="2708985"/>
                      <a:pt x="1469961" y="2677283"/>
                    </a:cubicBezTo>
                    <a:lnTo>
                      <a:pt x="128364" y="2241299"/>
                    </a:lnTo>
                    <a:cubicBezTo>
                      <a:pt x="22259" y="2206847"/>
                      <a:pt x="-29338" y="2087560"/>
                      <a:pt x="17164" y="1986065"/>
                    </a:cubicBezTo>
                    <a:cubicBezTo>
                      <a:pt x="507980" y="914906"/>
                      <a:pt x="1533122" y="139580"/>
                      <a:pt x="2751469" y="1207"/>
                    </a:cubicBezTo>
                    <a:cubicBezTo>
                      <a:pt x="2861536" y="-11328"/>
                      <a:pt x="2957775" y="75368"/>
                      <a:pt x="2957775" y="186082"/>
                    </a:cubicBezTo>
                    <a:lnTo>
                      <a:pt x="2957775" y="1591891"/>
                    </a:lnTo>
                    <a:cubicBezTo>
                      <a:pt x="2957775" y="1692740"/>
                      <a:pt x="3036140" y="1778626"/>
                      <a:pt x="3136989" y="1782185"/>
                    </a:cubicBezTo>
                    <a:cubicBezTo>
                      <a:pt x="3139253" y="1782266"/>
                      <a:pt x="3141517" y="1782346"/>
                      <a:pt x="3143782" y="1782346"/>
                    </a:cubicBezTo>
                    <a:close/>
                  </a:path>
                </a:pathLst>
              </a:custGeom>
              <a:solidFill>
                <a:srgbClr val="FF852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03D0E629-CB8E-8F4F-1F90-E261CAD3A1DE}"/>
                  </a:ext>
                </a:extLst>
              </p:cNvPr>
              <p:cNvSpPr/>
              <p:nvPr/>
            </p:nvSpPr>
            <p:spPr>
              <a:xfrm>
                <a:off x="1134912" y="2586022"/>
                <a:ext cx="3437653" cy="3411547"/>
              </a:xfrm>
              <a:custGeom>
                <a:avLst/>
                <a:gdLst>
                  <a:gd name="connsiteX0" fmla="*/ 3437654 w 3437653"/>
                  <a:gd name="connsiteY0" fmla="*/ 830685 h 3411547"/>
                  <a:gd name="connsiteX1" fmla="*/ 2476968 w 3437653"/>
                  <a:gd name="connsiteY1" fmla="*/ 2152872 h 3411547"/>
                  <a:gd name="connsiteX2" fmla="*/ 2217205 w 3437653"/>
                  <a:gd name="connsiteY2" fmla="*/ 2194036 h 3411547"/>
                  <a:gd name="connsiteX3" fmla="*/ 1388503 w 3437653"/>
                  <a:gd name="connsiteY3" fmla="*/ 3334664 h 3411547"/>
                  <a:gd name="connsiteX4" fmla="*/ 1112969 w 3437653"/>
                  <a:gd name="connsiteY4" fmla="*/ 3363050 h 3411547"/>
                  <a:gd name="connsiteX5" fmla="*/ 0 w 3437653"/>
                  <a:gd name="connsiteY5" fmla="*/ 830685 h 3411547"/>
                  <a:gd name="connsiteX6" fmla="*/ 67610 w 3437653"/>
                  <a:gd name="connsiteY6" fmla="*/ 148848 h 3411547"/>
                  <a:gd name="connsiteX7" fmla="*/ 307397 w 3437653"/>
                  <a:gd name="connsiteY7" fmla="*/ 9181 h 3411547"/>
                  <a:gd name="connsiteX8" fmla="*/ 1648912 w 3437653"/>
                  <a:gd name="connsiteY8" fmla="*/ 445084 h 3411547"/>
                  <a:gd name="connsiteX9" fmla="*/ 1883281 w 3437653"/>
                  <a:gd name="connsiteY9" fmla="*/ 325636 h 3411547"/>
                  <a:gd name="connsiteX10" fmla="*/ 3437654 w 3437653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653" h="3411547">
                    <a:moveTo>
                      <a:pt x="3437654" y="830685"/>
                    </a:moveTo>
                    <a:lnTo>
                      <a:pt x="2476968" y="2152872"/>
                    </a:lnTo>
                    <a:cubicBezTo>
                      <a:pt x="2393911" y="2092541"/>
                      <a:pt x="2277536" y="2110900"/>
                      <a:pt x="2217205" y="2194036"/>
                    </a:cubicBezTo>
                    <a:lnTo>
                      <a:pt x="1388503" y="3334664"/>
                    </a:lnTo>
                    <a:cubicBezTo>
                      <a:pt x="1323400" y="3424271"/>
                      <a:pt x="1194570" y="3437938"/>
                      <a:pt x="1112969" y="3363050"/>
                    </a:cubicBezTo>
                    <a:cubicBezTo>
                      <a:pt x="428787" y="2734832"/>
                      <a:pt x="0" y="1832859"/>
                      <a:pt x="0" y="830685"/>
                    </a:cubicBezTo>
                    <a:cubicBezTo>
                      <a:pt x="0" y="597287"/>
                      <a:pt x="23291" y="369226"/>
                      <a:pt x="67610" y="148848"/>
                    </a:cubicBezTo>
                    <a:cubicBezTo>
                      <a:pt x="89526" y="39993"/>
                      <a:pt x="201777" y="-25109"/>
                      <a:pt x="307397" y="9181"/>
                    </a:cubicBezTo>
                    <a:lnTo>
                      <a:pt x="1648912" y="445084"/>
                    </a:lnTo>
                    <a:cubicBezTo>
                      <a:pt x="1746607" y="476787"/>
                      <a:pt x="1851498" y="423330"/>
                      <a:pt x="1883281" y="325636"/>
                    </a:cubicBezTo>
                    <a:lnTo>
                      <a:pt x="3437654" y="830685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38918E02-C131-0E23-888D-DBDCB192BB48}"/>
                  </a:ext>
                </a:extLst>
              </p:cNvPr>
              <p:cNvSpPr/>
              <p:nvPr/>
            </p:nvSpPr>
            <p:spPr>
              <a:xfrm>
                <a:off x="2788519" y="3416707"/>
                <a:ext cx="3568091" cy="3437572"/>
              </a:xfrm>
              <a:custGeom>
                <a:avLst/>
                <a:gdLst>
                  <a:gd name="connsiteX0" fmla="*/ 3473071 w 3568091"/>
                  <a:gd name="connsiteY0" fmla="*/ 2994714 h 3437572"/>
                  <a:gd name="connsiteX1" fmla="*/ 1784046 w 3568091"/>
                  <a:gd name="connsiteY1" fmla="*/ 3437572 h 3437572"/>
                  <a:gd name="connsiteX2" fmla="*/ 95021 w 3568091"/>
                  <a:gd name="connsiteY2" fmla="*/ 2994714 h 3437572"/>
                  <a:gd name="connsiteX3" fmla="*/ 35498 w 3568091"/>
                  <a:gd name="connsiteY3" fmla="*/ 2723144 h 3437572"/>
                  <a:gd name="connsiteX4" fmla="*/ 864524 w 3568091"/>
                  <a:gd name="connsiteY4" fmla="*/ 1582030 h 3437572"/>
                  <a:gd name="connsiteX5" fmla="*/ 823360 w 3568091"/>
                  <a:gd name="connsiteY5" fmla="*/ 1322187 h 3437572"/>
                  <a:gd name="connsiteX6" fmla="*/ 1784046 w 3568091"/>
                  <a:gd name="connsiteY6" fmla="*/ 0 h 3437572"/>
                  <a:gd name="connsiteX7" fmla="*/ 2744651 w 3568091"/>
                  <a:gd name="connsiteY7" fmla="*/ 1322187 h 3437572"/>
                  <a:gd name="connsiteX8" fmla="*/ 2703568 w 3568091"/>
                  <a:gd name="connsiteY8" fmla="*/ 1582030 h 3437572"/>
                  <a:gd name="connsiteX9" fmla="*/ 3532594 w 3568091"/>
                  <a:gd name="connsiteY9" fmla="*/ 2723144 h 3437572"/>
                  <a:gd name="connsiteX10" fmla="*/ 3473071 w 3568091"/>
                  <a:gd name="connsiteY10" fmla="*/ 2994714 h 34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68091" h="3437572">
                    <a:moveTo>
                      <a:pt x="3473071" y="2994714"/>
                    </a:moveTo>
                    <a:cubicBezTo>
                      <a:pt x="2974249" y="3276717"/>
                      <a:pt x="2397950" y="3437572"/>
                      <a:pt x="1784046" y="3437572"/>
                    </a:cubicBezTo>
                    <a:cubicBezTo>
                      <a:pt x="1170142" y="3437572"/>
                      <a:pt x="593843" y="3276717"/>
                      <a:pt x="95021" y="2994714"/>
                    </a:cubicBezTo>
                    <a:cubicBezTo>
                      <a:pt x="-1946" y="2939963"/>
                      <a:pt x="-29928" y="2813236"/>
                      <a:pt x="35498" y="2723144"/>
                    </a:cubicBezTo>
                    <a:lnTo>
                      <a:pt x="864524" y="1582030"/>
                    </a:lnTo>
                    <a:cubicBezTo>
                      <a:pt x="924936" y="1498894"/>
                      <a:pt x="906497" y="1382599"/>
                      <a:pt x="823360" y="1322187"/>
                    </a:cubicBezTo>
                    <a:lnTo>
                      <a:pt x="1784046" y="0"/>
                    </a:lnTo>
                    <a:lnTo>
                      <a:pt x="2744651" y="1322187"/>
                    </a:lnTo>
                    <a:cubicBezTo>
                      <a:pt x="2661595" y="1382599"/>
                      <a:pt x="2643156" y="1498894"/>
                      <a:pt x="2703568" y="1582030"/>
                    </a:cubicBezTo>
                    <a:lnTo>
                      <a:pt x="3532594" y="2723144"/>
                    </a:lnTo>
                    <a:cubicBezTo>
                      <a:pt x="3598019" y="2813236"/>
                      <a:pt x="3570037" y="2939963"/>
                      <a:pt x="3473071" y="2994714"/>
                    </a:cubicBez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3A1AE5FB-B227-A756-D40C-18FC8099E4B4}"/>
                  </a:ext>
                </a:extLst>
              </p:cNvPr>
              <p:cNvSpPr/>
              <p:nvPr/>
            </p:nvSpPr>
            <p:spPr>
              <a:xfrm>
                <a:off x="4572565" y="2586022"/>
                <a:ext cx="3437572" cy="3411547"/>
              </a:xfrm>
              <a:custGeom>
                <a:avLst/>
                <a:gdLst>
                  <a:gd name="connsiteX0" fmla="*/ 3437573 w 3437572"/>
                  <a:gd name="connsiteY0" fmla="*/ 830685 h 3411547"/>
                  <a:gd name="connsiteX1" fmla="*/ 2324684 w 3437572"/>
                  <a:gd name="connsiteY1" fmla="*/ 3363050 h 3411547"/>
                  <a:gd name="connsiteX2" fmla="*/ 2049151 w 3437572"/>
                  <a:gd name="connsiteY2" fmla="*/ 3334664 h 3411547"/>
                  <a:gd name="connsiteX3" fmla="*/ 1220449 w 3437572"/>
                  <a:gd name="connsiteY3" fmla="*/ 2194036 h 3411547"/>
                  <a:gd name="connsiteX4" fmla="*/ 960605 w 3437572"/>
                  <a:gd name="connsiteY4" fmla="*/ 2152872 h 3411547"/>
                  <a:gd name="connsiteX5" fmla="*/ 0 w 3437572"/>
                  <a:gd name="connsiteY5" fmla="*/ 830685 h 3411547"/>
                  <a:gd name="connsiteX6" fmla="*/ 1554372 w 3437572"/>
                  <a:gd name="connsiteY6" fmla="*/ 325636 h 3411547"/>
                  <a:gd name="connsiteX7" fmla="*/ 1788741 w 3437572"/>
                  <a:gd name="connsiteY7" fmla="*/ 445084 h 3411547"/>
                  <a:gd name="connsiteX8" fmla="*/ 3130176 w 3437572"/>
                  <a:gd name="connsiteY8" fmla="*/ 9181 h 3411547"/>
                  <a:gd name="connsiteX9" fmla="*/ 3369963 w 3437572"/>
                  <a:gd name="connsiteY9" fmla="*/ 148848 h 3411547"/>
                  <a:gd name="connsiteX10" fmla="*/ 3437573 w 3437572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572" h="3411547">
                    <a:moveTo>
                      <a:pt x="3437573" y="830685"/>
                    </a:moveTo>
                    <a:cubicBezTo>
                      <a:pt x="3437573" y="1832859"/>
                      <a:pt x="3008786" y="2734832"/>
                      <a:pt x="2324684" y="3363050"/>
                    </a:cubicBezTo>
                    <a:cubicBezTo>
                      <a:pt x="2243084" y="3437938"/>
                      <a:pt x="2114254" y="3424271"/>
                      <a:pt x="2049151" y="3334664"/>
                    </a:cubicBezTo>
                    <a:lnTo>
                      <a:pt x="1220449" y="2194036"/>
                    </a:lnTo>
                    <a:cubicBezTo>
                      <a:pt x="1160037" y="2110900"/>
                      <a:pt x="1043742" y="2092541"/>
                      <a:pt x="960605" y="2152872"/>
                    </a:cubicBezTo>
                    <a:lnTo>
                      <a:pt x="0" y="830685"/>
                    </a:lnTo>
                    <a:lnTo>
                      <a:pt x="1554372" y="325636"/>
                    </a:lnTo>
                    <a:cubicBezTo>
                      <a:pt x="1586074" y="423330"/>
                      <a:pt x="1691047" y="476787"/>
                      <a:pt x="1788741" y="445084"/>
                    </a:cubicBezTo>
                    <a:lnTo>
                      <a:pt x="3130176" y="9181"/>
                    </a:lnTo>
                    <a:cubicBezTo>
                      <a:pt x="3235795" y="-25109"/>
                      <a:pt x="3348047" y="39993"/>
                      <a:pt x="3369963" y="148848"/>
                    </a:cubicBezTo>
                    <a:cubicBezTo>
                      <a:pt x="3414281" y="369226"/>
                      <a:pt x="3437573" y="597287"/>
                      <a:pt x="3437573" y="830685"/>
                    </a:cubicBez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FED146D3-1083-C72E-BDA1-038C0F07612A}"/>
                  </a:ext>
                </a:extLst>
              </p:cNvPr>
              <p:cNvSpPr/>
              <p:nvPr/>
            </p:nvSpPr>
            <p:spPr>
              <a:xfrm>
                <a:off x="4572565" y="5"/>
                <a:ext cx="3143781" cy="3416701"/>
              </a:xfrm>
              <a:custGeom>
                <a:avLst/>
                <a:gdLst>
                  <a:gd name="connsiteX0" fmla="*/ 3015418 w 3143781"/>
                  <a:gd name="connsiteY0" fmla="*/ 2241299 h 3416701"/>
                  <a:gd name="connsiteX1" fmla="*/ 1673821 w 3143781"/>
                  <a:gd name="connsiteY1" fmla="*/ 2677283 h 3416701"/>
                  <a:gd name="connsiteX2" fmla="*/ 1554372 w 3143781"/>
                  <a:gd name="connsiteY2" fmla="*/ 2911652 h 3416701"/>
                  <a:gd name="connsiteX3" fmla="*/ 0 w 3143781"/>
                  <a:gd name="connsiteY3" fmla="*/ 3416702 h 3416701"/>
                  <a:gd name="connsiteX4" fmla="*/ 0 w 3143781"/>
                  <a:gd name="connsiteY4" fmla="*/ 1782346 h 3416701"/>
                  <a:gd name="connsiteX5" fmla="*/ 186007 w 3143781"/>
                  <a:gd name="connsiteY5" fmla="*/ 1596339 h 3416701"/>
                  <a:gd name="connsiteX6" fmla="*/ 186007 w 3143781"/>
                  <a:gd name="connsiteY6" fmla="*/ 186082 h 3416701"/>
                  <a:gd name="connsiteX7" fmla="*/ 392313 w 3143781"/>
                  <a:gd name="connsiteY7" fmla="*/ 1207 h 3416701"/>
                  <a:gd name="connsiteX8" fmla="*/ 3126617 w 3143781"/>
                  <a:gd name="connsiteY8" fmla="*/ 1986065 h 3416701"/>
                  <a:gd name="connsiteX9" fmla="*/ 3015418 w 3143781"/>
                  <a:gd name="connsiteY9" fmla="*/ 2241299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3781" h="3416701">
                    <a:moveTo>
                      <a:pt x="3015418" y="2241299"/>
                    </a:moveTo>
                    <a:lnTo>
                      <a:pt x="1673821" y="2677283"/>
                    </a:lnTo>
                    <a:cubicBezTo>
                      <a:pt x="1576046" y="2708985"/>
                      <a:pt x="1522590" y="2813958"/>
                      <a:pt x="1554372" y="2911652"/>
                    </a:cubicBezTo>
                    <a:lnTo>
                      <a:pt x="0" y="3416702"/>
                    </a:lnTo>
                    <a:lnTo>
                      <a:pt x="0" y="1782346"/>
                    </a:lnTo>
                    <a:cubicBezTo>
                      <a:pt x="102708" y="1782346"/>
                      <a:pt x="186007" y="1699048"/>
                      <a:pt x="186007" y="1596339"/>
                    </a:cubicBezTo>
                    <a:lnTo>
                      <a:pt x="186007" y="186082"/>
                    </a:lnTo>
                    <a:cubicBezTo>
                      <a:pt x="186007" y="75368"/>
                      <a:pt x="282246" y="-11328"/>
                      <a:pt x="392313" y="1207"/>
                    </a:cubicBezTo>
                    <a:cubicBezTo>
                      <a:pt x="1610659" y="139580"/>
                      <a:pt x="2635801" y="914906"/>
                      <a:pt x="3126617" y="1986065"/>
                    </a:cubicBezTo>
                    <a:cubicBezTo>
                      <a:pt x="3173119" y="2087560"/>
                      <a:pt x="3121522" y="2206847"/>
                      <a:pt x="3015418" y="2241299"/>
                    </a:cubicBez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9FD7AEB-D930-B51C-A9DD-F713BABD04C1}"/>
                </a:ext>
              </a:extLst>
            </p:cNvPr>
            <p:cNvSpPr>
              <a:spLocks/>
            </p:cNvSpPr>
            <p:nvPr/>
          </p:nvSpPr>
          <p:spPr>
            <a:xfrm>
              <a:off x="602958" y="1555165"/>
              <a:ext cx="4204285" cy="4204285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CE3A1E-38C9-3483-AE9C-2D872527AA1F}"/>
                </a:ext>
              </a:extLst>
            </p:cNvPr>
            <p:cNvSpPr txBox="1"/>
            <p:nvPr/>
          </p:nvSpPr>
          <p:spPr>
            <a:xfrm>
              <a:off x="2229810" y="4800191"/>
              <a:ext cx="950580" cy="69249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기초학력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보장을 위한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4338D5-3759-B990-E627-BEE0DEAB4A61}"/>
                </a:ext>
              </a:extLst>
            </p:cNvPr>
            <p:cNvSpPr txBox="1"/>
            <p:nvPr/>
          </p:nvSpPr>
          <p:spPr>
            <a:xfrm>
              <a:off x="1455351" y="2383073"/>
              <a:ext cx="73738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수행평가</a:t>
              </a: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012F8F19-CC6D-16A6-912C-ACD642C54B6B}"/>
                </a:ext>
              </a:extLst>
            </p:cNvPr>
            <p:cNvSpPr/>
            <p:nvPr/>
          </p:nvSpPr>
          <p:spPr>
            <a:xfrm>
              <a:off x="2710876" y="1588071"/>
              <a:ext cx="1913259" cy="2079353"/>
            </a:xfrm>
            <a:custGeom>
              <a:avLst/>
              <a:gdLst>
                <a:gd name="connsiteX0" fmla="*/ 3015418 w 3143781"/>
                <a:gd name="connsiteY0" fmla="*/ 2241299 h 3416701"/>
                <a:gd name="connsiteX1" fmla="*/ 1673821 w 3143781"/>
                <a:gd name="connsiteY1" fmla="*/ 2677283 h 3416701"/>
                <a:gd name="connsiteX2" fmla="*/ 1554372 w 3143781"/>
                <a:gd name="connsiteY2" fmla="*/ 2911652 h 3416701"/>
                <a:gd name="connsiteX3" fmla="*/ 0 w 3143781"/>
                <a:gd name="connsiteY3" fmla="*/ 3416702 h 3416701"/>
                <a:gd name="connsiteX4" fmla="*/ 0 w 3143781"/>
                <a:gd name="connsiteY4" fmla="*/ 1782346 h 3416701"/>
                <a:gd name="connsiteX5" fmla="*/ 186007 w 3143781"/>
                <a:gd name="connsiteY5" fmla="*/ 1596339 h 3416701"/>
                <a:gd name="connsiteX6" fmla="*/ 186007 w 3143781"/>
                <a:gd name="connsiteY6" fmla="*/ 186082 h 3416701"/>
                <a:gd name="connsiteX7" fmla="*/ 392313 w 3143781"/>
                <a:gd name="connsiteY7" fmla="*/ 1207 h 3416701"/>
                <a:gd name="connsiteX8" fmla="*/ 3126617 w 3143781"/>
                <a:gd name="connsiteY8" fmla="*/ 1986065 h 3416701"/>
                <a:gd name="connsiteX9" fmla="*/ 3015418 w 3143781"/>
                <a:gd name="connsiteY9" fmla="*/ 2241299 h 34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43781" h="3416701">
                  <a:moveTo>
                    <a:pt x="3015418" y="2241299"/>
                  </a:moveTo>
                  <a:lnTo>
                    <a:pt x="1673821" y="2677283"/>
                  </a:lnTo>
                  <a:cubicBezTo>
                    <a:pt x="1576046" y="2708985"/>
                    <a:pt x="1522590" y="2813958"/>
                    <a:pt x="1554372" y="2911652"/>
                  </a:cubicBezTo>
                  <a:lnTo>
                    <a:pt x="0" y="3416702"/>
                  </a:lnTo>
                  <a:lnTo>
                    <a:pt x="0" y="1782346"/>
                  </a:lnTo>
                  <a:cubicBezTo>
                    <a:pt x="102708" y="1782346"/>
                    <a:pt x="186007" y="1699048"/>
                    <a:pt x="186007" y="1596339"/>
                  </a:cubicBezTo>
                  <a:lnTo>
                    <a:pt x="186007" y="186082"/>
                  </a:lnTo>
                  <a:cubicBezTo>
                    <a:pt x="186007" y="75368"/>
                    <a:pt x="282246" y="-11328"/>
                    <a:pt x="392313" y="1207"/>
                  </a:cubicBezTo>
                  <a:cubicBezTo>
                    <a:pt x="1610659" y="139580"/>
                    <a:pt x="2635801" y="914906"/>
                    <a:pt x="3126617" y="1986065"/>
                  </a:cubicBezTo>
                  <a:cubicBezTo>
                    <a:pt x="3173119" y="2087560"/>
                    <a:pt x="3121522" y="2206847"/>
                    <a:pt x="3015418" y="2241299"/>
                  </a:cubicBezTo>
                  <a:close/>
                </a:path>
              </a:pathLst>
            </a:custGeom>
            <a:solidFill>
              <a:srgbClr val="F7C5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pic>
          <p:nvPicPr>
            <p:cNvPr id="56" name="그래픽 55">
              <a:extLst>
                <a:ext uri="{FF2B5EF4-FFF2-40B4-BE49-F238E27FC236}">
                  <a16:creationId xmlns:a16="http://schemas.microsoft.com/office/drawing/2014/main" id="{A556B659-7850-40FA-FD2A-7C0A66EC0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4341895">
              <a:off x="2532569" y="1226561"/>
              <a:ext cx="1943100" cy="2064826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859C446-BCFB-9415-15FD-0CEA02C6C61A}"/>
                </a:ext>
              </a:extLst>
            </p:cNvPr>
            <p:cNvSpPr txBox="1"/>
            <p:nvPr/>
          </p:nvSpPr>
          <p:spPr>
            <a:xfrm>
              <a:off x="2938541" y="2360521"/>
              <a:ext cx="1447511" cy="276999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서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논술형 평가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C63C7D4D-2EEC-BC5E-D9CD-4E0367B23AD3}"/>
                </a:ext>
              </a:extLst>
            </p:cNvPr>
            <p:cNvGrpSpPr/>
            <p:nvPr/>
          </p:nvGrpSpPr>
          <p:grpSpPr>
            <a:xfrm>
              <a:off x="1930523" y="2902074"/>
              <a:ext cx="1549154" cy="1549153"/>
              <a:chOff x="4145318" y="4010427"/>
              <a:chExt cx="874458" cy="874457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75F9AFBF-229A-826D-889E-2EE23CD59B5B}"/>
                  </a:ext>
                </a:extLst>
              </p:cNvPr>
              <p:cNvGrpSpPr/>
              <p:nvPr/>
            </p:nvGrpSpPr>
            <p:grpSpPr>
              <a:xfrm>
                <a:off x="4145318" y="4010427"/>
                <a:ext cx="874458" cy="874457"/>
                <a:chOff x="7568892" y="4561326"/>
                <a:chExt cx="848741" cy="848739"/>
              </a:xfrm>
            </p:grpSpPr>
            <p:pic>
              <p:nvPicPr>
                <p:cNvPr id="34" name="그림 33" descr="블랙, 어둠이(가) 표시된 사진&#10;&#10;자동 생성된 설명">
                  <a:extLst>
                    <a:ext uri="{FF2B5EF4-FFF2-40B4-BE49-F238E27FC236}">
                      <a16:creationId xmlns:a16="http://schemas.microsoft.com/office/drawing/2014/main" id="{D8745518-7833-1F1D-D07D-5308CE1601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68892" y="4561326"/>
                  <a:ext cx="848741" cy="848739"/>
                </a:xfrm>
                <a:prstGeom prst="rect">
                  <a:avLst/>
                </a:prstGeom>
              </p:spPr>
            </p:pic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8EB266F6-EE0E-01E7-6666-912051C6217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84002" y="4576765"/>
                  <a:ext cx="789204" cy="789204"/>
                </a:xfrm>
                <a:prstGeom prst="ellipse">
                  <a:avLst/>
                </a:prstGeom>
                <a:solidFill>
                  <a:schemeClr val="bg1">
                    <a:alpha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/>
                </a:p>
              </p:txBody>
            </p:sp>
          </p:grpSp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id="{1F5CD9D4-FBC9-5509-3CF2-289C3DC2C2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22920" y="4089618"/>
                <a:ext cx="686543" cy="6865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828D26-1E3E-0724-29F8-080482A34C3D}"/>
                </a:ext>
              </a:extLst>
            </p:cNvPr>
            <p:cNvSpPr txBox="1"/>
            <p:nvPr/>
          </p:nvSpPr>
          <p:spPr>
            <a:xfrm>
              <a:off x="3458153" y="3597809"/>
              <a:ext cx="1189428" cy="115416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자기 평가와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동료평가 및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인지적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정의적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조화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07D476D-A69C-3ECE-CBD4-6AD16AF3191C}"/>
                </a:ext>
              </a:extLst>
            </p:cNvPr>
            <p:cNvSpPr txBox="1"/>
            <p:nvPr/>
          </p:nvSpPr>
          <p:spPr>
            <a:xfrm>
              <a:off x="1076083" y="3858332"/>
              <a:ext cx="543418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D1A93E4-DA49-008A-812C-C8D2790160AC}"/>
              </a:ext>
            </a:extLst>
          </p:cNvPr>
          <p:cNvGrpSpPr/>
          <p:nvPr/>
        </p:nvGrpSpPr>
        <p:grpSpPr>
          <a:xfrm>
            <a:off x="293527" y="209704"/>
            <a:ext cx="6195207" cy="716668"/>
            <a:chOff x="293527" y="209704"/>
            <a:chExt cx="6195207" cy="716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32A1CA-F733-2829-08DA-C3DCF7F0868D}"/>
                </a:ext>
              </a:extLst>
            </p:cNvPr>
            <p:cNvSpPr txBox="1"/>
            <p:nvPr/>
          </p:nvSpPr>
          <p:spPr>
            <a:xfrm>
              <a:off x="1087593" y="501878"/>
              <a:ext cx="139781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3AD78B-6736-490B-29D9-79655059A9A5}"/>
                </a:ext>
              </a:extLst>
            </p:cNvPr>
            <p:cNvSpPr txBox="1"/>
            <p:nvPr/>
          </p:nvSpPr>
          <p:spPr>
            <a:xfrm>
              <a:off x="293527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CEEAAE0-9C33-0CDF-739F-9527DB08ECC1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A1BB6F4-AC40-EF8D-D013-77024F372AB4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6762960D-C683-B3C3-6F74-40F72489A151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55F1852C-D9B8-50F6-1C68-2BA7AA5084D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33C57D7-ED85-DEB5-F7B3-6AE4EDD6AB05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B46257C-FC49-45E5-DC43-12512F199E52}"/>
                </a:ext>
              </a:extLst>
            </p:cNvPr>
            <p:cNvGrpSpPr/>
            <p:nvPr/>
          </p:nvGrpSpPr>
          <p:grpSpPr>
            <a:xfrm>
              <a:off x="2551341" y="558528"/>
              <a:ext cx="3937393" cy="276999"/>
              <a:chOff x="3212821" y="558528"/>
              <a:chExt cx="3937393" cy="27699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0F6AD95-94C2-93E7-E0A5-D5C80B0FFB42}"/>
                  </a:ext>
                </a:extLst>
              </p:cNvPr>
              <p:cNvSpPr txBox="1"/>
              <p:nvPr/>
            </p:nvSpPr>
            <p:spPr>
              <a:xfrm>
                <a:off x="3543457" y="558528"/>
                <a:ext cx="36067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탐구 능력 평가를 위한 서</a:t>
                </a:r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논술형 평가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3C71D41E-198E-EB64-5121-0750D9F938AD}"/>
                  </a:ext>
                </a:extLst>
              </p:cNvPr>
              <p:cNvGrpSpPr/>
              <p:nvPr/>
            </p:nvGrpSpPr>
            <p:grpSpPr>
              <a:xfrm>
                <a:off x="3212821" y="568111"/>
                <a:ext cx="257833" cy="257832"/>
                <a:chOff x="3275856" y="620688"/>
                <a:chExt cx="204788" cy="204788"/>
              </a:xfrm>
            </p:grpSpPr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D560066B-A426-AAE7-3DF4-7F29AAA45BDF}"/>
                    </a:ext>
                  </a:extLst>
                </p:cNvPr>
                <p:cNvSpPr/>
                <p:nvPr/>
              </p:nvSpPr>
              <p:spPr>
                <a:xfrm>
                  <a:off x="3275856" y="620688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9EB776F-F6D9-DFF1-C52E-6F8E08D326B9}"/>
                    </a:ext>
                  </a:extLst>
                </p:cNvPr>
                <p:cNvSpPr txBox="1"/>
                <p:nvPr/>
              </p:nvSpPr>
              <p:spPr>
                <a:xfrm>
                  <a:off x="3327322" y="637522"/>
                  <a:ext cx="101857" cy="1711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72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8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80E39345-BD85-BF48-2FD9-23A5363C692D}"/>
              </a:ext>
            </a:extLst>
          </p:cNvPr>
          <p:cNvGrpSpPr/>
          <p:nvPr/>
        </p:nvGrpSpPr>
        <p:grpSpPr>
          <a:xfrm>
            <a:off x="5136824" y="3068960"/>
            <a:ext cx="2858870" cy="203042"/>
            <a:chOff x="5137941" y="2212389"/>
            <a:chExt cx="2858870" cy="2030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820787-EA9A-DE6D-2E07-6D2BC949BE42}"/>
                </a:ext>
              </a:extLst>
            </p:cNvPr>
            <p:cNvSpPr txBox="1"/>
            <p:nvPr/>
          </p:nvSpPr>
          <p:spPr>
            <a:xfrm>
              <a:off x="5399946" y="2229723"/>
              <a:ext cx="259686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학생과 교사가 협의하면서 평가기준 마련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4DD34FC0-C8E3-5658-CBE3-6C4BD245AB88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294D499F-67BE-07D1-8998-7A0EC7881585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223D7C7-30EB-7764-51F9-AAC729694543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8D739D8-0650-31AE-4316-230D3C4B119C}"/>
              </a:ext>
            </a:extLst>
          </p:cNvPr>
          <p:cNvGrpSpPr/>
          <p:nvPr/>
        </p:nvGrpSpPr>
        <p:grpSpPr>
          <a:xfrm>
            <a:off x="5136824" y="3440514"/>
            <a:ext cx="3038406" cy="386666"/>
            <a:chOff x="5137941" y="2212389"/>
            <a:chExt cx="3038406" cy="38666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718766-6F6D-20ED-30E8-21F1A0C9763E}"/>
                </a:ext>
              </a:extLst>
            </p:cNvPr>
            <p:cNvSpPr txBox="1"/>
            <p:nvPr/>
          </p:nvSpPr>
          <p:spPr>
            <a:xfrm>
              <a:off x="5399946" y="2229723"/>
              <a:ext cx="277640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동료평가 시 동료 학습자의 장점과 개선점을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중심으로 평가</a:t>
              </a: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EA7E2BBC-EDFE-2516-AFAB-1E17045789D5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DA7E9D9D-3D5A-47AA-C6E9-DBDF57A42DC0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9577E2C2-A3A2-080F-A8DA-C538FA895332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8C7779E-310F-2BB4-72C9-ED6011AF729A}"/>
              </a:ext>
            </a:extLst>
          </p:cNvPr>
          <p:cNvGrpSpPr/>
          <p:nvPr/>
        </p:nvGrpSpPr>
        <p:grpSpPr>
          <a:xfrm>
            <a:off x="5136824" y="3995692"/>
            <a:ext cx="3378243" cy="386666"/>
            <a:chOff x="5137941" y="2212389"/>
            <a:chExt cx="3378243" cy="38666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0B9185-03BD-BCB3-BFB7-8CC8BE927D80}"/>
                </a:ext>
              </a:extLst>
            </p:cNvPr>
            <p:cNvSpPr txBox="1"/>
            <p:nvPr/>
          </p:nvSpPr>
          <p:spPr>
            <a:xfrm>
              <a:off x="5399946" y="2229723"/>
              <a:ext cx="311623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자기 점검표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성찰 일지 등 인지적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정의적 영역이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조화를 이룰 수 있는 평가 방법의 활용</a:t>
              </a: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E9075FF3-1517-5330-0475-A0078733758E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11CC7ED4-D411-545B-6584-5D3EAC41247F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5B3AF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B31995BD-5598-B688-92CD-AA6B07086EA5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0D4F17A6-5A5B-A4AD-7738-E4ACC42B3BDD}"/>
              </a:ext>
            </a:extLst>
          </p:cNvPr>
          <p:cNvGrpSpPr/>
          <p:nvPr/>
        </p:nvGrpSpPr>
        <p:grpSpPr>
          <a:xfrm>
            <a:off x="602958" y="1555165"/>
            <a:ext cx="4624003" cy="4207189"/>
            <a:chOff x="602958" y="1555165"/>
            <a:chExt cx="4624003" cy="4207189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87D4793-CAD2-FA72-901B-EBFCC0137231}"/>
                </a:ext>
              </a:extLst>
            </p:cNvPr>
            <p:cNvGrpSpPr/>
            <p:nvPr/>
          </p:nvGrpSpPr>
          <p:grpSpPr>
            <a:xfrm>
              <a:off x="613020" y="1590946"/>
              <a:ext cx="4184160" cy="4171408"/>
              <a:chOff x="1134912" y="5"/>
              <a:chExt cx="6875225" cy="6854274"/>
            </a:xfrm>
          </p:grpSpPr>
          <p:sp>
            <p:nvSpPr>
              <p:cNvPr id="3" name="자유형: 도형 2">
                <a:extLst>
                  <a:ext uri="{FF2B5EF4-FFF2-40B4-BE49-F238E27FC236}">
                    <a16:creationId xmlns:a16="http://schemas.microsoft.com/office/drawing/2014/main" id="{281211E3-861F-93B1-EE62-E973E8D699E3}"/>
                  </a:ext>
                </a:extLst>
              </p:cNvPr>
              <p:cNvSpPr/>
              <p:nvPr/>
            </p:nvSpPr>
            <p:spPr>
              <a:xfrm>
                <a:off x="1428784" y="5"/>
                <a:ext cx="3143782" cy="3416701"/>
              </a:xfrm>
              <a:custGeom>
                <a:avLst/>
                <a:gdLst>
                  <a:gd name="connsiteX0" fmla="*/ 3143782 w 3143781"/>
                  <a:gd name="connsiteY0" fmla="*/ 1782346 h 3416701"/>
                  <a:gd name="connsiteX1" fmla="*/ 3143782 w 3143781"/>
                  <a:gd name="connsiteY1" fmla="*/ 3416702 h 3416701"/>
                  <a:gd name="connsiteX2" fmla="*/ 1589409 w 3143781"/>
                  <a:gd name="connsiteY2" fmla="*/ 2911652 h 3416701"/>
                  <a:gd name="connsiteX3" fmla="*/ 1469961 w 3143781"/>
                  <a:gd name="connsiteY3" fmla="*/ 2677283 h 3416701"/>
                  <a:gd name="connsiteX4" fmla="*/ 128364 w 3143781"/>
                  <a:gd name="connsiteY4" fmla="*/ 2241299 h 3416701"/>
                  <a:gd name="connsiteX5" fmla="*/ 17164 w 3143781"/>
                  <a:gd name="connsiteY5" fmla="*/ 1986065 h 3416701"/>
                  <a:gd name="connsiteX6" fmla="*/ 2751469 w 3143781"/>
                  <a:gd name="connsiteY6" fmla="*/ 1207 h 3416701"/>
                  <a:gd name="connsiteX7" fmla="*/ 2957775 w 3143781"/>
                  <a:gd name="connsiteY7" fmla="*/ 186082 h 3416701"/>
                  <a:gd name="connsiteX8" fmla="*/ 2957775 w 3143781"/>
                  <a:gd name="connsiteY8" fmla="*/ 1591891 h 3416701"/>
                  <a:gd name="connsiteX9" fmla="*/ 3136989 w 3143781"/>
                  <a:gd name="connsiteY9" fmla="*/ 1782185 h 3416701"/>
                  <a:gd name="connsiteX10" fmla="*/ 3143782 w 3143781"/>
                  <a:gd name="connsiteY10" fmla="*/ 1782346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3781" h="3416701">
                    <a:moveTo>
                      <a:pt x="3143782" y="1782346"/>
                    </a:moveTo>
                    <a:lnTo>
                      <a:pt x="3143782" y="3416702"/>
                    </a:lnTo>
                    <a:lnTo>
                      <a:pt x="1589409" y="2911652"/>
                    </a:lnTo>
                    <a:cubicBezTo>
                      <a:pt x="1621111" y="2813958"/>
                      <a:pt x="1567655" y="2708985"/>
                      <a:pt x="1469961" y="2677283"/>
                    </a:cubicBezTo>
                    <a:lnTo>
                      <a:pt x="128364" y="2241299"/>
                    </a:lnTo>
                    <a:cubicBezTo>
                      <a:pt x="22259" y="2206847"/>
                      <a:pt x="-29338" y="2087560"/>
                      <a:pt x="17164" y="1986065"/>
                    </a:cubicBezTo>
                    <a:cubicBezTo>
                      <a:pt x="507980" y="914906"/>
                      <a:pt x="1533122" y="139580"/>
                      <a:pt x="2751469" y="1207"/>
                    </a:cubicBezTo>
                    <a:cubicBezTo>
                      <a:pt x="2861536" y="-11328"/>
                      <a:pt x="2957775" y="75368"/>
                      <a:pt x="2957775" y="186082"/>
                    </a:cubicBezTo>
                    <a:lnTo>
                      <a:pt x="2957775" y="1591891"/>
                    </a:lnTo>
                    <a:cubicBezTo>
                      <a:pt x="2957775" y="1692740"/>
                      <a:pt x="3036140" y="1778626"/>
                      <a:pt x="3136989" y="1782185"/>
                    </a:cubicBezTo>
                    <a:cubicBezTo>
                      <a:pt x="3139253" y="1782266"/>
                      <a:pt x="3141517" y="1782346"/>
                      <a:pt x="3143782" y="1782346"/>
                    </a:cubicBezTo>
                    <a:close/>
                  </a:path>
                </a:pathLst>
              </a:custGeom>
              <a:solidFill>
                <a:srgbClr val="FF852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70641EEA-6C5B-5FA5-0340-29C9D59166B3}"/>
                  </a:ext>
                </a:extLst>
              </p:cNvPr>
              <p:cNvSpPr/>
              <p:nvPr/>
            </p:nvSpPr>
            <p:spPr>
              <a:xfrm>
                <a:off x="1134912" y="2586022"/>
                <a:ext cx="3437653" cy="3411547"/>
              </a:xfrm>
              <a:custGeom>
                <a:avLst/>
                <a:gdLst>
                  <a:gd name="connsiteX0" fmla="*/ 3437654 w 3437653"/>
                  <a:gd name="connsiteY0" fmla="*/ 830685 h 3411547"/>
                  <a:gd name="connsiteX1" fmla="*/ 2476968 w 3437653"/>
                  <a:gd name="connsiteY1" fmla="*/ 2152872 h 3411547"/>
                  <a:gd name="connsiteX2" fmla="*/ 2217205 w 3437653"/>
                  <a:gd name="connsiteY2" fmla="*/ 2194036 h 3411547"/>
                  <a:gd name="connsiteX3" fmla="*/ 1388503 w 3437653"/>
                  <a:gd name="connsiteY3" fmla="*/ 3334664 h 3411547"/>
                  <a:gd name="connsiteX4" fmla="*/ 1112969 w 3437653"/>
                  <a:gd name="connsiteY4" fmla="*/ 3363050 h 3411547"/>
                  <a:gd name="connsiteX5" fmla="*/ 0 w 3437653"/>
                  <a:gd name="connsiteY5" fmla="*/ 830685 h 3411547"/>
                  <a:gd name="connsiteX6" fmla="*/ 67610 w 3437653"/>
                  <a:gd name="connsiteY6" fmla="*/ 148848 h 3411547"/>
                  <a:gd name="connsiteX7" fmla="*/ 307397 w 3437653"/>
                  <a:gd name="connsiteY7" fmla="*/ 9181 h 3411547"/>
                  <a:gd name="connsiteX8" fmla="*/ 1648912 w 3437653"/>
                  <a:gd name="connsiteY8" fmla="*/ 445084 h 3411547"/>
                  <a:gd name="connsiteX9" fmla="*/ 1883281 w 3437653"/>
                  <a:gd name="connsiteY9" fmla="*/ 325636 h 3411547"/>
                  <a:gd name="connsiteX10" fmla="*/ 3437654 w 3437653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653" h="3411547">
                    <a:moveTo>
                      <a:pt x="3437654" y="830685"/>
                    </a:moveTo>
                    <a:lnTo>
                      <a:pt x="2476968" y="2152872"/>
                    </a:lnTo>
                    <a:cubicBezTo>
                      <a:pt x="2393911" y="2092541"/>
                      <a:pt x="2277536" y="2110900"/>
                      <a:pt x="2217205" y="2194036"/>
                    </a:cubicBezTo>
                    <a:lnTo>
                      <a:pt x="1388503" y="3334664"/>
                    </a:lnTo>
                    <a:cubicBezTo>
                      <a:pt x="1323400" y="3424271"/>
                      <a:pt x="1194570" y="3437938"/>
                      <a:pt x="1112969" y="3363050"/>
                    </a:cubicBezTo>
                    <a:cubicBezTo>
                      <a:pt x="428787" y="2734832"/>
                      <a:pt x="0" y="1832859"/>
                      <a:pt x="0" y="830685"/>
                    </a:cubicBezTo>
                    <a:cubicBezTo>
                      <a:pt x="0" y="597287"/>
                      <a:pt x="23291" y="369226"/>
                      <a:pt x="67610" y="148848"/>
                    </a:cubicBezTo>
                    <a:cubicBezTo>
                      <a:pt x="89526" y="39993"/>
                      <a:pt x="201777" y="-25109"/>
                      <a:pt x="307397" y="9181"/>
                    </a:cubicBezTo>
                    <a:lnTo>
                      <a:pt x="1648912" y="445084"/>
                    </a:lnTo>
                    <a:cubicBezTo>
                      <a:pt x="1746607" y="476787"/>
                      <a:pt x="1851498" y="423330"/>
                      <a:pt x="1883281" y="325636"/>
                    </a:cubicBezTo>
                    <a:lnTo>
                      <a:pt x="3437654" y="830685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0CE957B9-4D5E-3845-C664-E5E981AA8E2D}"/>
                  </a:ext>
                </a:extLst>
              </p:cNvPr>
              <p:cNvSpPr/>
              <p:nvPr/>
            </p:nvSpPr>
            <p:spPr>
              <a:xfrm>
                <a:off x="2788519" y="3416707"/>
                <a:ext cx="3568091" cy="3437572"/>
              </a:xfrm>
              <a:custGeom>
                <a:avLst/>
                <a:gdLst>
                  <a:gd name="connsiteX0" fmla="*/ 3473071 w 3568091"/>
                  <a:gd name="connsiteY0" fmla="*/ 2994714 h 3437572"/>
                  <a:gd name="connsiteX1" fmla="*/ 1784046 w 3568091"/>
                  <a:gd name="connsiteY1" fmla="*/ 3437572 h 3437572"/>
                  <a:gd name="connsiteX2" fmla="*/ 95021 w 3568091"/>
                  <a:gd name="connsiteY2" fmla="*/ 2994714 h 3437572"/>
                  <a:gd name="connsiteX3" fmla="*/ 35498 w 3568091"/>
                  <a:gd name="connsiteY3" fmla="*/ 2723144 h 3437572"/>
                  <a:gd name="connsiteX4" fmla="*/ 864524 w 3568091"/>
                  <a:gd name="connsiteY4" fmla="*/ 1582030 h 3437572"/>
                  <a:gd name="connsiteX5" fmla="*/ 823360 w 3568091"/>
                  <a:gd name="connsiteY5" fmla="*/ 1322187 h 3437572"/>
                  <a:gd name="connsiteX6" fmla="*/ 1784046 w 3568091"/>
                  <a:gd name="connsiteY6" fmla="*/ 0 h 3437572"/>
                  <a:gd name="connsiteX7" fmla="*/ 2744651 w 3568091"/>
                  <a:gd name="connsiteY7" fmla="*/ 1322187 h 3437572"/>
                  <a:gd name="connsiteX8" fmla="*/ 2703568 w 3568091"/>
                  <a:gd name="connsiteY8" fmla="*/ 1582030 h 3437572"/>
                  <a:gd name="connsiteX9" fmla="*/ 3532594 w 3568091"/>
                  <a:gd name="connsiteY9" fmla="*/ 2723144 h 3437572"/>
                  <a:gd name="connsiteX10" fmla="*/ 3473071 w 3568091"/>
                  <a:gd name="connsiteY10" fmla="*/ 2994714 h 34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68091" h="3437572">
                    <a:moveTo>
                      <a:pt x="3473071" y="2994714"/>
                    </a:moveTo>
                    <a:cubicBezTo>
                      <a:pt x="2974249" y="3276717"/>
                      <a:pt x="2397950" y="3437572"/>
                      <a:pt x="1784046" y="3437572"/>
                    </a:cubicBezTo>
                    <a:cubicBezTo>
                      <a:pt x="1170142" y="3437572"/>
                      <a:pt x="593843" y="3276717"/>
                      <a:pt x="95021" y="2994714"/>
                    </a:cubicBezTo>
                    <a:cubicBezTo>
                      <a:pt x="-1946" y="2939963"/>
                      <a:pt x="-29928" y="2813236"/>
                      <a:pt x="35498" y="2723144"/>
                    </a:cubicBezTo>
                    <a:lnTo>
                      <a:pt x="864524" y="1582030"/>
                    </a:lnTo>
                    <a:cubicBezTo>
                      <a:pt x="924936" y="1498894"/>
                      <a:pt x="906497" y="1382599"/>
                      <a:pt x="823360" y="1322187"/>
                    </a:cubicBezTo>
                    <a:lnTo>
                      <a:pt x="1784046" y="0"/>
                    </a:lnTo>
                    <a:lnTo>
                      <a:pt x="2744651" y="1322187"/>
                    </a:lnTo>
                    <a:cubicBezTo>
                      <a:pt x="2661595" y="1382599"/>
                      <a:pt x="2643156" y="1498894"/>
                      <a:pt x="2703568" y="1582030"/>
                    </a:cubicBezTo>
                    <a:lnTo>
                      <a:pt x="3532594" y="2723144"/>
                    </a:lnTo>
                    <a:cubicBezTo>
                      <a:pt x="3598019" y="2813236"/>
                      <a:pt x="3570037" y="2939963"/>
                      <a:pt x="3473071" y="2994714"/>
                    </a:cubicBez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75627334-0049-555F-9D07-05065A0235E5}"/>
                  </a:ext>
                </a:extLst>
              </p:cNvPr>
              <p:cNvSpPr/>
              <p:nvPr/>
            </p:nvSpPr>
            <p:spPr>
              <a:xfrm>
                <a:off x="4572565" y="2586022"/>
                <a:ext cx="3437572" cy="3411547"/>
              </a:xfrm>
              <a:custGeom>
                <a:avLst/>
                <a:gdLst>
                  <a:gd name="connsiteX0" fmla="*/ 3437573 w 3437572"/>
                  <a:gd name="connsiteY0" fmla="*/ 830685 h 3411547"/>
                  <a:gd name="connsiteX1" fmla="*/ 2324684 w 3437572"/>
                  <a:gd name="connsiteY1" fmla="*/ 3363050 h 3411547"/>
                  <a:gd name="connsiteX2" fmla="*/ 2049151 w 3437572"/>
                  <a:gd name="connsiteY2" fmla="*/ 3334664 h 3411547"/>
                  <a:gd name="connsiteX3" fmla="*/ 1220449 w 3437572"/>
                  <a:gd name="connsiteY3" fmla="*/ 2194036 h 3411547"/>
                  <a:gd name="connsiteX4" fmla="*/ 960605 w 3437572"/>
                  <a:gd name="connsiteY4" fmla="*/ 2152872 h 3411547"/>
                  <a:gd name="connsiteX5" fmla="*/ 0 w 3437572"/>
                  <a:gd name="connsiteY5" fmla="*/ 830685 h 3411547"/>
                  <a:gd name="connsiteX6" fmla="*/ 1554372 w 3437572"/>
                  <a:gd name="connsiteY6" fmla="*/ 325636 h 3411547"/>
                  <a:gd name="connsiteX7" fmla="*/ 1788741 w 3437572"/>
                  <a:gd name="connsiteY7" fmla="*/ 445084 h 3411547"/>
                  <a:gd name="connsiteX8" fmla="*/ 3130176 w 3437572"/>
                  <a:gd name="connsiteY8" fmla="*/ 9181 h 3411547"/>
                  <a:gd name="connsiteX9" fmla="*/ 3369963 w 3437572"/>
                  <a:gd name="connsiteY9" fmla="*/ 148848 h 3411547"/>
                  <a:gd name="connsiteX10" fmla="*/ 3437573 w 3437572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572" h="3411547">
                    <a:moveTo>
                      <a:pt x="3437573" y="830685"/>
                    </a:moveTo>
                    <a:cubicBezTo>
                      <a:pt x="3437573" y="1832859"/>
                      <a:pt x="3008786" y="2734832"/>
                      <a:pt x="2324684" y="3363050"/>
                    </a:cubicBezTo>
                    <a:cubicBezTo>
                      <a:pt x="2243084" y="3437938"/>
                      <a:pt x="2114254" y="3424271"/>
                      <a:pt x="2049151" y="3334664"/>
                    </a:cubicBezTo>
                    <a:lnTo>
                      <a:pt x="1220449" y="2194036"/>
                    </a:lnTo>
                    <a:cubicBezTo>
                      <a:pt x="1160037" y="2110900"/>
                      <a:pt x="1043742" y="2092541"/>
                      <a:pt x="960605" y="2152872"/>
                    </a:cubicBezTo>
                    <a:lnTo>
                      <a:pt x="0" y="830685"/>
                    </a:lnTo>
                    <a:lnTo>
                      <a:pt x="1554372" y="325636"/>
                    </a:lnTo>
                    <a:cubicBezTo>
                      <a:pt x="1586074" y="423330"/>
                      <a:pt x="1691047" y="476787"/>
                      <a:pt x="1788741" y="445084"/>
                    </a:cubicBezTo>
                    <a:lnTo>
                      <a:pt x="3130176" y="9181"/>
                    </a:lnTo>
                    <a:cubicBezTo>
                      <a:pt x="3235795" y="-25109"/>
                      <a:pt x="3348047" y="39993"/>
                      <a:pt x="3369963" y="148848"/>
                    </a:cubicBezTo>
                    <a:cubicBezTo>
                      <a:pt x="3414281" y="369226"/>
                      <a:pt x="3437573" y="597287"/>
                      <a:pt x="3437573" y="830685"/>
                    </a:cubicBez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C3F6E081-E849-5F3E-23F1-7E35C2008EF7}"/>
                  </a:ext>
                </a:extLst>
              </p:cNvPr>
              <p:cNvSpPr/>
              <p:nvPr/>
            </p:nvSpPr>
            <p:spPr>
              <a:xfrm>
                <a:off x="4572565" y="5"/>
                <a:ext cx="3143781" cy="3416701"/>
              </a:xfrm>
              <a:custGeom>
                <a:avLst/>
                <a:gdLst>
                  <a:gd name="connsiteX0" fmla="*/ 3015418 w 3143781"/>
                  <a:gd name="connsiteY0" fmla="*/ 2241299 h 3416701"/>
                  <a:gd name="connsiteX1" fmla="*/ 1673821 w 3143781"/>
                  <a:gd name="connsiteY1" fmla="*/ 2677283 h 3416701"/>
                  <a:gd name="connsiteX2" fmla="*/ 1554372 w 3143781"/>
                  <a:gd name="connsiteY2" fmla="*/ 2911652 h 3416701"/>
                  <a:gd name="connsiteX3" fmla="*/ 0 w 3143781"/>
                  <a:gd name="connsiteY3" fmla="*/ 3416702 h 3416701"/>
                  <a:gd name="connsiteX4" fmla="*/ 0 w 3143781"/>
                  <a:gd name="connsiteY4" fmla="*/ 1782346 h 3416701"/>
                  <a:gd name="connsiteX5" fmla="*/ 186007 w 3143781"/>
                  <a:gd name="connsiteY5" fmla="*/ 1596339 h 3416701"/>
                  <a:gd name="connsiteX6" fmla="*/ 186007 w 3143781"/>
                  <a:gd name="connsiteY6" fmla="*/ 186082 h 3416701"/>
                  <a:gd name="connsiteX7" fmla="*/ 392313 w 3143781"/>
                  <a:gd name="connsiteY7" fmla="*/ 1207 h 3416701"/>
                  <a:gd name="connsiteX8" fmla="*/ 3126617 w 3143781"/>
                  <a:gd name="connsiteY8" fmla="*/ 1986065 h 3416701"/>
                  <a:gd name="connsiteX9" fmla="*/ 3015418 w 3143781"/>
                  <a:gd name="connsiteY9" fmla="*/ 2241299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3781" h="3416701">
                    <a:moveTo>
                      <a:pt x="3015418" y="2241299"/>
                    </a:moveTo>
                    <a:lnTo>
                      <a:pt x="1673821" y="2677283"/>
                    </a:lnTo>
                    <a:cubicBezTo>
                      <a:pt x="1576046" y="2708985"/>
                      <a:pt x="1522590" y="2813958"/>
                      <a:pt x="1554372" y="2911652"/>
                    </a:cubicBezTo>
                    <a:lnTo>
                      <a:pt x="0" y="3416702"/>
                    </a:lnTo>
                    <a:lnTo>
                      <a:pt x="0" y="1782346"/>
                    </a:lnTo>
                    <a:cubicBezTo>
                      <a:pt x="102708" y="1782346"/>
                      <a:pt x="186007" y="1699048"/>
                      <a:pt x="186007" y="1596339"/>
                    </a:cubicBezTo>
                    <a:lnTo>
                      <a:pt x="186007" y="186082"/>
                    </a:lnTo>
                    <a:cubicBezTo>
                      <a:pt x="186007" y="75368"/>
                      <a:pt x="282246" y="-11328"/>
                      <a:pt x="392313" y="1207"/>
                    </a:cubicBezTo>
                    <a:cubicBezTo>
                      <a:pt x="1610659" y="139580"/>
                      <a:pt x="2635801" y="914906"/>
                      <a:pt x="3126617" y="1986065"/>
                    </a:cubicBezTo>
                    <a:cubicBezTo>
                      <a:pt x="3173119" y="2087560"/>
                      <a:pt x="3121522" y="2206847"/>
                      <a:pt x="3015418" y="2241299"/>
                    </a:cubicBez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9E49F6F-AC19-19C7-28B5-1349BA033943}"/>
                </a:ext>
              </a:extLst>
            </p:cNvPr>
            <p:cNvSpPr>
              <a:spLocks/>
            </p:cNvSpPr>
            <p:nvPr/>
          </p:nvSpPr>
          <p:spPr>
            <a:xfrm>
              <a:off x="602958" y="1555165"/>
              <a:ext cx="4204285" cy="4204285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11EDE8-265C-C971-2DAC-96400754184C}"/>
                </a:ext>
              </a:extLst>
            </p:cNvPr>
            <p:cNvSpPr txBox="1"/>
            <p:nvPr/>
          </p:nvSpPr>
          <p:spPr>
            <a:xfrm>
              <a:off x="3027856" y="2383073"/>
              <a:ext cx="121187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서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논술형 평가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136F08-8BCF-3BC5-9086-DE88C8A42BC3}"/>
                </a:ext>
              </a:extLst>
            </p:cNvPr>
            <p:cNvSpPr txBox="1"/>
            <p:nvPr/>
          </p:nvSpPr>
          <p:spPr>
            <a:xfrm>
              <a:off x="2229810" y="4800191"/>
              <a:ext cx="950580" cy="69249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기초학력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보장을 위한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489E92-18A1-8D7B-6783-0DD26734FED9}"/>
                </a:ext>
              </a:extLst>
            </p:cNvPr>
            <p:cNvSpPr txBox="1"/>
            <p:nvPr/>
          </p:nvSpPr>
          <p:spPr>
            <a:xfrm>
              <a:off x="1455351" y="2383073"/>
              <a:ext cx="73738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수행평가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A3B93FE-BA35-F073-F6EB-08A02CB07527}"/>
                </a:ext>
              </a:extLst>
            </p:cNvPr>
            <p:cNvSpPr txBox="1"/>
            <p:nvPr/>
          </p:nvSpPr>
          <p:spPr>
            <a:xfrm>
              <a:off x="1076083" y="3858332"/>
              <a:ext cx="543418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pic>
          <p:nvPicPr>
            <p:cNvPr id="60" name="그래픽 59">
              <a:extLst>
                <a:ext uri="{FF2B5EF4-FFF2-40B4-BE49-F238E27FC236}">
                  <a16:creationId xmlns:a16="http://schemas.microsoft.com/office/drawing/2014/main" id="{645E6ADD-2CAA-02FA-E6E0-4C42ABE99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479012">
              <a:off x="3283861" y="3013110"/>
              <a:ext cx="1943100" cy="2064826"/>
            </a:xfrm>
            <a:prstGeom prst="rect">
              <a:avLst/>
            </a:prstGeom>
          </p:spPr>
        </p:pic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44A9D3BC-ECBE-A32D-01FD-0C2F8F41C78A}"/>
                </a:ext>
              </a:extLst>
            </p:cNvPr>
            <p:cNvSpPr/>
            <p:nvPr/>
          </p:nvSpPr>
          <p:spPr>
            <a:xfrm>
              <a:off x="2710302" y="3172377"/>
              <a:ext cx="2092055" cy="2076216"/>
            </a:xfrm>
            <a:custGeom>
              <a:avLst/>
              <a:gdLst>
                <a:gd name="connsiteX0" fmla="*/ 3437573 w 3437572"/>
                <a:gd name="connsiteY0" fmla="*/ 830685 h 3411547"/>
                <a:gd name="connsiteX1" fmla="*/ 2324684 w 3437572"/>
                <a:gd name="connsiteY1" fmla="*/ 3363050 h 3411547"/>
                <a:gd name="connsiteX2" fmla="*/ 2049151 w 3437572"/>
                <a:gd name="connsiteY2" fmla="*/ 3334664 h 3411547"/>
                <a:gd name="connsiteX3" fmla="*/ 1220449 w 3437572"/>
                <a:gd name="connsiteY3" fmla="*/ 2194036 h 3411547"/>
                <a:gd name="connsiteX4" fmla="*/ 960605 w 3437572"/>
                <a:gd name="connsiteY4" fmla="*/ 2152872 h 3411547"/>
                <a:gd name="connsiteX5" fmla="*/ 0 w 3437572"/>
                <a:gd name="connsiteY5" fmla="*/ 830685 h 3411547"/>
                <a:gd name="connsiteX6" fmla="*/ 1554372 w 3437572"/>
                <a:gd name="connsiteY6" fmla="*/ 325636 h 3411547"/>
                <a:gd name="connsiteX7" fmla="*/ 1788741 w 3437572"/>
                <a:gd name="connsiteY7" fmla="*/ 445084 h 3411547"/>
                <a:gd name="connsiteX8" fmla="*/ 3130176 w 3437572"/>
                <a:gd name="connsiteY8" fmla="*/ 9181 h 3411547"/>
                <a:gd name="connsiteX9" fmla="*/ 3369963 w 3437572"/>
                <a:gd name="connsiteY9" fmla="*/ 148848 h 3411547"/>
                <a:gd name="connsiteX10" fmla="*/ 3437573 w 3437572"/>
                <a:gd name="connsiteY10" fmla="*/ 830685 h 341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37572" h="3411547">
                  <a:moveTo>
                    <a:pt x="3437573" y="830685"/>
                  </a:moveTo>
                  <a:cubicBezTo>
                    <a:pt x="3437573" y="1832859"/>
                    <a:pt x="3008786" y="2734832"/>
                    <a:pt x="2324684" y="3363050"/>
                  </a:cubicBezTo>
                  <a:cubicBezTo>
                    <a:pt x="2243084" y="3437938"/>
                    <a:pt x="2114254" y="3424271"/>
                    <a:pt x="2049151" y="3334664"/>
                  </a:cubicBezTo>
                  <a:lnTo>
                    <a:pt x="1220449" y="2194036"/>
                  </a:lnTo>
                  <a:cubicBezTo>
                    <a:pt x="1160037" y="2110900"/>
                    <a:pt x="1043742" y="2092541"/>
                    <a:pt x="960605" y="2152872"/>
                  </a:cubicBezTo>
                  <a:lnTo>
                    <a:pt x="0" y="830685"/>
                  </a:lnTo>
                  <a:lnTo>
                    <a:pt x="1554372" y="325636"/>
                  </a:lnTo>
                  <a:cubicBezTo>
                    <a:pt x="1586074" y="423330"/>
                    <a:pt x="1691047" y="476787"/>
                    <a:pt x="1788741" y="445084"/>
                  </a:cubicBezTo>
                  <a:lnTo>
                    <a:pt x="3130176" y="9181"/>
                  </a:lnTo>
                  <a:cubicBezTo>
                    <a:pt x="3235795" y="-25109"/>
                    <a:pt x="3348047" y="39993"/>
                    <a:pt x="3369963" y="148848"/>
                  </a:cubicBezTo>
                  <a:cubicBezTo>
                    <a:pt x="3414281" y="369226"/>
                    <a:pt x="3437573" y="597287"/>
                    <a:pt x="3437573" y="830685"/>
                  </a:cubicBezTo>
                  <a:close/>
                </a:path>
              </a:pathLst>
            </a:custGeom>
            <a:solidFill>
              <a:srgbClr val="55B3A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9C74356-2E6D-D402-0D86-7988097EC0A2}"/>
                </a:ext>
              </a:extLst>
            </p:cNvPr>
            <p:cNvSpPr txBox="1"/>
            <p:nvPr/>
          </p:nvSpPr>
          <p:spPr>
            <a:xfrm>
              <a:off x="3418559" y="3602449"/>
              <a:ext cx="1346522" cy="1308050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자기 평가와</a:t>
              </a:r>
            </a:p>
            <a:p>
              <a:pPr algn="ctr"/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동료평가 및</a:t>
              </a:r>
            </a:p>
            <a:p>
              <a:pPr algn="ctr"/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인지적</a:t>
              </a:r>
              <a:r>
                <a:rPr lang="en-US" altLang="ko-KR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정의적</a:t>
              </a:r>
            </a:p>
            <a:p>
              <a:pPr algn="ctr"/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</a:t>
              </a:r>
              <a:endParaRPr lang="en-US" altLang="ko-KR" sz="17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조화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884D900-17AB-65AB-7CFA-E0F67FBBCD13}"/>
                </a:ext>
              </a:extLst>
            </p:cNvPr>
            <p:cNvGrpSpPr/>
            <p:nvPr/>
          </p:nvGrpSpPr>
          <p:grpSpPr>
            <a:xfrm>
              <a:off x="1930523" y="2902074"/>
              <a:ext cx="1549154" cy="1549153"/>
              <a:chOff x="4145318" y="4010427"/>
              <a:chExt cx="874458" cy="874457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BAC5F95A-2F8C-5D4B-BCBF-FB6FA43CE3A4}"/>
                  </a:ext>
                </a:extLst>
              </p:cNvPr>
              <p:cNvGrpSpPr/>
              <p:nvPr/>
            </p:nvGrpSpPr>
            <p:grpSpPr>
              <a:xfrm>
                <a:off x="4145318" y="4010427"/>
                <a:ext cx="874458" cy="874457"/>
                <a:chOff x="7568892" y="4561326"/>
                <a:chExt cx="848741" cy="848739"/>
              </a:xfrm>
            </p:grpSpPr>
            <p:pic>
              <p:nvPicPr>
                <p:cNvPr id="19" name="그림 18" descr="블랙, 어둠이(가) 표시된 사진&#10;&#10;자동 생성된 설명">
                  <a:extLst>
                    <a:ext uri="{FF2B5EF4-FFF2-40B4-BE49-F238E27FC236}">
                      <a16:creationId xmlns:a16="http://schemas.microsoft.com/office/drawing/2014/main" id="{715CD2C0-BFED-A964-7A17-C8D05745E3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68892" y="4561326"/>
                  <a:ext cx="848741" cy="848739"/>
                </a:xfrm>
                <a:prstGeom prst="rect">
                  <a:avLst/>
                </a:prstGeom>
              </p:spPr>
            </p:pic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1AD29199-CF16-4D37-E74D-864477653ED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84002" y="4576765"/>
                  <a:ext cx="789204" cy="789204"/>
                </a:xfrm>
                <a:prstGeom prst="ellipse">
                  <a:avLst/>
                </a:prstGeom>
                <a:solidFill>
                  <a:schemeClr val="bg1">
                    <a:alpha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/>
                </a:p>
              </p:txBody>
            </p:sp>
          </p:grp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8484FDC1-BFDC-2472-682C-E6DE17C61D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22920" y="4089618"/>
                <a:ext cx="686543" cy="6865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D1BC539E-74D0-8AE7-430E-5C0E4D10E0F5}"/>
              </a:ext>
            </a:extLst>
          </p:cNvPr>
          <p:cNvGrpSpPr/>
          <p:nvPr/>
        </p:nvGrpSpPr>
        <p:grpSpPr>
          <a:xfrm>
            <a:off x="293527" y="209704"/>
            <a:ext cx="7625085" cy="716668"/>
            <a:chOff x="293527" y="209704"/>
            <a:chExt cx="7625085" cy="7166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B5B2D2-56D8-9BB8-B730-3B7A9C245FEC}"/>
                </a:ext>
              </a:extLst>
            </p:cNvPr>
            <p:cNvSpPr txBox="1"/>
            <p:nvPr/>
          </p:nvSpPr>
          <p:spPr>
            <a:xfrm>
              <a:off x="1087593" y="501878"/>
              <a:ext cx="139781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12D604-6C9A-D049-8903-B12BC4E2B33F}"/>
                </a:ext>
              </a:extLst>
            </p:cNvPr>
            <p:cNvSpPr txBox="1"/>
            <p:nvPr/>
          </p:nvSpPr>
          <p:spPr>
            <a:xfrm>
              <a:off x="293527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8900423-CFB2-9842-EC89-37EA269170E8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2BEBB69-0791-2060-C5F5-9581BFAC32B8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8F4B92B0-35A0-B681-2A5C-839AB74E7722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2834291F-5416-DFC5-5CDC-7A1F135F128C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6258EA8-9995-A261-76D4-8A6C5DECA128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4C2EABB3-B616-1A05-1362-CB983E0201AB}"/>
                </a:ext>
              </a:extLst>
            </p:cNvPr>
            <p:cNvGrpSpPr/>
            <p:nvPr/>
          </p:nvGrpSpPr>
          <p:grpSpPr>
            <a:xfrm>
              <a:off x="2551341" y="558528"/>
              <a:ext cx="5367271" cy="276999"/>
              <a:chOff x="3212821" y="558528"/>
              <a:chExt cx="5367271" cy="27699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18CB5DB-6DBF-3407-4426-F4D86D8FE467}"/>
                  </a:ext>
                </a:extLst>
              </p:cNvPr>
              <p:cNvSpPr txBox="1"/>
              <p:nvPr/>
            </p:nvSpPr>
            <p:spPr>
              <a:xfrm>
                <a:off x="3543457" y="558528"/>
                <a:ext cx="50366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자기 평가와 동료 평가 및 인지적</a:t>
                </a:r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정의적 평가의 조화</a:t>
                </a:r>
              </a:p>
            </p:txBody>
          </p: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713C5F6C-A72D-7778-A1C2-4B590287356D}"/>
                  </a:ext>
                </a:extLst>
              </p:cNvPr>
              <p:cNvGrpSpPr/>
              <p:nvPr/>
            </p:nvGrpSpPr>
            <p:grpSpPr>
              <a:xfrm>
                <a:off x="3212821" y="568111"/>
                <a:ext cx="257833" cy="257832"/>
                <a:chOff x="3275856" y="620688"/>
                <a:chExt cx="204788" cy="204788"/>
              </a:xfrm>
            </p:grpSpPr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FA3A139E-5E1F-0B20-9FBB-DC815092AA76}"/>
                    </a:ext>
                  </a:extLst>
                </p:cNvPr>
                <p:cNvSpPr/>
                <p:nvPr/>
              </p:nvSpPr>
              <p:spPr>
                <a:xfrm>
                  <a:off x="3275856" y="620688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5C5C47C-CCFC-8FE5-AA66-B4811640B9E2}"/>
                    </a:ext>
                  </a:extLst>
                </p:cNvPr>
                <p:cNvSpPr txBox="1"/>
                <p:nvPr/>
              </p:nvSpPr>
              <p:spPr>
                <a:xfrm>
                  <a:off x="3324139" y="637522"/>
                  <a:ext cx="108224" cy="1711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5393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D631C4A5-0C02-8044-F782-12B0A7525E57}"/>
              </a:ext>
            </a:extLst>
          </p:cNvPr>
          <p:cNvGrpSpPr/>
          <p:nvPr/>
        </p:nvGrpSpPr>
        <p:grpSpPr>
          <a:xfrm>
            <a:off x="5136824" y="3069791"/>
            <a:ext cx="3084894" cy="386666"/>
            <a:chOff x="5137941" y="2212389"/>
            <a:chExt cx="3084894" cy="38666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133467A-E863-29D5-A05E-5EF1E308926F}"/>
                </a:ext>
              </a:extLst>
            </p:cNvPr>
            <p:cNvSpPr txBox="1"/>
            <p:nvPr/>
          </p:nvSpPr>
          <p:spPr>
            <a:xfrm>
              <a:off x="5399946" y="2229723"/>
              <a:ext cx="2822889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학기 초 진단평가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상시 형성평가를 시행하여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학습 성취 여부 점검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지원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0E6E77F-F9D9-7CCA-66A1-71A62D2427EC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5B2CD592-E3EB-314A-ED2F-E12A8055C3A2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20E3D0FF-B1EC-1FCF-12B2-34D8636F0D67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FB99A450-A4A1-A63B-F285-B37C0B8A65AA}"/>
              </a:ext>
            </a:extLst>
          </p:cNvPr>
          <p:cNvGrpSpPr/>
          <p:nvPr/>
        </p:nvGrpSpPr>
        <p:grpSpPr>
          <a:xfrm>
            <a:off x="5136824" y="3609435"/>
            <a:ext cx="3443966" cy="386666"/>
            <a:chOff x="5137941" y="2212389"/>
            <a:chExt cx="3443966" cy="3866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C8AC2D9-E49F-4B4D-AF62-D711C7757B16}"/>
                </a:ext>
              </a:extLst>
            </p:cNvPr>
            <p:cNvSpPr txBox="1"/>
            <p:nvPr/>
          </p:nvSpPr>
          <p:spPr>
            <a:xfrm>
              <a:off x="5399946" y="2229723"/>
              <a:ext cx="318196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상시적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누적적 평가를 통한 기초학력 미달 학생의 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사전 파악 및 적시 지원 평가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7E834D0-DCAF-F2FB-511F-B27AE2FA390C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DF6E1A10-9666-FEAD-99B6-F30A0A5C3D22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5588FA7E-4B00-1E89-2BA9-D5AB2405C49A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3DAD938-71D7-5F17-A6DB-DCDD707741E1}"/>
              </a:ext>
            </a:extLst>
          </p:cNvPr>
          <p:cNvGrpSpPr/>
          <p:nvPr/>
        </p:nvGrpSpPr>
        <p:grpSpPr>
          <a:xfrm>
            <a:off x="5136824" y="4149080"/>
            <a:ext cx="3229164" cy="203042"/>
            <a:chOff x="5137941" y="2212389"/>
            <a:chExt cx="3229164" cy="20304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ECCFA3D-C00A-54D9-6735-02194D51B8CF}"/>
                </a:ext>
              </a:extLst>
            </p:cNvPr>
            <p:cNvSpPr txBox="1"/>
            <p:nvPr/>
          </p:nvSpPr>
          <p:spPr>
            <a:xfrm>
              <a:off x="5399946" y="2229723"/>
              <a:ext cx="296715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평가의 과정과 결과에 대한 충분한 피드백 제공</a:t>
              </a:r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B37C43E8-933F-81FF-DE4C-665365540027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2E811E26-A929-DA45-5982-B423895A91BC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5C95B8"/>
              </a:solidFill>
              <a:ln w="2540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335A522D-127E-0766-2C45-7ECBE8027BFC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552D8553-2FCC-BF42-4BCD-C08DD706AE1E}"/>
              </a:ext>
            </a:extLst>
          </p:cNvPr>
          <p:cNvGrpSpPr/>
          <p:nvPr/>
        </p:nvGrpSpPr>
        <p:grpSpPr>
          <a:xfrm>
            <a:off x="602958" y="1555165"/>
            <a:ext cx="4204285" cy="4759537"/>
            <a:chOff x="602958" y="1555165"/>
            <a:chExt cx="4204285" cy="475953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0D569BCE-836B-0BCC-AF38-84F926569140}"/>
                </a:ext>
              </a:extLst>
            </p:cNvPr>
            <p:cNvGrpSpPr/>
            <p:nvPr/>
          </p:nvGrpSpPr>
          <p:grpSpPr>
            <a:xfrm>
              <a:off x="613020" y="1590946"/>
              <a:ext cx="4184160" cy="4171408"/>
              <a:chOff x="1134912" y="5"/>
              <a:chExt cx="6875225" cy="6854274"/>
            </a:xfrm>
          </p:grpSpPr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6944C652-9F1E-2097-07EA-6AB530095319}"/>
                  </a:ext>
                </a:extLst>
              </p:cNvPr>
              <p:cNvSpPr/>
              <p:nvPr/>
            </p:nvSpPr>
            <p:spPr>
              <a:xfrm>
                <a:off x="1428784" y="5"/>
                <a:ext cx="3143782" cy="3416701"/>
              </a:xfrm>
              <a:custGeom>
                <a:avLst/>
                <a:gdLst>
                  <a:gd name="connsiteX0" fmla="*/ 3143782 w 3143781"/>
                  <a:gd name="connsiteY0" fmla="*/ 1782346 h 3416701"/>
                  <a:gd name="connsiteX1" fmla="*/ 3143782 w 3143781"/>
                  <a:gd name="connsiteY1" fmla="*/ 3416702 h 3416701"/>
                  <a:gd name="connsiteX2" fmla="*/ 1589409 w 3143781"/>
                  <a:gd name="connsiteY2" fmla="*/ 2911652 h 3416701"/>
                  <a:gd name="connsiteX3" fmla="*/ 1469961 w 3143781"/>
                  <a:gd name="connsiteY3" fmla="*/ 2677283 h 3416701"/>
                  <a:gd name="connsiteX4" fmla="*/ 128364 w 3143781"/>
                  <a:gd name="connsiteY4" fmla="*/ 2241299 h 3416701"/>
                  <a:gd name="connsiteX5" fmla="*/ 17164 w 3143781"/>
                  <a:gd name="connsiteY5" fmla="*/ 1986065 h 3416701"/>
                  <a:gd name="connsiteX6" fmla="*/ 2751469 w 3143781"/>
                  <a:gd name="connsiteY6" fmla="*/ 1207 h 3416701"/>
                  <a:gd name="connsiteX7" fmla="*/ 2957775 w 3143781"/>
                  <a:gd name="connsiteY7" fmla="*/ 186082 h 3416701"/>
                  <a:gd name="connsiteX8" fmla="*/ 2957775 w 3143781"/>
                  <a:gd name="connsiteY8" fmla="*/ 1591891 h 3416701"/>
                  <a:gd name="connsiteX9" fmla="*/ 3136989 w 3143781"/>
                  <a:gd name="connsiteY9" fmla="*/ 1782185 h 3416701"/>
                  <a:gd name="connsiteX10" fmla="*/ 3143782 w 3143781"/>
                  <a:gd name="connsiteY10" fmla="*/ 1782346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3781" h="3416701">
                    <a:moveTo>
                      <a:pt x="3143782" y="1782346"/>
                    </a:moveTo>
                    <a:lnTo>
                      <a:pt x="3143782" y="3416702"/>
                    </a:lnTo>
                    <a:lnTo>
                      <a:pt x="1589409" y="2911652"/>
                    </a:lnTo>
                    <a:cubicBezTo>
                      <a:pt x="1621111" y="2813958"/>
                      <a:pt x="1567655" y="2708985"/>
                      <a:pt x="1469961" y="2677283"/>
                    </a:cubicBezTo>
                    <a:lnTo>
                      <a:pt x="128364" y="2241299"/>
                    </a:lnTo>
                    <a:cubicBezTo>
                      <a:pt x="22259" y="2206847"/>
                      <a:pt x="-29338" y="2087560"/>
                      <a:pt x="17164" y="1986065"/>
                    </a:cubicBezTo>
                    <a:cubicBezTo>
                      <a:pt x="507980" y="914906"/>
                      <a:pt x="1533122" y="139580"/>
                      <a:pt x="2751469" y="1207"/>
                    </a:cubicBezTo>
                    <a:cubicBezTo>
                      <a:pt x="2861536" y="-11328"/>
                      <a:pt x="2957775" y="75368"/>
                      <a:pt x="2957775" y="186082"/>
                    </a:cubicBezTo>
                    <a:lnTo>
                      <a:pt x="2957775" y="1591891"/>
                    </a:lnTo>
                    <a:cubicBezTo>
                      <a:pt x="2957775" y="1692740"/>
                      <a:pt x="3036140" y="1778626"/>
                      <a:pt x="3136989" y="1782185"/>
                    </a:cubicBezTo>
                    <a:cubicBezTo>
                      <a:pt x="3139253" y="1782266"/>
                      <a:pt x="3141517" y="1782346"/>
                      <a:pt x="3143782" y="1782346"/>
                    </a:cubicBezTo>
                    <a:close/>
                  </a:path>
                </a:pathLst>
              </a:custGeom>
              <a:solidFill>
                <a:srgbClr val="FF852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0FC90738-203A-A370-7878-241A015847C4}"/>
                  </a:ext>
                </a:extLst>
              </p:cNvPr>
              <p:cNvSpPr/>
              <p:nvPr/>
            </p:nvSpPr>
            <p:spPr>
              <a:xfrm>
                <a:off x="1134912" y="2586022"/>
                <a:ext cx="3437653" cy="3411547"/>
              </a:xfrm>
              <a:custGeom>
                <a:avLst/>
                <a:gdLst>
                  <a:gd name="connsiteX0" fmla="*/ 3437654 w 3437653"/>
                  <a:gd name="connsiteY0" fmla="*/ 830685 h 3411547"/>
                  <a:gd name="connsiteX1" fmla="*/ 2476968 w 3437653"/>
                  <a:gd name="connsiteY1" fmla="*/ 2152872 h 3411547"/>
                  <a:gd name="connsiteX2" fmla="*/ 2217205 w 3437653"/>
                  <a:gd name="connsiteY2" fmla="*/ 2194036 h 3411547"/>
                  <a:gd name="connsiteX3" fmla="*/ 1388503 w 3437653"/>
                  <a:gd name="connsiteY3" fmla="*/ 3334664 h 3411547"/>
                  <a:gd name="connsiteX4" fmla="*/ 1112969 w 3437653"/>
                  <a:gd name="connsiteY4" fmla="*/ 3363050 h 3411547"/>
                  <a:gd name="connsiteX5" fmla="*/ 0 w 3437653"/>
                  <a:gd name="connsiteY5" fmla="*/ 830685 h 3411547"/>
                  <a:gd name="connsiteX6" fmla="*/ 67610 w 3437653"/>
                  <a:gd name="connsiteY6" fmla="*/ 148848 h 3411547"/>
                  <a:gd name="connsiteX7" fmla="*/ 307397 w 3437653"/>
                  <a:gd name="connsiteY7" fmla="*/ 9181 h 3411547"/>
                  <a:gd name="connsiteX8" fmla="*/ 1648912 w 3437653"/>
                  <a:gd name="connsiteY8" fmla="*/ 445084 h 3411547"/>
                  <a:gd name="connsiteX9" fmla="*/ 1883281 w 3437653"/>
                  <a:gd name="connsiteY9" fmla="*/ 325636 h 3411547"/>
                  <a:gd name="connsiteX10" fmla="*/ 3437654 w 3437653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653" h="3411547">
                    <a:moveTo>
                      <a:pt x="3437654" y="830685"/>
                    </a:moveTo>
                    <a:lnTo>
                      <a:pt x="2476968" y="2152872"/>
                    </a:lnTo>
                    <a:cubicBezTo>
                      <a:pt x="2393911" y="2092541"/>
                      <a:pt x="2277536" y="2110900"/>
                      <a:pt x="2217205" y="2194036"/>
                    </a:cubicBezTo>
                    <a:lnTo>
                      <a:pt x="1388503" y="3334664"/>
                    </a:lnTo>
                    <a:cubicBezTo>
                      <a:pt x="1323400" y="3424271"/>
                      <a:pt x="1194570" y="3437938"/>
                      <a:pt x="1112969" y="3363050"/>
                    </a:cubicBezTo>
                    <a:cubicBezTo>
                      <a:pt x="428787" y="2734832"/>
                      <a:pt x="0" y="1832859"/>
                      <a:pt x="0" y="830685"/>
                    </a:cubicBezTo>
                    <a:cubicBezTo>
                      <a:pt x="0" y="597287"/>
                      <a:pt x="23291" y="369226"/>
                      <a:pt x="67610" y="148848"/>
                    </a:cubicBezTo>
                    <a:cubicBezTo>
                      <a:pt x="89526" y="39993"/>
                      <a:pt x="201777" y="-25109"/>
                      <a:pt x="307397" y="9181"/>
                    </a:cubicBezTo>
                    <a:lnTo>
                      <a:pt x="1648912" y="445084"/>
                    </a:lnTo>
                    <a:cubicBezTo>
                      <a:pt x="1746607" y="476787"/>
                      <a:pt x="1851498" y="423330"/>
                      <a:pt x="1883281" y="325636"/>
                    </a:cubicBezTo>
                    <a:lnTo>
                      <a:pt x="3437654" y="830685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C73B9DB8-45B8-A31C-73F3-B1E2E0267F5D}"/>
                  </a:ext>
                </a:extLst>
              </p:cNvPr>
              <p:cNvSpPr/>
              <p:nvPr/>
            </p:nvSpPr>
            <p:spPr>
              <a:xfrm>
                <a:off x="2788519" y="3416707"/>
                <a:ext cx="3568091" cy="3437572"/>
              </a:xfrm>
              <a:custGeom>
                <a:avLst/>
                <a:gdLst>
                  <a:gd name="connsiteX0" fmla="*/ 3473071 w 3568091"/>
                  <a:gd name="connsiteY0" fmla="*/ 2994714 h 3437572"/>
                  <a:gd name="connsiteX1" fmla="*/ 1784046 w 3568091"/>
                  <a:gd name="connsiteY1" fmla="*/ 3437572 h 3437572"/>
                  <a:gd name="connsiteX2" fmla="*/ 95021 w 3568091"/>
                  <a:gd name="connsiteY2" fmla="*/ 2994714 h 3437572"/>
                  <a:gd name="connsiteX3" fmla="*/ 35498 w 3568091"/>
                  <a:gd name="connsiteY3" fmla="*/ 2723144 h 3437572"/>
                  <a:gd name="connsiteX4" fmla="*/ 864524 w 3568091"/>
                  <a:gd name="connsiteY4" fmla="*/ 1582030 h 3437572"/>
                  <a:gd name="connsiteX5" fmla="*/ 823360 w 3568091"/>
                  <a:gd name="connsiteY5" fmla="*/ 1322187 h 3437572"/>
                  <a:gd name="connsiteX6" fmla="*/ 1784046 w 3568091"/>
                  <a:gd name="connsiteY6" fmla="*/ 0 h 3437572"/>
                  <a:gd name="connsiteX7" fmla="*/ 2744651 w 3568091"/>
                  <a:gd name="connsiteY7" fmla="*/ 1322187 h 3437572"/>
                  <a:gd name="connsiteX8" fmla="*/ 2703568 w 3568091"/>
                  <a:gd name="connsiteY8" fmla="*/ 1582030 h 3437572"/>
                  <a:gd name="connsiteX9" fmla="*/ 3532594 w 3568091"/>
                  <a:gd name="connsiteY9" fmla="*/ 2723144 h 3437572"/>
                  <a:gd name="connsiteX10" fmla="*/ 3473071 w 3568091"/>
                  <a:gd name="connsiteY10" fmla="*/ 2994714 h 34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68091" h="3437572">
                    <a:moveTo>
                      <a:pt x="3473071" y="2994714"/>
                    </a:moveTo>
                    <a:cubicBezTo>
                      <a:pt x="2974249" y="3276717"/>
                      <a:pt x="2397950" y="3437572"/>
                      <a:pt x="1784046" y="3437572"/>
                    </a:cubicBezTo>
                    <a:cubicBezTo>
                      <a:pt x="1170142" y="3437572"/>
                      <a:pt x="593843" y="3276717"/>
                      <a:pt x="95021" y="2994714"/>
                    </a:cubicBezTo>
                    <a:cubicBezTo>
                      <a:pt x="-1946" y="2939963"/>
                      <a:pt x="-29928" y="2813236"/>
                      <a:pt x="35498" y="2723144"/>
                    </a:cubicBezTo>
                    <a:lnTo>
                      <a:pt x="864524" y="1582030"/>
                    </a:lnTo>
                    <a:cubicBezTo>
                      <a:pt x="924936" y="1498894"/>
                      <a:pt x="906497" y="1382599"/>
                      <a:pt x="823360" y="1322187"/>
                    </a:cubicBezTo>
                    <a:lnTo>
                      <a:pt x="1784046" y="0"/>
                    </a:lnTo>
                    <a:lnTo>
                      <a:pt x="2744651" y="1322187"/>
                    </a:lnTo>
                    <a:cubicBezTo>
                      <a:pt x="2661595" y="1382599"/>
                      <a:pt x="2643156" y="1498894"/>
                      <a:pt x="2703568" y="1582030"/>
                    </a:cubicBezTo>
                    <a:lnTo>
                      <a:pt x="3532594" y="2723144"/>
                    </a:lnTo>
                    <a:cubicBezTo>
                      <a:pt x="3598019" y="2813236"/>
                      <a:pt x="3570037" y="2939963"/>
                      <a:pt x="3473071" y="2994714"/>
                    </a:cubicBez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89F6E846-A920-2FC6-00AB-586C31242780}"/>
                  </a:ext>
                </a:extLst>
              </p:cNvPr>
              <p:cNvSpPr/>
              <p:nvPr/>
            </p:nvSpPr>
            <p:spPr>
              <a:xfrm>
                <a:off x="4572565" y="2586022"/>
                <a:ext cx="3437572" cy="3411547"/>
              </a:xfrm>
              <a:custGeom>
                <a:avLst/>
                <a:gdLst>
                  <a:gd name="connsiteX0" fmla="*/ 3437573 w 3437572"/>
                  <a:gd name="connsiteY0" fmla="*/ 830685 h 3411547"/>
                  <a:gd name="connsiteX1" fmla="*/ 2324684 w 3437572"/>
                  <a:gd name="connsiteY1" fmla="*/ 3363050 h 3411547"/>
                  <a:gd name="connsiteX2" fmla="*/ 2049151 w 3437572"/>
                  <a:gd name="connsiteY2" fmla="*/ 3334664 h 3411547"/>
                  <a:gd name="connsiteX3" fmla="*/ 1220449 w 3437572"/>
                  <a:gd name="connsiteY3" fmla="*/ 2194036 h 3411547"/>
                  <a:gd name="connsiteX4" fmla="*/ 960605 w 3437572"/>
                  <a:gd name="connsiteY4" fmla="*/ 2152872 h 3411547"/>
                  <a:gd name="connsiteX5" fmla="*/ 0 w 3437572"/>
                  <a:gd name="connsiteY5" fmla="*/ 830685 h 3411547"/>
                  <a:gd name="connsiteX6" fmla="*/ 1554372 w 3437572"/>
                  <a:gd name="connsiteY6" fmla="*/ 325636 h 3411547"/>
                  <a:gd name="connsiteX7" fmla="*/ 1788741 w 3437572"/>
                  <a:gd name="connsiteY7" fmla="*/ 445084 h 3411547"/>
                  <a:gd name="connsiteX8" fmla="*/ 3130176 w 3437572"/>
                  <a:gd name="connsiteY8" fmla="*/ 9181 h 3411547"/>
                  <a:gd name="connsiteX9" fmla="*/ 3369963 w 3437572"/>
                  <a:gd name="connsiteY9" fmla="*/ 148848 h 3411547"/>
                  <a:gd name="connsiteX10" fmla="*/ 3437573 w 3437572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572" h="3411547">
                    <a:moveTo>
                      <a:pt x="3437573" y="830685"/>
                    </a:moveTo>
                    <a:cubicBezTo>
                      <a:pt x="3437573" y="1832859"/>
                      <a:pt x="3008786" y="2734832"/>
                      <a:pt x="2324684" y="3363050"/>
                    </a:cubicBezTo>
                    <a:cubicBezTo>
                      <a:pt x="2243084" y="3437938"/>
                      <a:pt x="2114254" y="3424271"/>
                      <a:pt x="2049151" y="3334664"/>
                    </a:cubicBezTo>
                    <a:lnTo>
                      <a:pt x="1220449" y="2194036"/>
                    </a:lnTo>
                    <a:cubicBezTo>
                      <a:pt x="1160037" y="2110900"/>
                      <a:pt x="1043742" y="2092541"/>
                      <a:pt x="960605" y="2152872"/>
                    </a:cubicBezTo>
                    <a:lnTo>
                      <a:pt x="0" y="830685"/>
                    </a:lnTo>
                    <a:lnTo>
                      <a:pt x="1554372" y="325636"/>
                    </a:lnTo>
                    <a:cubicBezTo>
                      <a:pt x="1586074" y="423330"/>
                      <a:pt x="1691047" y="476787"/>
                      <a:pt x="1788741" y="445084"/>
                    </a:cubicBezTo>
                    <a:lnTo>
                      <a:pt x="3130176" y="9181"/>
                    </a:lnTo>
                    <a:cubicBezTo>
                      <a:pt x="3235795" y="-25109"/>
                      <a:pt x="3348047" y="39993"/>
                      <a:pt x="3369963" y="148848"/>
                    </a:cubicBezTo>
                    <a:cubicBezTo>
                      <a:pt x="3414281" y="369226"/>
                      <a:pt x="3437573" y="597287"/>
                      <a:pt x="3437573" y="830685"/>
                    </a:cubicBez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46E8249B-1C4E-C62A-EE79-FF303E077395}"/>
                  </a:ext>
                </a:extLst>
              </p:cNvPr>
              <p:cNvSpPr/>
              <p:nvPr/>
            </p:nvSpPr>
            <p:spPr>
              <a:xfrm>
                <a:off x="4572565" y="5"/>
                <a:ext cx="3143781" cy="3416701"/>
              </a:xfrm>
              <a:custGeom>
                <a:avLst/>
                <a:gdLst>
                  <a:gd name="connsiteX0" fmla="*/ 3015418 w 3143781"/>
                  <a:gd name="connsiteY0" fmla="*/ 2241299 h 3416701"/>
                  <a:gd name="connsiteX1" fmla="*/ 1673821 w 3143781"/>
                  <a:gd name="connsiteY1" fmla="*/ 2677283 h 3416701"/>
                  <a:gd name="connsiteX2" fmla="*/ 1554372 w 3143781"/>
                  <a:gd name="connsiteY2" fmla="*/ 2911652 h 3416701"/>
                  <a:gd name="connsiteX3" fmla="*/ 0 w 3143781"/>
                  <a:gd name="connsiteY3" fmla="*/ 3416702 h 3416701"/>
                  <a:gd name="connsiteX4" fmla="*/ 0 w 3143781"/>
                  <a:gd name="connsiteY4" fmla="*/ 1782346 h 3416701"/>
                  <a:gd name="connsiteX5" fmla="*/ 186007 w 3143781"/>
                  <a:gd name="connsiteY5" fmla="*/ 1596339 h 3416701"/>
                  <a:gd name="connsiteX6" fmla="*/ 186007 w 3143781"/>
                  <a:gd name="connsiteY6" fmla="*/ 186082 h 3416701"/>
                  <a:gd name="connsiteX7" fmla="*/ 392313 w 3143781"/>
                  <a:gd name="connsiteY7" fmla="*/ 1207 h 3416701"/>
                  <a:gd name="connsiteX8" fmla="*/ 3126617 w 3143781"/>
                  <a:gd name="connsiteY8" fmla="*/ 1986065 h 3416701"/>
                  <a:gd name="connsiteX9" fmla="*/ 3015418 w 3143781"/>
                  <a:gd name="connsiteY9" fmla="*/ 2241299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3781" h="3416701">
                    <a:moveTo>
                      <a:pt x="3015418" y="2241299"/>
                    </a:moveTo>
                    <a:lnTo>
                      <a:pt x="1673821" y="2677283"/>
                    </a:lnTo>
                    <a:cubicBezTo>
                      <a:pt x="1576046" y="2708985"/>
                      <a:pt x="1522590" y="2813958"/>
                      <a:pt x="1554372" y="2911652"/>
                    </a:cubicBezTo>
                    <a:lnTo>
                      <a:pt x="0" y="3416702"/>
                    </a:lnTo>
                    <a:lnTo>
                      <a:pt x="0" y="1782346"/>
                    </a:lnTo>
                    <a:cubicBezTo>
                      <a:pt x="102708" y="1782346"/>
                      <a:pt x="186007" y="1699048"/>
                      <a:pt x="186007" y="1596339"/>
                    </a:cubicBezTo>
                    <a:lnTo>
                      <a:pt x="186007" y="186082"/>
                    </a:lnTo>
                    <a:cubicBezTo>
                      <a:pt x="186007" y="75368"/>
                      <a:pt x="282246" y="-11328"/>
                      <a:pt x="392313" y="1207"/>
                    </a:cubicBezTo>
                    <a:cubicBezTo>
                      <a:pt x="1610659" y="139580"/>
                      <a:pt x="2635801" y="914906"/>
                      <a:pt x="3126617" y="1986065"/>
                    </a:cubicBezTo>
                    <a:cubicBezTo>
                      <a:pt x="3173119" y="2087560"/>
                      <a:pt x="3121522" y="2206847"/>
                      <a:pt x="3015418" y="2241299"/>
                    </a:cubicBez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C6F1778F-3D84-DDA6-970E-4EE41C8EA86B}"/>
                </a:ext>
              </a:extLst>
            </p:cNvPr>
            <p:cNvSpPr>
              <a:spLocks/>
            </p:cNvSpPr>
            <p:nvPr/>
          </p:nvSpPr>
          <p:spPr>
            <a:xfrm>
              <a:off x="602958" y="1555165"/>
              <a:ext cx="4204285" cy="4204285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0AFD4F-C2A7-63C2-2E7F-05ED2140BE07}"/>
                </a:ext>
              </a:extLst>
            </p:cNvPr>
            <p:cNvSpPr txBox="1"/>
            <p:nvPr/>
          </p:nvSpPr>
          <p:spPr>
            <a:xfrm>
              <a:off x="3027856" y="2383073"/>
              <a:ext cx="121187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서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논술형 평가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69309A-FCD5-6BB9-C6A8-8F785938B36A}"/>
                </a:ext>
              </a:extLst>
            </p:cNvPr>
            <p:cNvSpPr txBox="1"/>
            <p:nvPr/>
          </p:nvSpPr>
          <p:spPr>
            <a:xfrm>
              <a:off x="1076083" y="3858332"/>
              <a:ext cx="543418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1C5FBE-65F2-FCB4-C2A2-5C308CDC0F4D}"/>
                </a:ext>
              </a:extLst>
            </p:cNvPr>
            <p:cNvSpPr txBox="1"/>
            <p:nvPr/>
          </p:nvSpPr>
          <p:spPr>
            <a:xfrm>
              <a:off x="1455351" y="2383073"/>
              <a:ext cx="73738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수행평가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684E82-BC47-A29A-FCB7-BAD066E8D68E}"/>
                </a:ext>
              </a:extLst>
            </p:cNvPr>
            <p:cNvSpPr txBox="1"/>
            <p:nvPr/>
          </p:nvSpPr>
          <p:spPr>
            <a:xfrm>
              <a:off x="3458153" y="3597809"/>
              <a:ext cx="1189428" cy="115416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자기 평가와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동료평가 및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인지적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정의적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조화</a:t>
              </a:r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BF3DBB2E-E2C5-EE26-97B9-A7BDF8339090}"/>
                </a:ext>
              </a:extLst>
            </p:cNvPr>
            <p:cNvSpPr/>
            <p:nvPr/>
          </p:nvSpPr>
          <p:spPr>
            <a:xfrm>
              <a:off x="1619357" y="3683703"/>
              <a:ext cx="2171487" cy="2092055"/>
            </a:xfrm>
            <a:custGeom>
              <a:avLst/>
              <a:gdLst>
                <a:gd name="connsiteX0" fmla="*/ 3473071 w 3568091"/>
                <a:gd name="connsiteY0" fmla="*/ 2994714 h 3437572"/>
                <a:gd name="connsiteX1" fmla="*/ 1784046 w 3568091"/>
                <a:gd name="connsiteY1" fmla="*/ 3437572 h 3437572"/>
                <a:gd name="connsiteX2" fmla="*/ 95021 w 3568091"/>
                <a:gd name="connsiteY2" fmla="*/ 2994714 h 3437572"/>
                <a:gd name="connsiteX3" fmla="*/ 35498 w 3568091"/>
                <a:gd name="connsiteY3" fmla="*/ 2723144 h 3437572"/>
                <a:gd name="connsiteX4" fmla="*/ 864524 w 3568091"/>
                <a:gd name="connsiteY4" fmla="*/ 1582030 h 3437572"/>
                <a:gd name="connsiteX5" fmla="*/ 823360 w 3568091"/>
                <a:gd name="connsiteY5" fmla="*/ 1322187 h 3437572"/>
                <a:gd name="connsiteX6" fmla="*/ 1784046 w 3568091"/>
                <a:gd name="connsiteY6" fmla="*/ 0 h 3437572"/>
                <a:gd name="connsiteX7" fmla="*/ 2744651 w 3568091"/>
                <a:gd name="connsiteY7" fmla="*/ 1322187 h 3437572"/>
                <a:gd name="connsiteX8" fmla="*/ 2703568 w 3568091"/>
                <a:gd name="connsiteY8" fmla="*/ 1582030 h 3437572"/>
                <a:gd name="connsiteX9" fmla="*/ 3532594 w 3568091"/>
                <a:gd name="connsiteY9" fmla="*/ 2723144 h 3437572"/>
                <a:gd name="connsiteX10" fmla="*/ 3473071 w 3568091"/>
                <a:gd name="connsiteY10" fmla="*/ 2994714 h 343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68091" h="3437572">
                  <a:moveTo>
                    <a:pt x="3473071" y="2994714"/>
                  </a:moveTo>
                  <a:cubicBezTo>
                    <a:pt x="2974249" y="3276717"/>
                    <a:pt x="2397950" y="3437572"/>
                    <a:pt x="1784046" y="3437572"/>
                  </a:cubicBezTo>
                  <a:cubicBezTo>
                    <a:pt x="1170142" y="3437572"/>
                    <a:pt x="593843" y="3276717"/>
                    <a:pt x="95021" y="2994714"/>
                  </a:cubicBezTo>
                  <a:cubicBezTo>
                    <a:pt x="-1946" y="2939963"/>
                    <a:pt x="-29928" y="2813236"/>
                    <a:pt x="35498" y="2723144"/>
                  </a:cubicBezTo>
                  <a:lnTo>
                    <a:pt x="864524" y="1582030"/>
                  </a:lnTo>
                  <a:cubicBezTo>
                    <a:pt x="924936" y="1498894"/>
                    <a:pt x="906497" y="1382599"/>
                    <a:pt x="823360" y="1322187"/>
                  </a:cubicBezTo>
                  <a:lnTo>
                    <a:pt x="1784046" y="0"/>
                  </a:lnTo>
                  <a:lnTo>
                    <a:pt x="2744651" y="1322187"/>
                  </a:lnTo>
                  <a:cubicBezTo>
                    <a:pt x="2661595" y="1382599"/>
                    <a:pt x="2643156" y="1498894"/>
                    <a:pt x="2703568" y="1582030"/>
                  </a:cubicBezTo>
                  <a:lnTo>
                    <a:pt x="3532594" y="2723144"/>
                  </a:lnTo>
                  <a:cubicBezTo>
                    <a:pt x="3598019" y="2813236"/>
                    <a:pt x="3570037" y="2939963"/>
                    <a:pt x="3473071" y="2994714"/>
                  </a:cubicBezTo>
                  <a:close/>
                </a:path>
              </a:pathLst>
            </a:custGeom>
            <a:solidFill>
              <a:srgbClr val="5C95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pic>
          <p:nvPicPr>
            <p:cNvPr id="53" name="그래픽 52">
              <a:extLst>
                <a:ext uri="{FF2B5EF4-FFF2-40B4-BE49-F238E27FC236}">
                  <a16:creationId xmlns:a16="http://schemas.microsoft.com/office/drawing/2014/main" id="{DF890A78-5FE2-C58A-B7C8-41CEE6472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2989862">
              <a:off x="1909518" y="4249876"/>
              <a:ext cx="1943100" cy="2064826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3318AF7-E7C7-26EB-12FC-00FD980D7D57}"/>
                </a:ext>
              </a:extLst>
            </p:cNvPr>
            <p:cNvSpPr txBox="1"/>
            <p:nvPr/>
          </p:nvSpPr>
          <p:spPr>
            <a:xfrm>
              <a:off x="2143698" y="4847687"/>
              <a:ext cx="1134926" cy="830997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기초학력</a:t>
              </a:r>
            </a:p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보장을 위한</a:t>
              </a:r>
            </a:p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AB502C4A-AD5A-6EB8-23F1-F4CAE2F1B5B2}"/>
                </a:ext>
              </a:extLst>
            </p:cNvPr>
            <p:cNvGrpSpPr/>
            <p:nvPr/>
          </p:nvGrpSpPr>
          <p:grpSpPr>
            <a:xfrm>
              <a:off x="1930523" y="2902074"/>
              <a:ext cx="1549154" cy="1549153"/>
              <a:chOff x="4145318" y="4010427"/>
              <a:chExt cx="874458" cy="87445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F7942814-1A7B-0066-7ECA-786689C5C180}"/>
                  </a:ext>
                </a:extLst>
              </p:cNvPr>
              <p:cNvGrpSpPr/>
              <p:nvPr/>
            </p:nvGrpSpPr>
            <p:grpSpPr>
              <a:xfrm>
                <a:off x="4145318" y="4010427"/>
                <a:ext cx="874458" cy="874457"/>
                <a:chOff x="7568892" y="4561326"/>
                <a:chExt cx="848741" cy="848739"/>
              </a:xfrm>
            </p:grpSpPr>
            <p:pic>
              <p:nvPicPr>
                <p:cNvPr id="41" name="그림 40" descr="블랙, 어둠이(가) 표시된 사진&#10;&#10;자동 생성된 설명">
                  <a:extLst>
                    <a:ext uri="{FF2B5EF4-FFF2-40B4-BE49-F238E27FC236}">
                      <a16:creationId xmlns:a16="http://schemas.microsoft.com/office/drawing/2014/main" id="{F4A10E0E-972F-FDC2-374D-D7701EEDF8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68892" y="4561326"/>
                  <a:ext cx="848741" cy="848739"/>
                </a:xfrm>
                <a:prstGeom prst="rect">
                  <a:avLst/>
                </a:prstGeom>
              </p:spPr>
            </p:pic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A1EB0509-522C-ACDA-3469-CC8EDBB8BCC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84002" y="4576765"/>
                  <a:ext cx="789204" cy="789204"/>
                </a:xfrm>
                <a:prstGeom prst="ellipse">
                  <a:avLst/>
                </a:prstGeom>
                <a:solidFill>
                  <a:schemeClr val="bg1">
                    <a:alpha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/>
                </a:p>
              </p:txBody>
            </p:sp>
          </p:grp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4EA8D673-D24E-6836-00E5-B1C3E8E533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22920" y="4089618"/>
                <a:ext cx="686543" cy="6865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20A6130-805A-85BB-FF77-BDA31F8BDC35}"/>
              </a:ext>
            </a:extLst>
          </p:cNvPr>
          <p:cNvGrpSpPr/>
          <p:nvPr/>
        </p:nvGrpSpPr>
        <p:grpSpPr>
          <a:xfrm>
            <a:off x="293527" y="209704"/>
            <a:ext cx="6594355" cy="716668"/>
            <a:chOff x="293527" y="209704"/>
            <a:chExt cx="6594355" cy="7166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961-D21E-D998-14BF-6A16A2CEB771}"/>
                </a:ext>
              </a:extLst>
            </p:cNvPr>
            <p:cNvSpPr txBox="1"/>
            <p:nvPr/>
          </p:nvSpPr>
          <p:spPr>
            <a:xfrm>
              <a:off x="1087593" y="501878"/>
              <a:ext cx="139781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74CAEB-F36C-7711-8050-14593B0D97C2}"/>
                </a:ext>
              </a:extLst>
            </p:cNvPr>
            <p:cNvSpPr txBox="1"/>
            <p:nvPr/>
          </p:nvSpPr>
          <p:spPr>
            <a:xfrm>
              <a:off x="293527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FDBC49A-6CB5-86AF-4B1A-4218F27E4A58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F44229B-E75E-48F7-F172-72FFB2FB15FA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49EFD2EF-05D3-F10D-9F17-97A94C811CC4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C2DB6DEB-5161-7276-808D-D50F103D13FD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DF85869-6472-6258-8494-1B312F409D72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81D8449-4F75-F6E9-E278-A943AC1AEDD1}"/>
                </a:ext>
              </a:extLst>
            </p:cNvPr>
            <p:cNvGrpSpPr/>
            <p:nvPr/>
          </p:nvGrpSpPr>
          <p:grpSpPr>
            <a:xfrm>
              <a:off x="2551341" y="558528"/>
              <a:ext cx="4336541" cy="276999"/>
              <a:chOff x="3212821" y="558528"/>
              <a:chExt cx="4336541" cy="27699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799578-2980-8E5F-5121-E897DE28939B}"/>
                  </a:ext>
                </a:extLst>
              </p:cNvPr>
              <p:cNvSpPr txBox="1"/>
              <p:nvPr/>
            </p:nvSpPr>
            <p:spPr>
              <a:xfrm>
                <a:off x="3543457" y="558528"/>
                <a:ext cx="40059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기초 학력 보장을 위한 충분한 피드백 제공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4BDCBD44-447A-F46F-AD1B-5908989DB629}"/>
                  </a:ext>
                </a:extLst>
              </p:cNvPr>
              <p:cNvGrpSpPr/>
              <p:nvPr/>
            </p:nvGrpSpPr>
            <p:grpSpPr>
              <a:xfrm>
                <a:off x="3212821" y="568111"/>
                <a:ext cx="257833" cy="257832"/>
                <a:chOff x="3275856" y="620688"/>
                <a:chExt cx="204788" cy="204788"/>
              </a:xfrm>
            </p:grpSpPr>
            <p:sp>
              <p:nvSpPr>
                <p:cNvPr id="9" name="타원 8">
                  <a:extLst>
                    <a:ext uri="{FF2B5EF4-FFF2-40B4-BE49-F238E27FC236}">
                      <a16:creationId xmlns:a16="http://schemas.microsoft.com/office/drawing/2014/main" id="{316F7329-0727-E874-F148-444ED297DDC6}"/>
                    </a:ext>
                  </a:extLst>
                </p:cNvPr>
                <p:cNvSpPr/>
                <p:nvPr/>
              </p:nvSpPr>
              <p:spPr>
                <a:xfrm>
                  <a:off x="3275856" y="620688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72EC209-17FC-0F92-458E-5BC255D14A57}"/>
                    </a:ext>
                  </a:extLst>
                </p:cNvPr>
                <p:cNvSpPr txBox="1"/>
                <p:nvPr/>
              </p:nvSpPr>
              <p:spPr>
                <a:xfrm>
                  <a:off x="3327322" y="637522"/>
                  <a:ext cx="101857" cy="1711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1751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0AD9C270-7247-B01F-72AB-4425EC10721E}"/>
              </a:ext>
            </a:extLst>
          </p:cNvPr>
          <p:cNvGrpSpPr/>
          <p:nvPr/>
        </p:nvGrpSpPr>
        <p:grpSpPr>
          <a:xfrm>
            <a:off x="196312" y="1555165"/>
            <a:ext cx="4610931" cy="4207189"/>
            <a:chOff x="196312" y="1555165"/>
            <a:chExt cx="4610931" cy="420718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E225AB8-6CA8-AACF-737A-D6C56BF760C4}"/>
                </a:ext>
              </a:extLst>
            </p:cNvPr>
            <p:cNvGrpSpPr/>
            <p:nvPr/>
          </p:nvGrpSpPr>
          <p:grpSpPr>
            <a:xfrm>
              <a:off x="613020" y="1590946"/>
              <a:ext cx="4184160" cy="4171408"/>
              <a:chOff x="1134912" y="5"/>
              <a:chExt cx="6875225" cy="6854274"/>
            </a:xfrm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4E7FA455-F555-06C8-C79E-413B9881AF3F}"/>
                  </a:ext>
                </a:extLst>
              </p:cNvPr>
              <p:cNvSpPr/>
              <p:nvPr/>
            </p:nvSpPr>
            <p:spPr>
              <a:xfrm>
                <a:off x="1428784" y="5"/>
                <a:ext cx="3143782" cy="3416701"/>
              </a:xfrm>
              <a:custGeom>
                <a:avLst/>
                <a:gdLst>
                  <a:gd name="connsiteX0" fmla="*/ 3143782 w 3143781"/>
                  <a:gd name="connsiteY0" fmla="*/ 1782346 h 3416701"/>
                  <a:gd name="connsiteX1" fmla="*/ 3143782 w 3143781"/>
                  <a:gd name="connsiteY1" fmla="*/ 3416702 h 3416701"/>
                  <a:gd name="connsiteX2" fmla="*/ 1589409 w 3143781"/>
                  <a:gd name="connsiteY2" fmla="*/ 2911652 h 3416701"/>
                  <a:gd name="connsiteX3" fmla="*/ 1469961 w 3143781"/>
                  <a:gd name="connsiteY3" fmla="*/ 2677283 h 3416701"/>
                  <a:gd name="connsiteX4" fmla="*/ 128364 w 3143781"/>
                  <a:gd name="connsiteY4" fmla="*/ 2241299 h 3416701"/>
                  <a:gd name="connsiteX5" fmla="*/ 17164 w 3143781"/>
                  <a:gd name="connsiteY5" fmla="*/ 1986065 h 3416701"/>
                  <a:gd name="connsiteX6" fmla="*/ 2751469 w 3143781"/>
                  <a:gd name="connsiteY6" fmla="*/ 1207 h 3416701"/>
                  <a:gd name="connsiteX7" fmla="*/ 2957775 w 3143781"/>
                  <a:gd name="connsiteY7" fmla="*/ 186082 h 3416701"/>
                  <a:gd name="connsiteX8" fmla="*/ 2957775 w 3143781"/>
                  <a:gd name="connsiteY8" fmla="*/ 1591891 h 3416701"/>
                  <a:gd name="connsiteX9" fmla="*/ 3136989 w 3143781"/>
                  <a:gd name="connsiteY9" fmla="*/ 1782185 h 3416701"/>
                  <a:gd name="connsiteX10" fmla="*/ 3143782 w 3143781"/>
                  <a:gd name="connsiteY10" fmla="*/ 1782346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3781" h="3416701">
                    <a:moveTo>
                      <a:pt x="3143782" y="1782346"/>
                    </a:moveTo>
                    <a:lnTo>
                      <a:pt x="3143782" y="3416702"/>
                    </a:lnTo>
                    <a:lnTo>
                      <a:pt x="1589409" y="2911652"/>
                    </a:lnTo>
                    <a:cubicBezTo>
                      <a:pt x="1621111" y="2813958"/>
                      <a:pt x="1567655" y="2708985"/>
                      <a:pt x="1469961" y="2677283"/>
                    </a:cubicBezTo>
                    <a:lnTo>
                      <a:pt x="128364" y="2241299"/>
                    </a:lnTo>
                    <a:cubicBezTo>
                      <a:pt x="22259" y="2206847"/>
                      <a:pt x="-29338" y="2087560"/>
                      <a:pt x="17164" y="1986065"/>
                    </a:cubicBezTo>
                    <a:cubicBezTo>
                      <a:pt x="507980" y="914906"/>
                      <a:pt x="1533122" y="139580"/>
                      <a:pt x="2751469" y="1207"/>
                    </a:cubicBezTo>
                    <a:cubicBezTo>
                      <a:pt x="2861536" y="-11328"/>
                      <a:pt x="2957775" y="75368"/>
                      <a:pt x="2957775" y="186082"/>
                    </a:cubicBezTo>
                    <a:lnTo>
                      <a:pt x="2957775" y="1591891"/>
                    </a:lnTo>
                    <a:cubicBezTo>
                      <a:pt x="2957775" y="1692740"/>
                      <a:pt x="3036140" y="1778626"/>
                      <a:pt x="3136989" y="1782185"/>
                    </a:cubicBezTo>
                    <a:cubicBezTo>
                      <a:pt x="3139253" y="1782266"/>
                      <a:pt x="3141517" y="1782346"/>
                      <a:pt x="3143782" y="1782346"/>
                    </a:cubicBezTo>
                    <a:close/>
                  </a:path>
                </a:pathLst>
              </a:custGeom>
              <a:solidFill>
                <a:srgbClr val="FF852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468C1207-9241-7FBF-12DF-5FAB8152355D}"/>
                  </a:ext>
                </a:extLst>
              </p:cNvPr>
              <p:cNvSpPr/>
              <p:nvPr/>
            </p:nvSpPr>
            <p:spPr>
              <a:xfrm>
                <a:off x="1134912" y="2586022"/>
                <a:ext cx="3437653" cy="3411547"/>
              </a:xfrm>
              <a:custGeom>
                <a:avLst/>
                <a:gdLst>
                  <a:gd name="connsiteX0" fmla="*/ 3437654 w 3437653"/>
                  <a:gd name="connsiteY0" fmla="*/ 830685 h 3411547"/>
                  <a:gd name="connsiteX1" fmla="*/ 2476968 w 3437653"/>
                  <a:gd name="connsiteY1" fmla="*/ 2152872 h 3411547"/>
                  <a:gd name="connsiteX2" fmla="*/ 2217205 w 3437653"/>
                  <a:gd name="connsiteY2" fmla="*/ 2194036 h 3411547"/>
                  <a:gd name="connsiteX3" fmla="*/ 1388503 w 3437653"/>
                  <a:gd name="connsiteY3" fmla="*/ 3334664 h 3411547"/>
                  <a:gd name="connsiteX4" fmla="*/ 1112969 w 3437653"/>
                  <a:gd name="connsiteY4" fmla="*/ 3363050 h 3411547"/>
                  <a:gd name="connsiteX5" fmla="*/ 0 w 3437653"/>
                  <a:gd name="connsiteY5" fmla="*/ 830685 h 3411547"/>
                  <a:gd name="connsiteX6" fmla="*/ 67610 w 3437653"/>
                  <a:gd name="connsiteY6" fmla="*/ 148848 h 3411547"/>
                  <a:gd name="connsiteX7" fmla="*/ 307397 w 3437653"/>
                  <a:gd name="connsiteY7" fmla="*/ 9181 h 3411547"/>
                  <a:gd name="connsiteX8" fmla="*/ 1648912 w 3437653"/>
                  <a:gd name="connsiteY8" fmla="*/ 445084 h 3411547"/>
                  <a:gd name="connsiteX9" fmla="*/ 1883281 w 3437653"/>
                  <a:gd name="connsiteY9" fmla="*/ 325636 h 3411547"/>
                  <a:gd name="connsiteX10" fmla="*/ 3437654 w 3437653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653" h="3411547">
                    <a:moveTo>
                      <a:pt x="3437654" y="830685"/>
                    </a:moveTo>
                    <a:lnTo>
                      <a:pt x="2476968" y="2152872"/>
                    </a:lnTo>
                    <a:cubicBezTo>
                      <a:pt x="2393911" y="2092541"/>
                      <a:pt x="2277536" y="2110900"/>
                      <a:pt x="2217205" y="2194036"/>
                    </a:cubicBezTo>
                    <a:lnTo>
                      <a:pt x="1388503" y="3334664"/>
                    </a:lnTo>
                    <a:cubicBezTo>
                      <a:pt x="1323400" y="3424271"/>
                      <a:pt x="1194570" y="3437938"/>
                      <a:pt x="1112969" y="3363050"/>
                    </a:cubicBezTo>
                    <a:cubicBezTo>
                      <a:pt x="428787" y="2734832"/>
                      <a:pt x="0" y="1832859"/>
                      <a:pt x="0" y="830685"/>
                    </a:cubicBezTo>
                    <a:cubicBezTo>
                      <a:pt x="0" y="597287"/>
                      <a:pt x="23291" y="369226"/>
                      <a:pt x="67610" y="148848"/>
                    </a:cubicBezTo>
                    <a:cubicBezTo>
                      <a:pt x="89526" y="39993"/>
                      <a:pt x="201777" y="-25109"/>
                      <a:pt x="307397" y="9181"/>
                    </a:cubicBezTo>
                    <a:lnTo>
                      <a:pt x="1648912" y="445084"/>
                    </a:lnTo>
                    <a:cubicBezTo>
                      <a:pt x="1746607" y="476787"/>
                      <a:pt x="1851498" y="423330"/>
                      <a:pt x="1883281" y="325636"/>
                    </a:cubicBezTo>
                    <a:lnTo>
                      <a:pt x="3437654" y="830685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BB3DC91-212E-5FAC-6EB3-ECA4F6A274A8}"/>
                  </a:ext>
                </a:extLst>
              </p:cNvPr>
              <p:cNvSpPr/>
              <p:nvPr/>
            </p:nvSpPr>
            <p:spPr>
              <a:xfrm>
                <a:off x="2788519" y="3416707"/>
                <a:ext cx="3568091" cy="3437572"/>
              </a:xfrm>
              <a:custGeom>
                <a:avLst/>
                <a:gdLst>
                  <a:gd name="connsiteX0" fmla="*/ 3473071 w 3568091"/>
                  <a:gd name="connsiteY0" fmla="*/ 2994714 h 3437572"/>
                  <a:gd name="connsiteX1" fmla="*/ 1784046 w 3568091"/>
                  <a:gd name="connsiteY1" fmla="*/ 3437572 h 3437572"/>
                  <a:gd name="connsiteX2" fmla="*/ 95021 w 3568091"/>
                  <a:gd name="connsiteY2" fmla="*/ 2994714 h 3437572"/>
                  <a:gd name="connsiteX3" fmla="*/ 35498 w 3568091"/>
                  <a:gd name="connsiteY3" fmla="*/ 2723144 h 3437572"/>
                  <a:gd name="connsiteX4" fmla="*/ 864524 w 3568091"/>
                  <a:gd name="connsiteY4" fmla="*/ 1582030 h 3437572"/>
                  <a:gd name="connsiteX5" fmla="*/ 823360 w 3568091"/>
                  <a:gd name="connsiteY5" fmla="*/ 1322187 h 3437572"/>
                  <a:gd name="connsiteX6" fmla="*/ 1784046 w 3568091"/>
                  <a:gd name="connsiteY6" fmla="*/ 0 h 3437572"/>
                  <a:gd name="connsiteX7" fmla="*/ 2744651 w 3568091"/>
                  <a:gd name="connsiteY7" fmla="*/ 1322187 h 3437572"/>
                  <a:gd name="connsiteX8" fmla="*/ 2703568 w 3568091"/>
                  <a:gd name="connsiteY8" fmla="*/ 1582030 h 3437572"/>
                  <a:gd name="connsiteX9" fmla="*/ 3532594 w 3568091"/>
                  <a:gd name="connsiteY9" fmla="*/ 2723144 h 3437572"/>
                  <a:gd name="connsiteX10" fmla="*/ 3473071 w 3568091"/>
                  <a:gd name="connsiteY10" fmla="*/ 2994714 h 343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68091" h="3437572">
                    <a:moveTo>
                      <a:pt x="3473071" y="2994714"/>
                    </a:moveTo>
                    <a:cubicBezTo>
                      <a:pt x="2974249" y="3276717"/>
                      <a:pt x="2397950" y="3437572"/>
                      <a:pt x="1784046" y="3437572"/>
                    </a:cubicBezTo>
                    <a:cubicBezTo>
                      <a:pt x="1170142" y="3437572"/>
                      <a:pt x="593843" y="3276717"/>
                      <a:pt x="95021" y="2994714"/>
                    </a:cubicBezTo>
                    <a:cubicBezTo>
                      <a:pt x="-1946" y="2939963"/>
                      <a:pt x="-29928" y="2813236"/>
                      <a:pt x="35498" y="2723144"/>
                    </a:cubicBezTo>
                    <a:lnTo>
                      <a:pt x="864524" y="1582030"/>
                    </a:lnTo>
                    <a:cubicBezTo>
                      <a:pt x="924936" y="1498894"/>
                      <a:pt x="906497" y="1382599"/>
                      <a:pt x="823360" y="1322187"/>
                    </a:cubicBezTo>
                    <a:lnTo>
                      <a:pt x="1784046" y="0"/>
                    </a:lnTo>
                    <a:lnTo>
                      <a:pt x="2744651" y="1322187"/>
                    </a:lnTo>
                    <a:cubicBezTo>
                      <a:pt x="2661595" y="1382599"/>
                      <a:pt x="2643156" y="1498894"/>
                      <a:pt x="2703568" y="1582030"/>
                    </a:cubicBezTo>
                    <a:lnTo>
                      <a:pt x="3532594" y="2723144"/>
                    </a:lnTo>
                    <a:cubicBezTo>
                      <a:pt x="3598019" y="2813236"/>
                      <a:pt x="3570037" y="2939963"/>
                      <a:pt x="3473071" y="2994714"/>
                    </a:cubicBezTo>
                    <a:close/>
                  </a:path>
                </a:pathLst>
              </a:custGeom>
              <a:solidFill>
                <a:srgbClr val="5C95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056C4A34-055C-D24E-DE87-5AB3864AB40D}"/>
                  </a:ext>
                </a:extLst>
              </p:cNvPr>
              <p:cNvSpPr/>
              <p:nvPr/>
            </p:nvSpPr>
            <p:spPr>
              <a:xfrm>
                <a:off x="4572565" y="2586022"/>
                <a:ext cx="3437572" cy="3411547"/>
              </a:xfrm>
              <a:custGeom>
                <a:avLst/>
                <a:gdLst>
                  <a:gd name="connsiteX0" fmla="*/ 3437573 w 3437572"/>
                  <a:gd name="connsiteY0" fmla="*/ 830685 h 3411547"/>
                  <a:gd name="connsiteX1" fmla="*/ 2324684 w 3437572"/>
                  <a:gd name="connsiteY1" fmla="*/ 3363050 h 3411547"/>
                  <a:gd name="connsiteX2" fmla="*/ 2049151 w 3437572"/>
                  <a:gd name="connsiteY2" fmla="*/ 3334664 h 3411547"/>
                  <a:gd name="connsiteX3" fmla="*/ 1220449 w 3437572"/>
                  <a:gd name="connsiteY3" fmla="*/ 2194036 h 3411547"/>
                  <a:gd name="connsiteX4" fmla="*/ 960605 w 3437572"/>
                  <a:gd name="connsiteY4" fmla="*/ 2152872 h 3411547"/>
                  <a:gd name="connsiteX5" fmla="*/ 0 w 3437572"/>
                  <a:gd name="connsiteY5" fmla="*/ 830685 h 3411547"/>
                  <a:gd name="connsiteX6" fmla="*/ 1554372 w 3437572"/>
                  <a:gd name="connsiteY6" fmla="*/ 325636 h 3411547"/>
                  <a:gd name="connsiteX7" fmla="*/ 1788741 w 3437572"/>
                  <a:gd name="connsiteY7" fmla="*/ 445084 h 3411547"/>
                  <a:gd name="connsiteX8" fmla="*/ 3130176 w 3437572"/>
                  <a:gd name="connsiteY8" fmla="*/ 9181 h 3411547"/>
                  <a:gd name="connsiteX9" fmla="*/ 3369963 w 3437572"/>
                  <a:gd name="connsiteY9" fmla="*/ 148848 h 3411547"/>
                  <a:gd name="connsiteX10" fmla="*/ 3437573 w 3437572"/>
                  <a:gd name="connsiteY10" fmla="*/ 830685 h 341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7572" h="3411547">
                    <a:moveTo>
                      <a:pt x="3437573" y="830685"/>
                    </a:moveTo>
                    <a:cubicBezTo>
                      <a:pt x="3437573" y="1832859"/>
                      <a:pt x="3008786" y="2734832"/>
                      <a:pt x="2324684" y="3363050"/>
                    </a:cubicBezTo>
                    <a:cubicBezTo>
                      <a:pt x="2243084" y="3437938"/>
                      <a:pt x="2114254" y="3424271"/>
                      <a:pt x="2049151" y="3334664"/>
                    </a:cubicBezTo>
                    <a:lnTo>
                      <a:pt x="1220449" y="2194036"/>
                    </a:lnTo>
                    <a:cubicBezTo>
                      <a:pt x="1160037" y="2110900"/>
                      <a:pt x="1043742" y="2092541"/>
                      <a:pt x="960605" y="2152872"/>
                    </a:cubicBezTo>
                    <a:lnTo>
                      <a:pt x="0" y="830685"/>
                    </a:lnTo>
                    <a:lnTo>
                      <a:pt x="1554372" y="325636"/>
                    </a:lnTo>
                    <a:cubicBezTo>
                      <a:pt x="1586074" y="423330"/>
                      <a:pt x="1691047" y="476787"/>
                      <a:pt x="1788741" y="445084"/>
                    </a:cubicBezTo>
                    <a:lnTo>
                      <a:pt x="3130176" y="9181"/>
                    </a:lnTo>
                    <a:cubicBezTo>
                      <a:pt x="3235795" y="-25109"/>
                      <a:pt x="3348047" y="39993"/>
                      <a:pt x="3369963" y="148848"/>
                    </a:cubicBezTo>
                    <a:cubicBezTo>
                      <a:pt x="3414281" y="369226"/>
                      <a:pt x="3437573" y="597287"/>
                      <a:pt x="3437573" y="830685"/>
                    </a:cubicBezTo>
                    <a:close/>
                  </a:path>
                </a:pathLst>
              </a:custGeom>
              <a:solidFill>
                <a:srgbClr val="55B3A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B2D43941-A6C1-BBF6-2AFA-09895E5D7A36}"/>
                  </a:ext>
                </a:extLst>
              </p:cNvPr>
              <p:cNvSpPr/>
              <p:nvPr/>
            </p:nvSpPr>
            <p:spPr>
              <a:xfrm>
                <a:off x="4572565" y="5"/>
                <a:ext cx="3143781" cy="3416701"/>
              </a:xfrm>
              <a:custGeom>
                <a:avLst/>
                <a:gdLst>
                  <a:gd name="connsiteX0" fmla="*/ 3015418 w 3143781"/>
                  <a:gd name="connsiteY0" fmla="*/ 2241299 h 3416701"/>
                  <a:gd name="connsiteX1" fmla="*/ 1673821 w 3143781"/>
                  <a:gd name="connsiteY1" fmla="*/ 2677283 h 3416701"/>
                  <a:gd name="connsiteX2" fmla="*/ 1554372 w 3143781"/>
                  <a:gd name="connsiteY2" fmla="*/ 2911652 h 3416701"/>
                  <a:gd name="connsiteX3" fmla="*/ 0 w 3143781"/>
                  <a:gd name="connsiteY3" fmla="*/ 3416702 h 3416701"/>
                  <a:gd name="connsiteX4" fmla="*/ 0 w 3143781"/>
                  <a:gd name="connsiteY4" fmla="*/ 1782346 h 3416701"/>
                  <a:gd name="connsiteX5" fmla="*/ 186007 w 3143781"/>
                  <a:gd name="connsiteY5" fmla="*/ 1596339 h 3416701"/>
                  <a:gd name="connsiteX6" fmla="*/ 186007 w 3143781"/>
                  <a:gd name="connsiteY6" fmla="*/ 186082 h 3416701"/>
                  <a:gd name="connsiteX7" fmla="*/ 392313 w 3143781"/>
                  <a:gd name="connsiteY7" fmla="*/ 1207 h 3416701"/>
                  <a:gd name="connsiteX8" fmla="*/ 3126617 w 3143781"/>
                  <a:gd name="connsiteY8" fmla="*/ 1986065 h 3416701"/>
                  <a:gd name="connsiteX9" fmla="*/ 3015418 w 3143781"/>
                  <a:gd name="connsiteY9" fmla="*/ 2241299 h 341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3781" h="3416701">
                    <a:moveTo>
                      <a:pt x="3015418" y="2241299"/>
                    </a:moveTo>
                    <a:lnTo>
                      <a:pt x="1673821" y="2677283"/>
                    </a:lnTo>
                    <a:cubicBezTo>
                      <a:pt x="1576046" y="2708985"/>
                      <a:pt x="1522590" y="2813958"/>
                      <a:pt x="1554372" y="2911652"/>
                    </a:cubicBezTo>
                    <a:lnTo>
                      <a:pt x="0" y="3416702"/>
                    </a:lnTo>
                    <a:lnTo>
                      <a:pt x="0" y="1782346"/>
                    </a:lnTo>
                    <a:cubicBezTo>
                      <a:pt x="102708" y="1782346"/>
                      <a:pt x="186007" y="1699048"/>
                      <a:pt x="186007" y="1596339"/>
                    </a:cubicBezTo>
                    <a:lnTo>
                      <a:pt x="186007" y="186082"/>
                    </a:lnTo>
                    <a:cubicBezTo>
                      <a:pt x="186007" y="75368"/>
                      <a:pt x="282246" y="-11328"/>
                      <a:pt x="392313" y="1207"/>
                    </a:cubicBezTo>
                    <a:cubicBezTo>
                      <a:pt x="1610659" y="139580"/>
                      <a:pt x="2635801" y="914906"/>
                      <a:pt x="3126617" y="1986065"/>
                    </a:cubicBezTo>
                    <a:cubicBezTo>
                      <a:pt x="3173119" y="2087560"/>
                      <a:pt x="3121522" y="2206847"/>
                      <a:pt x="3015418" y="2241299"/>
                    </a:cubicBezTo>
                    <a:close/>
                  </a:path>
                </a:pathLst>
              </a:custGeom>
              <a:solidFill>
                <a:srgbClr val="F7C5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697DEAE8-D676-675F-A0C8-89AD03A2A5A8}"/>
                </a:ext>
              </a:extLst>
            </p:cNvPr>
            <p:cNvSpPr>
              <a:spLocks/>
            </p:cNvSpPr>
            <p:nvPr/>
          </p:nvSpPr>
          <p:spPr>
            <a:xfrm>
              <a:off x="602958" y="1555165"/>
              <a:ext cx="4204285" cy="4204285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9FFE57-9666-E5D7-DCA9-88627B4CCD9B}"/>
                </a:ext>
              </a:extLst>
            </p:cNvPr>
            <p:cNvSpPr txBox="1"/>
            <p:nvPr/>
          </p:nvSpPr>
          <p:spPr>
            <a:xfrm>
              <a:off x="3027856" y="2383073"/>
              <a:ext cx="121187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서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논술형 평가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5B09B3-972A-2874-8D03-D940FDF7FB2C}"/>
                </a:ext>
              </a:extLst>
            </p:cNvPr>
            <p:cNvSpPr txBox="1"/>
            <p:nvPr/>
          </p:nvSpPr>
          <p:spPr>
            <a:xfrm>
              <a:off x="2229810" y="4800191"/>
              <a:ext cx="950580" cy="69249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기초학력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보장을 위한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1B08BD-105E-D38A-1ED3-AAAE00401465}"/>
                </a:ext>
              </a:extLst>
            </p:cNvPr>
            <p:cNvSpPr txBox="1"/>
            <p:nvPr/>
          </p:nvSpPr>
          <p:spPr>
            <a:xfrm>
              <a:off x="1455351" y="2383073"/>
              <a:ext cx="73738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수행평가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8ACD80A-8927-FA10-8B11-C2B686EDCA93}"/>
                </a:ext>
              </a:extLst>
            </p:cNvPr>
            <p:cNvSpPr txBox="1"/>
            <p:nvPr/>
          </p:nvSpPr>
          <p:spPr>
            <a:xfrm>
              <a:off x="3458153" y="3597809"/>
              <a:ext cx="1189428" cy="115416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자기 평가와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동료평가 및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인지적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정의적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평가의</a:t>
              </a:r>
            </a:p>
            <a:p>
              <a:pPr algn="ctr"/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조화</a:t>
              </a:r>
            </a:p>
          </p:txBody>
        </p:sp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6F92DCF2-263E-3AE6-76A1-5769B5703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7305262">
              <a:off x="257175" y="3294733"/>
              <a:ext cx="1943100" cy="2064826"/>
            </a:xfrm>
            <a:prstGeom prst="rect">
              <a:avLst/>
            </a:prstGeom>
          </p:spPr>
        </p:pic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C419C14A-0848-3E41-E15C-BEDD702A43FF}"/>
                </a:ext>
              </a:extLst>
            </p:cNvPr>
            <p:cNvSpPr/>
            <p:nvPr/>
          </p:nvSpPr>
          <p:spPr>
            <a:xfrm>
              <a:off x="606983" y="3160007"/>
              <a:ext cx="2092105" cy="2076216"/>
            </a:xfrm>
            <a:custGeom>
              <a:avLst/>
              <a:gdLst>
                <a:gd name="connsiteX0" fmla="*/ 3437654 w 3437653"/>
                <a:gd name="connsiteY0" fmla="*/ 830685 h 3411547"/>
                <a:gd name="connsiteX1" fmla="*/ 2476968 w 3437653"/>
                <a:gd name="connsiteY1" fmla="*/ 2152872 h 3411547"/>
                <a:gd name="connsiteX2" fmla="*/ 2217205 w 3437653"/>
                <a:gd name="connsiteY2" fmla="*/ 2194036 h 3411547"/>
                <a:gd name="connsiteX3" fmla="*/ 1388503 w 3437653"/>
                <a:gd name="connsiteY3" fmla="*/ 3334664 h 3411547"/>
                <a:gd name="connsiteX4" fmla="*/ 1112969 w 3437653"/>
                <a:gd name="connsiteY4" fmla="*/ 3363050 h 3411547"/>
                <a:gd name="connsiteX5" fmla="*/ 0 w 3437653"/>
                <a:gd name="connsiteY5" fmla="*/ 830685 h 3411547"/>
                <a:gd name="connsiteX6" fmla="*/ 67610 w 3437653"/>
                <a:gd name="connsiteY6" fmla="*/ 148848 h 3411547"/>
                <a:gd name="connsiteX7" fmla="*/ 307397 w 3437653"/>
                <a:gd name="connsiteY7" fmla="*/ 9181 h 3411547"/>
                <a:gd name="connsiteX8" fmla="*/ 1648912 w 3437653"/>
                <a:gd name="connsiteY8" fmla="*/ 445084 h 3411547"/>
                <a:gd name="connsiteX9" fmla="*/ 1883281 w 3437653"/>
                <a:gd name="connsiteY9" fmla="*/ 325636 h 3411547"/>
                <a:gd name="connsiteX10" fmla="*/ 3437654 w 3437653"/>
                <a:gd name="connsiteY10" fmla="*/ 830685 h 341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37653" h="3411547">
                  <a:moveTo>
                    <a:pt x="3437654" y="830685"/>
                  </a:moveTo>
                  <a:lnTo>
                    <a:pt x="2476968" y="2152872"/>
                  </a:lnTo>
                  <a:cubicBezTo>
                    <a:pt x="2393911" y="2092541"/>
                    <a:pt x="2277536" y="2110900"/>
                    <a:pt x="2217205" y="2194036"/>
                  </a:cubicBezTo>
                  <a:lnTo>
                    <a:pt x="1388503" y="3334664"/>
                  </a:lnTo>
                  <a:cubicBezTo>
                    <a:pt x="1323400" y="3424271"/>
                    <a:pt x="1194570" y="3437938"/>
                    <a:pt x="1112969" y="3363050"/>
                  </a:cubicBezTo>
                  <a:cubicBezTo>
                    <a:pt x="428787" y="2734832"/>
                    <a:pt x="0" y="1832859"/>
                    <a:pt x="0" y="830685"/>
                  </a:cubicBezTo>
                  <a:cubicBezTo>
                    <a:pt x="0" y="597287"/>
                    <a:pt x="23291" y="369226"/>
                    <a:pt x="67610" y="148848"/>
                  </a:cubicBezTo>
                  <a:cubicBezTo>
                    <a:pt x="89526" y="39993"/>
                    <a:pt x="201777" y="-25109"/>
                    <a:pt x="307397" y="9181"/>
                  </a:cubicBezTo>
                  <a:lnTo>
                    <a:pt x="1648912" y="445084"/>
                  </a:lnTo>
                  <a:cubicBezTo>
                    <a:pt x="1746607" y="476787"/>
                    <a:pt x="1851498" y="423330"/>
                    <a:pt x="1883281" y="325636"/>
                  </a:cubicBezTo>
                  <a:lnTo>
                    <a:pt x="3437654" y="830685"/>
                  </a:lnTo>
                  <a:close/>
                </a:path>
              </a:pathLst>
            </a:custGeom>
            <a:solidFill>
              <a:srgbClr val="AD6F9B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B4845D-74D0-6A54-C8E7-C42EF02F50F4}"/>
                </a:ext>
              </a:extLst>
            </p:cNvPr>
            <p:cNvSpPr txBox="1"/>
            <p:nvPr/>
          </p:nvSpPr>
          <p:spPr>
            <a:xfrm>
              <a:off x="941090" y="3867962"/>
              <a:ext cx="649216" cy="553998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영역별</a:t>
              </a:r>
              <a:endPara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DA852CFB-2CF6-51ED-248A-6FAF55B8AC25}"/>
                </a:ext>
              </a:extLst>
            </p:cNvPr>
            <p:cNvGrpSpPr/>
            <p:nvPr/>
          </p:nvGrpSpPr>
          <p:grpSpPr>
            <a:xfrm>
              <a:off x="1930523" y="2902074"/>
              <a:ext cx="1549154" cy="1549153"/>
              <a:chOff x="4145318" y="4010427"/>
              <a:chExt cx="874458" cy="874457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223BDD3-59DA-A932-19C7-1C9731FEFFFF}"/>
                  </a:ext>
                </a:extLst>
              </p:cNvPr>
              <p:cNvGrpSpPr/>
              <p:nvPr/>
            </p:nvGrpSpPr>
            <p:grpSpPr>
              <a:xfrm>
                <a:off x="4145318" y="4010427"/>
                <a:ext cx="874458" cy="874457"/>
                <a:chOff x="7568892" y="4561326"/>
                <a:chExt cx="848741" cy="848739"/>
              </a:xfrm>
            </p:grpSpPr>
            <p:pic>
              <p:nvPicPr>
                <p:cNvPr id="25" name="그림 24" descr="블랙, 어둠이(가) 표시된 사진&#10;&#10;자동 생성된 설명">
                  <a:extLst>
                    <a:ext uri="{FF2B5EF4-FFF2-40B4-BE49-F238E27FC236}">
                      <a16:creationId xmlns:a16="http://schemas.microsoft.com/office/drawing/2014/main" id="{9F6BDB19-2533-C240-ADFF-3BDB13217C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68892" y="4561326"/>
                  <a:ext cx="848741" cy="848739"/>
                </a:xfrm>
                <a:prstGeom prst="rect">
                  <a:avLst/>
                </a:prstGeom>
              </p:spPr>
            </p:pic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F46BAC60-E701-A93E-B890-85625BC021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84002" y="4576765"/>
                  <a:ext cx="789204" cy="789204"/>
                </a:xfrm>
                <a:prstGeom prst="ellipse">
                  <a:avLst/>
                </a:prstGeom>
                <a:solidFill>
                  <a:schemeClr val="bg1">
                    <a:alpha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/>
                </a:p>
              </p:txBody>
            </p:sp>
          </p:grp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B88CE1A4-C3FE-5AF4-AA86-766CD6EF3F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22920" y="4089618"/>
                <a:ext cx="686543" cy="6865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381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AE2CD5C-DF59-777A-3EDA-B1C1F481C376}"/>
              </a:ext>
            </a:extLst>
          </p:cNvPr>
          <p:cNvGrpSpPr/>
          <p:nvPr/>
        </p:nvGrpSpPr>
        <p:grpSpPr>
          <a:xfrm>
            <a:off x="5136824" y="3259572"/>
            <a:ext cx="2890930" cy="386666"/>
            <a:chOff x="5137941" y="2212389"/>
            <a:chExt cx="2890930" cy="3866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4FB070-B266-8073-DF17-BD1744178A09}"/>
                </a:ext>
              </a:extLst>
            </p:cNvPr>
            <p:cNvSpPr txBox="1"/>
            <p:nvPr/>
          </p:nvSpPr>
          <p:spPr>
            <a:xfrm>
              <a:off x="5399946" y="2229723"/>
              <a:ext cx="2628925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각 영역별 특성을 고려하여 국어과 역량을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기를 수 있는 평가의 계획과 운용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59B4E04-40DF-A88F-A9B2-CEEBD3BCCBB8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E9CA07F2-FD3A-91E1-9868-898720E25A5D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679AEA5E-FF75-66ED-FD6C-9BB45E5EAD0C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63D5DDD-E178-5ABC-0481-0069420A3C55}"/>
              </a:ext>
            </a:extLst>
          </p:cNvPr>
          <p:cNvGrpSpPr/>
          <p:nvPr/>
        </p:nvGrpSpPr>
        <p:grpSpPr>
          <a:xfrm>
            <a:off x="5136824" y="3799216"/>
            <a:ext cx="3397479" cy="386666"/>
            <a:chOff x="5137941" y="2212389"/>
            <a:chExt cx="3397479" cy="38666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02F4D1-9DE9-F150-FE70-9E2A3D61864C}"/>
                </a:ext>
              </a:extLst>
            </p:cNvPr>
            <p:cNvSpPr txBox="1"/>
            <p:nvPr/>
          </p:nvSpPr>
          <p:spPr>
            <a:xfrm>
              <a:off x="5399946" y="2229723"/>
              <a:ext cx="31354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영역 간 긴밀한 통합을 고려한 다양한 평가 과제의</a:t>
              </a:r>
              <a:endPara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marL="0" lvl="1">
                <a:buClr>
                  <a:srgbClr val="0F958E"/>
                </a:buClr>
              </a:pP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구성 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61A5B2E-19B8-2E47-F017-174661E0AD09}"/>
                </a:ext>
              </a:extLst>
            </p:cNvPr>
            <p:cNvGrpSpPr/>
            <p:nvPr/>
          </p:nvGrpSpPr>
          <p:grpSpPr>
            <a:xfrm>
              <a:off x="5137941" y="2212389"/>
              <a:ext cx="203058" cy="203042"/>
              <a:chOff x="4732337" y="3166269"/>
              <a:chExt cx="1230249" cy="1230153"/>
            </a:xfrm>
          </p:grpSpPr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8EF2AFD2-D32C-1053-D406-68E25056AD9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AD6F9B"/>
              </a:solidFill>
              <a:ln w="0" cap="flat">
                <a:noFill/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1F4C64BC-874B-B8E3-E94D-8BF6CDE421BB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BFCE233-2756-5CC4-D53B-ACE6D1F1FB8B}"/>
              </a:ext>
            </a:extLst>
          </p:cNvPr>
          <p:cNvGrpSpPr/>
          <p:nvPr/>
        </p:nvGrpSpPr>
        <p:grpSpPr>
          <a:xfrm>
            <a:off x="293527" y="209704"/>
            <a:ext cx="5127607" cy="716668"/>
            <a:chOff x="293527" y="209704"/>
            <a:chExt cx="5127607" cy="7166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E8D5E34-BC7D-CE17-926D-3866A0FA7E84}"/>
                </a:ext>
              </a:extLst>
            </p:cNvPr>
            <p:cNvSpPr txBox="1"/>
            <p:nvPr/>
          </p:nvSpPr>
          <p:spPr>
            <a:xfrm>
              <a:off x="1087593" y="501878"/>
              <a:ext cx="139781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 방법 </a:t>
              </a:r>
              <a:r>
                <a: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BF237E-5D2A-03CC-0092-FD90ED872C1C}"/>
                </a:ext>
              </a:extLst>
            </p:cNvPr>
            <p:cNvSpPr txBox="1"/>
            <p:nvPr/>
          </p:nvSpPr>
          <p:spPr>
            <a:xfrm>
              <a:off x="293527" y="372374"/>
              <a:ext cx="34464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6</a:t>
              </a: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86F8B1A0-0E3F-66DE-0744-4B5B29F49BEE}"/>
                </a:ext>
              </a:extLst>
            </p:cNvPr>
            <p:cNvGrpSpPr/>
            <p:nvPr/>
          </p:nvGrpSpPr>
          <p:grpSpPr>
            <a:xfrm>
              <a:off x="1119981" y="209704"/>
              <a:ext cx="2061317" cy="204788"/>
              <a:chOff x="1119981" y="209704"/>
              <a:chExt cx="2061317" cy="204788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24F60DB-CD2B-7515-D0D1-F07BC32CA2C5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78414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국어과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677C34B3-7115-FB93-2F0B-C49F7CB849AC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3B83A192-D24D-9919-A375-123762FD92A2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66927A1-E6EE-60AE-4B6E-D223997C879E}"/>
                    </a:ext>
                  </a:extLst>
                </p:cNvPr>
                <p:cNvSpPr txBox="1"/>
                <p:nvPr/>
              </p:nvSpPr>
              <p:spPr>
                <a:xfrm>
                  <a:off x="1131128" y="251899"/>
                  <a:ext cx="15709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IV</a:t>
                  </a:r>
                </a:p>
              </p:txBody>
            </p: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AD5B2364-ADF9-E542-DA6F-F646EBE7B59A}"/>
                </a:ext>
              </a:extLst>
            </p:cNvPr>
            <p:cNvGrpSpPr/>
            <p:nvPr/>
          </p:nvGrpSpPr>
          <p:grpSpPr>
            <a:xfrm>
              <a:off x="2551341" y="558528"/>
              <a:ext cx="2869793" cy="276999"/>
              <a:chOff x="3212821" y="558528"/>
              <a:chExt cx="2869793" cy="27699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C667885-345A-1111-48B9-D7DB0CD098BF}"/>
                  </a:ext>
                </a:extLst>
              </p:cNvPr>
              <p:cNvSpPr txBox="1"/>
              <p:nvPr/>
            </p:nvSpPr>
            <p:spPr>
              <a:xfrm>
                <a:off x="3543457" y="558528"/>
                <a:ext cx="25391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tabLst>
                    <a:tab pos="3048000" algn="l"/>
                  </a:tabLst>
                </a:pP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영역별 특성을 고려한 평가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D09C735A-EC56-7FCB-5AB8-6BA7161C2582}"/>
                  </a:ext>
                </a:extLst>
              </p:cNvPr>
              <p:cNvGrpSpPr/>
              <p:nvPr/>
            </p:nvGrpSpPr>
            <p:grpSpPr>
              <a:xfrm>
                <a:off x="3212821" y="568111"/>
                <a:ext cx="257833" cy="257832"/>
                <a:chOff x="3275856" y="620688"/>
                <a:chExt cx="204788" cy="204788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CEAB6BD3-A475-BC09-3A31-E6C24DAA76A2}"/>
                    </a:ext>
                  </a:extLst>
                </p:cNvPr>
                <p:cNvSpPr/>
                <p:nvPr/>
              </p:nvSpPr>
              <p:spPr>
                <a:xfrm>
                  <a:off x="3275856" y="620688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659AF9A-4FC6-2B25-DC96-8FB15C2CE3D3}"/>
                    </a:ext>
                  </a:extLst>
                </p:cNvPr>
                <p:cNvSpPr txBox="1"/>
                <p:nvPr/>
              </p:nvSpPr>
              <p:spPr>
                <a:xfrm>
                  <a:off x="3326049" y="637522"/>
                  <a:ext cx="104404" cy="1711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4861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5 -0.00023 L 0.00017 -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284 -0.00023 L 0.00018 -0.00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65DF2FD-099E-4446-20F7-5FC8483B404C}"/>
              </a:ext>
            </a:extLst>
          </p:cNvPr>
          <p:cNvSpPr txBox="1"/>
          <p:nvPr/>
        </p:nvSpPr>
        <p:spPr>
          <a:xfrm>
            <a:off x="243260" y="224042"/>
            <a:ext cx="173765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DX널리체  Light" panose="020B0600000101010101" pitchFamily="50" charset="-127"/>
                <a:ea typeface="엘리스 DX널리체  Light" panose="020B0600000101010101" pitchFamily="50" charset="-127"/>
              </a:rPr>
              <a:t>개정 교육과정 연수자료</a:t>
            </a:r>
            <a:endParaRPr lang="en-US" altLang="ko-KR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76DB5"/>
              </a:solidFill>
              <a:latin typeface="엘리스 DX널리체  Light" panose="020B0600000101010101" pitchFamily="50" charset="-127"/>
              <a:ea typeface="엘리스 DX널리체  Light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3F01702-2287-6E5A-C14A-A26731E5DC44}"/>
              </a:ext>
            </a:extLst>
          </p:cNvPr>
          <p:cNvGrpSpPr/>
          <p:nvPr/>
        </p:nvGrpSpPr>
        <p:grpSpPr>
          <a:xfrm>
            <a:off x="535807" y="3284984"/>
            <a:ext cx="4274953" cy="1760826"/>
            <a:chOff x="535807" y="3284984"/>
            <a:chExt cx="4274953" cy="17608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E607B99-C85B-EA6D-CE9E-4A6FFDF44E15}"/>
                </a:ext>
              </a:extLst>
            </p:cNvPr>
            <p:cNvGrpSpPr/>
            <p:nvPr/>
          </p:nvGrpSpPr>
          <p:grpSpPr>
            <a:xfrm>
              <a:off x="627247" y="3763893"/>
              <a:ext cx="778931" cy="778931"/>
              <a:chOff x="4894383" y="2946988"/>
              <a:chExt cx="354892" cy="354892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E18AC3B1-4F5A-9399-7B42-77827581ED09}"/>
                  </a:ext>
                </a:extLst>
              </p:cNvPr>
              <p:cNvSpPr/>
              <p:nvPr/>
            </p:nvSpPr>
            <p:spPr>
              <a:xfrm>
                <a:off x="4894383" y="2946988"/>
                <a:ext cx="354892" cy="3548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954501-F274-4406-7B9F-2ADC516C8B9B}"/>
                  </a:ext>
                </a:extLst>
              </p:cNvPr>
              <p:cNvSpPr txBox="1"/>
              <p:nvPr/>
            </p:nvSpPr>
            <p:spPr>
              <a:xfrm>
                <a:off x="4987474" y="2998230"/>
                <a:ext cx="168711" cy="2524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3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V</a:t>
                </a:r>
                <a:endParaRPr kumimoji="0" lang="en-US" altLang="ko-KR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7F4135-325C-BA19-080B-BFC2CD3594F5}"/>
                </a:ext>
              </a:extLst>
            </p:cNvPr>
            <p:cNvSpPr txBox="1"/>
            <p:nvPr/>
          </p:nvSpPr>
          <p:spPr>
            <a:xfrm>
              <a:off x="1574380" y="3899342"/>
              <a:ext cx="3146695" cy="114646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36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</a:t>
              </a: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학교 국어과</a:t>
              </a:r>
              <a:endParaRPr kumimoji="0" lang="en-US" altLang="ko-KR" sz="3600" b="0" i="0" u="none" strike="noStrike" kern="120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교육과정의 특징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E7F1DE6-12FB-49A9-7A4D-45570C970DC0}"/>
                </a:ext>
              </a:extLst>
            </p:cNvPr>
            <p:cNvGrpSpPr/>
            <p:nvPr/>
          </p:nvGrpSpPr>
          <p:grpSpPr>
            <a:xfrm>
              <a:off x="535807" y="3284984"/>
              <a:ext cx="4274953" cy="319097"/>
              <a:chOff x="4747127" y="2354657"/>
              <a:chExt cx="4274953" cy="309713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EF69F2DD-3CD5-96E3-52B3-19CA5FC9E949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4274953" cy="3097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9F5738A2-E35C-0A9E-8B1E-6D29FCBB411F}"/>
                  </a:ext>
                </a:extLst>
              </p:cNvPr>
              <p:cNvSpPr/>
              <p:nvPr/>
            </p:nvSpPr>
            <p:spPr>
              <a:xfrm>
                <a:off x="4747127" y="2354657"/>
                <a:ext cx="896501" cy="3097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29EB78-971B-AA73-DA1F-36EC2B17CBDA}"/>
                  </a:ext>
                </a:extLst>
              </p:cNvPr>
              <p:cNvSpPr txBox="1"/>
              <p:nvPr/>
            </p:nvSpPr>
            <p:spPr>
              <a:xfrm>
                <a:off x="4922065" y="2408414"/>
                <a:ext cx="546625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5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학교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76DB5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AB6E8C4-BBFE-2808-E832-EEECC0DBECF9}"/>
                  </a:ext>
                </a:extLst>
              </p:cNvPr>
              <p:cNvSpPr txBox="1"/>
              <p:nvPr/>
            </p:nvSpPr>
            <p:spPr>
              <a:xfrm>
                <a:off x="5708138" y="2408414"/>
                <a:ext cx="2324354" cy="224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kumimoji="0" lang="ko-KR" altLang="en-US" sz="1500" b="0" i="0" u="none" strike="noStrike" kern="1200" cap="none" spc="0" normalizeH="0" baseline="0" noProof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국어과 교육과정</a:t>
                </a:r>
                <a:endParaRPr kumimoji="0" lang="en-US" altLang="ko-KR" sz="1500" b="0" i="0" u="none" strike="noStrike" kern="120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101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>
            <a:extLst>
              <a:ext uri="{FF2B5EF4-FFF2-40B4-BE49-F238E27FC236}">
                <a16:creationId xmlns:a16="http://schemas.microsoft.com/office/drawing/2014/main" id="{DD683CF5-4003-EBC7-B762-4B82CCD50378}"/>
              </a:ext>
            </a:extLst>
          </p:cNvPr>
          <p:cNvGrpSpPr/>
          <p:nvPr/>
        </p:nvGrpSpPr>
        <p:grpSpPr>
          <a:xfrm>
            <a:off x="334405" y="209704"/>
            <a:ext cx="5054045" cy="716668"/>
            <a:chOff x="334405" y="209704"/>
            <a:chExt cx="5054045" cy="7166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D58C4E-42CB-2D07-6154-E6C9241D31F3}"/>
                </a:ext>
              </a:extLst>
            </p:cNvPr>
            <p:cNvSpPr txBox="1"/>
            <p:nvPr/>
          </p:nvSpPr>
          <p:spPr>
            <a:xfrm>
              <a:off x="1087593" y="501878"/>
              <a:ext cx="430085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듣기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말하기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5501DB-CD94-6F8C-757F-91E96932DDD9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3B3F508-6EF7-F593-0DA4-6C946D104E57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1D9BC1-0EA0-A9FA-DFE5-0C96FE1AC25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572780CA-4073-0EA6-2CCB-F0469288774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AB296C47-6504-5777-5444-E6F76A3F7FC8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41957ED-6771-B17E-2AB0-DDF22F20E58D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457" name="그룹 456">
            <a:extLst>
              <a:ext uri="{FF2B5EF4-FFF2-40B4-BE49-F238E27FC236}">
                <a16:creationId xmlns:a16="http://schemas.microsoft.com/office/drawing/2014/main" id="{ED82558F-7B27-68FA-8A9C-477D6E48B711}"/>
              </a:ext>
            </a:extLst>
          </p:cNvPr>
          <p:cNvGrpSpPr/>
          <p:nvPr/>
        </p:nvGrpSpPr>
        <p:grpSpPr>
          <a:xfrm>
            <a:off x="468312" y="3078684"/>
            <a:ext cx="8207376" cy="1298267"/>
            <a:chOff x="468312" y="3115012"/>
            <a:chExt cx="8207376" cy="1298267"/>
          </a:xfrm>
        </p:grpSpPr>
        <p:grpSp>
          <p:nvGrpSpPr>
            <p:cNvPr id="313" name="그룹 312">
              <a:extLst>
                <a:ext uri="{FF2B5EF4-FFF2-40B4-BE49-F238E27FC236}">
                  <a16:creationId xmlns:a16="http://schemas.microsoft.com/office/drawing/2014/main" id="{A16926C3-E3D8-3094-DC13-866D5001BAD9}"/>
                </a:ext>
              </a:extLst>
            </p:cNvPr>
            <p:cNvGrpSpPr/>
            <p:nvPr/>
          </p:nvGrpSpPr>
          <p:grpSpPr>
            <a:xfrm>
              <a:off x="468315" y="3179645"/>
              <a:ext cx="8207373" cy="523592"/>
              <a:chOff x="597298" y="1358716"/>
              <a:chExt cx="8078390" cy="523592"/>
            </a:xfrm>
          </p:grpSpPr>
          <p:sp>
            <p:nvSpPr>
              <p:cNvPr id="316" name="사각형: 둥근 모서리 315">
                <a:extLst>
                  <a:ext uri="{FF2B5EF4-FFF2-40B4-BE49-F238E27FC236}">
                    <a16:creationId xmlns:a16="http://schemas.microsoft.com/office/drawing/2014/main" id="{0D026683-8901-0E3E-BB2D-BD6A3735CEF9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4526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840A261D-A358-BB85-DF1F-3F046EDC3324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605879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담화의 맥락을 고려하여 표면적으로 드러나지 않은 요소에 대한 추론적 듣기의 강조</a:t>
                </a:r>
              </a:p>
            </p:txBody>
          </p:sp>
        </p:grpSp>
        <p:sp>
          <p:nvSpPr>
            <p:cNvPr id="314" name="사각형: 둥근 모서리 313">
              <a:extLst>
                <a:ext uri="{FF2B5EF4-FFF2-40B4-BE49-F238E27FC236}">
                  <a16:creationId xmlns:a16="http://schemas.microsoft.com/office/drawing/2014/main" id="{4DD4D7C4-1E1F-38C0-B5EF-D56A13459EC8}"/>
                </a:ext>
              </a:extLst>
            </p:cNvPr>
            <p:cNvSpPr/>
            <p:nvPr/>
          </p:nvSpPr>
          <p:spPr>
            <a:xfrm flipH="1">
              <a:off x="468313" y="3501844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15" name="사각형: 둥근 모서리 314">
              <a:extLst>
                <a:ext uri="{FF2B5EF4-FFF2-40B4-BE49-F238E27FC236}">
                  <a16:creationId xmlns:a16="http://schemas.microsoft.com/office/drawing/2014/main" id="{CDF6B97E-3733-C0B3-AE5A-720E88202C7A}"/>
                </a:ext>
              </a:extLst>
            </p:cNvPr>
            <p:cNvSpPr/>
            <p:nvPr/>
          </p:nvSpPr>
          <p:spPr>
            <a:xfrm>
              <a:off x="468312" y="3574125"/>
              <a:ext cx="8207373" cy="839154"/>
            </a:xfrm>
            <a:prstGeom prst="roundRect">
              <a:avLst>
                <a:gd name="adj" fmla="val 13978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ECC2D751-7B2F-18E2-3999-A168D11F4115}"/>
                </a:ext>
              </a:extLst>
            </p:cNvPr>
            <p:cNvGrpSpPr/>
            <p:nvPr/>
          </p:nvGrpSpPr>
          <p:grpSpPr>
            <a:xfrm>
              <a:off x="567832" y="3115012"/>
              <a:ext cx="452762" cy="452762"/>
              <a:chOff x="421157" y="1294083"/>
              <a:chExt cx="452762" cy="452762"/>
            </a:xfrm>
          </p:grpSpPr>
          <p:sp>
            <p:nvSpPr>
              <p:cNvPr id="241" name="타원 240">
                <a:extLst>
                  <a:ext uri="{FF2B5EF4-FFF2-40B4-BE49-F238E27FC236}">
                    <a16:creationId xmlns:a16="http://schemas.microsoft.com/office/drawing/2014/main" id="{142A4F33-011E-7B11-7B8E-78F56CC84943}"/>
                  </a:ext>
                </a:extLst>
              </p:cNvPr>
              <p:cNvSpPr/>
              <p:nvPr/>
            </p:nvSpPr>
            <p:spPr>
              <a:xfrm>
                <a:off x="421157" y="129408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2" name="타원 241">
                <a:extLst>
                  <a:ext uri="{FF2B5EF4-FFF2-40B4-BE49-F238E27FC236}">
                    <a16:creationId xmlns:a16="http://schemas.microsoft.com/office/drawing/2014/main" id="{ED92A105-421A-1566-D3F5-01BD2D111C39}"/>
                  </a:ext>
                </a:extLst>
              </p:cNvPr>
              <p:cNvSpPr/>
              <p:nvPr/>
            </p:nvSpPr>
            <p:spPr>
              <a:xfrm>
                <a:off x="456536" y="132946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68A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F61FFE36-BD9E-6F1A-AECA-DF8A5E76549D}"/>
                  </a:ext>
                </a:extLst>
              </p:cNvPr>
              <p:cNvSpPr txBox="1"/>
              <p:nvPr/>
            </p:nvSpPr>
            <p:spPr>
              <a:xfrm>
                <a:off x="500863" y="1420212"/>
                <a:ext cx="29335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DE8D2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68A1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  <p:grpSp>
          <p:nvGrpSpPr>
            <p:cNvPr id="384" name="그룹 383">
              <a:extLst>
                <a:ext uri="{FF2B5EF4-FFF2-40B4-BE49-F238E27FC236}">
                  <a16:creationId xmlns:a16="http://schemas.microsoft.com/office/drawing/2014/main" id="{E492333C-18DF-E21E-D935-30D750F83F10}"/>
                </a:ext>
              </a:extLst>
            </p:cNvPr>
            <p:cNvGrpSpPr/>
            <p:nvPr/>
          </p:nvGrpSpPr>
          <p:grpSpPr>
            <a:xfrm>
              <a:off x="592914" y="3876092"/>
              <a:ext cx="4594195" cy="235220"/>
              <a:chOff x="592914" y="3653663"/>
              <a:chExt cx="4594195" cy="235220"/>
            </a:xfrm>
          </p:grpSpPr>
          <p:sp>
            <p:nvSpPr>
              <p:cNvPr id="274" name="사각형: 둥근 모서리 273">
                <a:extLst>
                  <a:ext uri="{FF2B5EF4-FFF2-40B4-BE49-F238E27FC236}">
                    <a16:creationId xmlns:a16="http://schemas.microsoft.com/office/drawing/2014/main" id="{0D3AA64C-6830-03F7-31AF-6726BF252A77}"/>
                  </a:ext>
                </a:extLst>
              </p:cNvPr>
              <p:cNvSpPr/>
              <p:nvPr/>
            </p:nvSpPr>
            <p:spPr>
              <a:xfrm flipV="1">
                <a:off x="59291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6B75B18A-37C7-2C50-FB12-6F967115B6F7}"/>
                  </a:ext>
                </a:extLst>
              </p:cNvPr>
              <p:cNvSpPr txBox="1"/>
              <p:nvPr/>
            </p:nvSpPr>
            <p:spPr>
              <a:xfrm>
                <a:off x="706678" y="3678940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360" name="사각형: 둥근 모서리 359">
                <a:extLst>
                  <a:ext uri="{FF2B5EF4-FFF2-40B4-BE49-F238E27FC236}">
                    <a16:creationId xmlns:a16="http://schemas.microsoft.com/office/drawing/2014/main" id="{2A9E1485-885A-C938-91D9-3D4633B376D4}"/>
                  </a:ext>
                </a:extLst>
              </p:cNvPr>
              <p:cNvSpPr/>
              <p:nvPr/>
            </p:nvSpPr>
            <p:spPr>
              <a:xfrm flipV="1">
                <a:off x="1039352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2356E64F-53E6-A5FF-FB66-48734A74501F}"/>
                  </a:ext>
                </a:extLst>
              </p:cNvPr>
              <p:cNvSpPr txBox="1"/>
              <p:nvPr/>
            </p:nvSpPr>
            <p:spPr>
              <a:xfrm>
                <a:off x="1791949" y="3678940"/>
                <a:ext cx="339516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01-01]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화자의 의도와 관점을 추론하며 듣는다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  <a:endPara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68" name="사각형: 둥근 모서리 367">
                <a:extLst>
                  <a:ext uri="{FF2B5EF4-FFF2-40B4-BE49-F238E27FC236}">
                    <a16:creationId xmlns:a16="http://schemas.microsoft.com/office/drawing/2014/main" id="{E16F85B4-0CC7-691D-6B78-D09C6441C427}"/>
                  </a:ext>
                </a:extLst>
              </p:cNvPr>
              <p:cNvSpPr/>
              <p:nvPr/>
            </p:nvSpPr>
            <p:spPr>
              <a:xfrm flipV="1">
                <a:off x="107800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>
                  <a:alpha val="3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69" name="TextBox 368">
                <a:extLst>
                  <a:ext uri="{FF2B5EF4-FFF2-40B4-BE49-F238E27FC236}">
                    <a16:creationId xmlns:a16="http://schemas.microsoft.com/office/drawing/2014/main" id="{08AA8DF6-8DE3-F0B4-77A2-F1369D6F58FD}"/>
                  </a:ext>
                </a:extLst>
              </p:cNvPr>
              <p:cNvSpPr txBox="1"/>
              <p:nvPr/>
            </p:nvSpPr>
            <p:spPr>
              <a:xfrm>
                <a:off x="1178488" y="3678940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4FE201A-DCD0-281B-2064-2EAE776EE326}"/>
              </a:ext>
            </a:extLst>
          </p:cNvPr>
          <p:cNvGrpSpPr/>
          <p:nvPr/>
        </p:nvGrpSpPr>
        <p:grpSpPr>
          <a:xfrm>
            <a:off x="468312" y="4542838"/>
            <a:ext cx="8207376" cy="1623012"/>
            <a:chOff x="468312" y="4542838"/>
            <a:chExt cx="8207376" cy="1623012"/>
          </a:xfrm>
        </p:grpSpPr>
        <p:grpSp>
          <p:nvGrpSpPr>
            <p:cNvPr id="321" name="그룹 320">
              <a:extLst>
                <a:ext uri="{FF2B5EF4-FFF2-40B4-BE49-F238E27FC236}">
                  <a16:creationId xmlns:a16="http://schemas.microsoft.com/office/drawing/2014/main" id="{E5A7E46E-4F39-08DB-391F-18A31D03F0BC}"/>
                </a:ext>
              </a:extLst>
            </p:cNvPr>
            <p:cNvGrpSpPr/>
            <p:nvPr/>
          </p:nvGrpSpPr>
          <p:grpSpPr>
            <a:xfrm>
              <a:off x="468315" y="4621843"/>
              <a:ext cx="8207373" cy="523592"/>
              <a:chOff x="597298" y="1358716"/>
              <a:chExt cx="8078390" cy="523592"/>
            </a:xfrm>
          </p:grpSpPr>
          <p:sp>
            <p:nvSpPr>
              <p:cNvPr id="324" name="사각형: 둥근 모서리 323">
                <a:extLst>
                  <a:ext uri="{FF2B5EF4-FFF2-40B4-BE49-F238E27FC236}">
                    <a16:creationId xmlns:a16="http://schemas.microsoft.com/office/drawing/2014/main" id="{8BC5EF3E-52ED-A8F0-A27A-20AEACB13207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6CA82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4B95DDFE-C79E-1ED2-6F4C-C805155948DD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457723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담화 상대와의 관계 고려 및 언어 활동에 대한 성찰적 태도 강조</a:t>
                </a:r>
              </a:p>
            </p:txBody>
          </p:sp>
        </p:grpSp>
        <p:sp>
          <p:nvSpPr>
            <p:cNvPr id="322" name="사각형: 둥근 모서리 321">
              <a:extLst>
                <a:ext uri="{FF2B5EF4-FFF2-40B4-BE49-F238E27FC236}">
                  <a16:creationId xmlns:a16="http://schemas.microsoft.com/office/drawing/2014/main" id="{3509F00E-F958-DCF2-C6C8-C43B618857C8}"/>
                </a:ext>
              </a:extLst>
            </p:cNvPr>
            <p:cNvSpPr/>
            <p:nvPr/>
          </p:nvSpPr>
          <p:spPr>
            <a:xfrm flipH="1">
              <a:off x="468313" y="4944042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58FAD810-E09A-659B-00FF-1A00549371F5}"/>
                </a:ext>
              </a:extLst>
            </p:cNvPr>
            <p:cNvGrpSpPr/>
            <p:nvPr/>
          </p:nvGrpSpPr>
          <p:grpSpPr>
            <a:xfrm>
              <a:off x="567832" y="4542838"/>
              <a:ext cx="452762" cy="452762"/>
              <a:chOff x="421157" y="1300433"/>
              <a:chExt cx="452762" cy="452762"/>
            </a:xfrm>
          </p:grpSpPr>
          <p:sp>
            <p:nvSpPr>
              <p:cNvPr id="327" name="타원 326">
                <a:extLst>
                  <a:ext uri="{FF2B5EF4-FFF2-40B4-BE49-F238E27FC236}">
                    <a16:creationId xmlns:a16="http://schemas.microsoft.com/office/drawing/2014/main" id="{D700D022-FDFF-CAC1-0EA6-99E76E96862A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28" name="타원 327">
                <a:extLst>
                  <a:ext uri="{FF2B5EF4-FFF2-40B4-BE49-F238E27FC236}">
                    <a16:creationId xmlns:a16="http://schemas.microsoft.com/office/drawing/2014/main" id="{F6331E15-41EE-5E3C-F850-A4E1B7100D91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CA8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278687D3-9A2C-8660-CA6E-316D1235926F}"/>
                  </a:ext>
                </a:extLst>
              </p:cNvPr>
              <p:cNvSpPr txBox="1"/>
              <p:nvPr/>
            </p:nvSpPr>
            <p:spPr>
              <a:xfrm>
                <a:off x="496054" y="1426562"/>
                <a:ext cx="30296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EED3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824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3</a:t>
                </a:r>
              </a:p>
            </p:txBody>
          </p:sp>
        </p:grpSp>
        <p:sp>
          <p:nvSpPr>
            <p:cNvPr id="375" name="사각형: 둥근 모서리 374">
              <a:extLst>
                <a:ext uri="{FF2B5EF4-FFF2-40B4-BE49-F238E27FC236}">
                  <a16:creationId xmlns:a16="http://schemas.microsoft.com/office/drawing/2014/main" id="{74301D6A-E7BA-8EAC-7FFD-DB8637A6F1FF}"/>
                </a:ext>
              </a:extLst>
            </p:cNvPr>
            <p:cNvSpPr/>
            <p:nvPr/>
          </p:nvSpPr>
          <p:spPr>
            <a:xfrm>
              <a:off x="468312" y="4995599"/>
              <a:ext cx="8207373" cy="1170251"/>
            </a:xfrm>
            <a:prstGeom prst="roundRect">
              <a:avLst>
                <a:gd name="adj" fmla="val 8987"/>
              </a:avLst>
            </a:prstGeom>
            <a:ln w="19050" cap="rnd">
              <a:solidFill>
                <a:srgbClr val="6CA824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453" name="그룹 452">
              <a:extLst>
                <a:ext uri="{FF2B5EF4-FFF2-40B4-BE49-F238E27FC236}">
                  <a16:creationId xmlns:a16="http://schemas.microsoft.com/office/drawing/2014/main" id="{B56161A5-27FC-EAF1-A336-05BF233033CC}"/>
                </a:ext>
              </a:extLst>
            </p:cNvPr>
            <p:cNvGrpSpPr/>
            <p:nvPr/>
          </p:nvGrpSpPr>
          <p:grpSpPr>
            <a:xfrm>
              <a:off x="592914" y="5287620"/>
              <a:ext cx="6659039" cy="586209"/>
              <a:chOff x="592914" y="5287621"/>
              <a:chExt cx="6659039" cy="586209"/>
            </a:xfrm>
          </p:grpSpPr>
          <p:grpSp>
            <p:nvGrpSpPr>
              <p:cNvPr id="440" name="그룹 439">
                <a:extLst>
                  <a:ext uri="{FF2B5EF4-FFF2-40B4-BE49-F238E27FC236}">
                    <a16:creationId xmlns:a16="http://schemas.microsoft.com/office/drawing/2014/main" id="{D121CA73-3951-AEA3-CA5D-30F4705934F4}"/>
                  </a:ext>
                </a:extLst>
              </p:cNvPr>
              <p:cNvGrpSpPr/>
              <p:nvPr/>
            </p:nvGrpSpPr>
            <p:grpSpPr>
              <a:xfrm>
                <a:off x="977520" y="5638610"/>
                <a:ext cx="6274433" cy="235220"/>
                <a:chOff x="1216362" y="2235632"/>
                <a:chExt cx="6274433" cy="235220"/>
              </a:xfrm>
            </p:grpSpPr>
            <p:sp>
              <p:nvSpPr>
                <p:cNvPr id="449" name="TextBox 448">
                  <a:extLst>
                    <a:ext uri="{FF2B5EF4-FFF2-40B4-BE49-F238E27FC236}">
                      <a16:creationId xmlns:a16="http://schemas.microsoft.com/office/drawing/2014/main" id="{3FE1BDCB-8750-0729-1AA0-99AE64ABBBED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555280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01-10]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6CA824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언어폭력의 문제점을 성찰하고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6CA824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6CA824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서로를 존중하는 표현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을 사용하여 말한다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450" name="그룹 449">
                  <a:extLst>
                    <a:ext uri="{FF2B5EF4-FFF2-40B4-BE49-F238E27FC236}">
                      <a16:creationId xmlns:a16="http://schemas.microsoft.com/office/drawing/2014/main" id="{F110E4D6-9F80-09E3-C727-267296EB8557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451" name="사각형: 둥근 모서리 450">
                    <a:extLst>
                      <a:ext uri="{FF2B5EF4-FFF2-40B4-BE49-F238E27FC236}">
                        <a16:creationId xmlns:a16="http://schemas.microsoft.com/office/drawing/2014/main" id="{CE27CC20-CB9C-427E-C32F-A862E6241434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6CA824">
                      <a:alpha val="3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452" name="TextBox 451">
                    <a:extLst>
                      <a:ext uri="{FF2B5EF4-FFF2-40B4-BE49-F238E27FC236}">
                        <a16:creationId xmlns:a16="http://schemas.microsoft.com/office/drawing/2014/main" id="{7C43093B-C92A-0357-CA4D-2F2F589396B2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441" name="그룹 440">
                <a:extLst>
                  <a:ext uri="{FF2B5EF4-FFF2-40B4-BE49-F238E27FC236}">
                    <a16:creationId xmlns:a16="http://schemas.microsoft.com/office/drawing/2014/main" id="{A945B043-62CA-AB2A-E12A-CFCF10FFDA9C}"/>
                  </a:ext>
                </a:extLst>
              </p:cNvPr>
              <p:cNvGrpSpPr/>
              <p:nvPr/>
            </p:nvGrpSpPr>
            <p:grpSpPr>
              <a:xfrm>
                <a:off x="597297" y="5287621"/>
                <a:ext cx="6104722" cy="235220"/>
                <a:chOff x="746503" y="1846543"/>
                <a:chExt cx="6104722" cy="235220"/>
              </a:xfrm>
            </p:grpSpPr>
            <p:sp>
              <p:nvSpPr>
                <p:cNvPr id="446" name="사각형: 둥근 모서리 445">
                  <a:extLst>
                    <a:ext uri="{FF2B5EF4-FFF2-40B4-BE49-F238E27FC236}">
                      <a16:creationId xmlns:a16="http://schemas.microsoft.com/office/drawing/2014/main" id="{C9525397-FE13-0588-6E38-51664CE6C7C4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7" name="TextBox 446">
                  <a:extLst>
                    <a:ext uri="{FF2B5EF4-FFF2-40B4-BE49-F238E27FC236}">
                      <a16:creationId xmlns:a16="http://schemas.microsoft.com/office/drawing/2014/main" id="{5E0C03EC-B80B-99E5-70B4-D072435D69F2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537486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01-12]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언어폭력의 문제점을 인식하고 상대를 배려하며 말하는 태도를 지닌다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448" name="TextBox 447">
                  <a:extLst>
                    <a:ext uri="{FF2B5EF4-FFF2-40B4-BE49-F238E27FC236}">
                      <a16:creationId xmlns:a16="http://schemas.microsoft.com/office/drawing/2014/main" id="{80C0BD7F-785A-E5DA-3D02-06F7FE00D503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442" name="그룹 441">
                <a:extLst>
                  <a:ext uri="{FF2B5EF4-FFF2-40B4-BE49-F238E27FC236}">
                    <a16:creationId xmlns:a16="http://schemas.microsoft.com/office/drawing/2014/main" id="{43C048D6-566B-8363-8C17-369CF01D9AC2}"/>
                  </a:ext>
                </a:extLst>
              </p:cNvPr>
              <p:cNvGrpSpPr/>
              <p:nvPr/>
            </p:nvGrpSpPr>
            <p:grpSpPr>
              <a:xfrm>
                <a:off x="592914" y="5694818"/>
                <a:ext cx="287687" cy="122818"/>
                <a:chOff x="2792865" y="2489845"/>
                <a:chExt cx="382910" cy="163471"/>
              </a:xfrm>
              <a:solidFill>
                <a:srgbClr val="6CA824"/>
              </a:solidFill>
            </p:grpSpPr>
            <p:sp>
              <p:nvSpPr>
                <p:cNvPr id="443" name="자유형: 도형 442">
                  <a:extLst>
                    <a:ext uri="{FF2B5EF4-FFF2-40B4-BE49-F238E27FC236}">
                      <a16:creationId xmlns:a16="http://schemas.microsoft.com/office/drawing/2014/main" id="{FD8CCE7D-8096-55E1-61C1-9003F70011F5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4" name="자유형: 도형 443">
                  <a:extLst>
                    <a:ext uri="{FF2B5EF4-FFF2-40B4-BE49-F238E27FC236}">
                      <a16:creationId xmlns:a16="http://schemas.microsoft.com/office/drawing/2014/main" id="{81FA94C9-B3E9-B429-CD44-19AFB5B9A967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45" name="자유형: 도형 444">
                  <a:extLst>
                    <a:ext uri="{FF2B5EF4-FFF2-40B4-BE49-F238E27FC236}">
                      <a16:creationId xmlns:a16="http://schemas.microsoft.com/office/drawing/2014/main" id="{E5DFC59B-AF0A-88B4-0F8D-B87961C10A3D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458" name="그룹 457">
            <a:extLst>
              <a:ext uri="{FF2B5EF4-FFF2-40B4-BE49-F238E27FC236}">
                <a16:creationId xmlns:a16="http://schemas.microsoft.com/office/drawing/2014/main" id="{738BB898-A4F5-F891-E788-469D57BF1BFD}"/>
              </a:ext>
            </a:extLst>
          </p:cNvPr>
          <p:cNvGrpSpPr/>
          <p:nvPr/>
        </p:nvGrpSpPr>
        <p:grpSpPr>
          <a:xfrm>
            <a:off x="468312" y="1279711"/>
            <a:ext cx="8207376" cy="1633085"/>
            <a:chOff x="468312" y="1279711"/>
            <a:chExt cx="8207376" cy="1633085"/>
          </a:xfrm>
        </p:grpSpPr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839621B9-4FE6-2DEF-AD8F-933740CA6896}"/>
                </a:ext>
              </a:extLst>
            </p:cNvPr>
            <p:cNvGrpSpPr/>
            <p:nvPr/>
          </p:nvGrpSpPr>
          <p:grpSpPr>
            <a:xfrm>
              <a:off x="468315" y="1358716"/>
              <a:ext cx="8207373" cy="523592"/>
              <a:chOff x="597298" y="1358716"/>
              <a:chExt cx="8078390" cy="523592"/>
            </a:xfrm>
          </p:grpSpPr>
          <p:sp>
            <p:nvSpPr>
              <p:cNvPr id="198" name="사각형: 둥근 모서리 197">
                <a:extLst>
                  <a:ext uri="{FF2B5EF4-FFF2-40B4-BE49-F238E27FC236}">
                    <a16:creationId xmlns:a16="http://schemas.microsoft.com/office/drawing/2014/main" id="{9C5E96E4-5654-36AA-B2C8-FADFE0B0C5A3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CA1BE58-03C6-5949-D5A9-715C9E4C4F33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5437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각 담화 상황 및 담화 유형에 관한 세부적인 진술을 통한 성취기준의 상세화</a:t>
                </a:r>
              </a:p>
            </p:txBody>
          </p:sp>
        </p:grpSp>
        <p:sp>
          <p:nvSpPr>
            <p:cNvPr id="130" name="사각형: 둥근 모서리 129">
              <a:extLst>
                <a:ext uri="{FF2B5EF4-FFF2-40B4-BE49-F238E27FC236}">
                  <a16:creationId xmlns:a16="http://schemas.microsoft.com/office/drawing/2014/main" id="{59A31E7B-0606-71F0-FEC5-C42080579E32}"/>
                </a:ext>
              </a:extLst>
            </p:cNvPr>
            <p:cNvSpPr/>
            <p:nvPr/>
          </p:nvSpPr>
          <p:spPr>
            <a:xfrm flipH="1">
              <a:off x="468313" y="169098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202" name="그룹 201">
              <a:extLst>
                <a:ext uri="{FF2B5EF4-FFF2-40B4-BE49-F238E27FC236}">
                  <a16:creationId xmlns:a16="http://schemas.microsoft.com/office/drawing/2014/main" id="{76DBDB0F-771D-6340-BB27-F1761FE17527}"/>
                </a:ext>
              </a:extLst>
            </p:cNvPr>
            <p:cNvGrpSpPr/>
            <p:nvPr/>
          </p:nvGrpSpPr>
          <p:grpSpPr>
            <a:xfrm>
              <a:off x="567832" y="1279711"/>
              <a:ext cx="452762" cy="452762"/>
              <a:chOff x="421157" y="1300433"/>
              <a:chExt cx="452762" cy="452762"/>
            </a:xfrm>
          </p:grpSpPr>
          <p:sp>
            <p:nvSpPr>
              <p:cNvPr id="201" name="타원 200">
                <a:extLst>
                  <a:ext uri="{FF2B5EF4-FFF2-40B4-BE49-F238E27FC236}">
                    <a16:creationId xmlns:a16="http://schemas.microsoft.com/office/drawing/2014/main" id="{7BE31B74-DF8A-7C48-76F1-EBB31ED9265B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96" name="타원 195">
                <a:extLst>
                  <a:ext uri="{FF2B5EF4-FFF2-40B4-BE49-F238E27FC236}">
                    <a16:creationId xmlns:a16="http://schemas.microsoft.com/office/drawing/2014/main" id="{7841B7A3-E55B-A40B-FD26-BEA971288FC6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6AC1DB27-668E-CD95-22CB-D8AC593B00B8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  <p:grpSp>
          <p:nvGrpSpPr>
            <p:cNvPr id="371" name="그룹 370">
              <a:extLst>
                <a:ext uri="{FF2B5EF4-FFF2-40B4-BE49-F238E27FC236}">
                  <a16:creationId xmlns:a16="http://schemas.microsoft.com/office/drawing/2014/main" id="{8DA33065-7FC3-3C99-9B50-27B6B53D9883}"/>
                </a:ext>
              </a:extLst>
            </p:cNvPr>
            <p:cNvGrpSpPr/>
            <p:nvPr/>
          </p:nvGrpSpPr>
          <p:grpSpPr>
            <a:xfrm>
              <a:off x="592914" y="2034566"/>
              <a:ext cx="6659039" cy="586209"/>
              <a:chOff x="592914" y="1870866"/>
              <a:chExt cx="6659039" cy="586209"/>
            </a:xfrm>
          </p:grpSpPr>
          <p:grpSp>
            <p:nvGrpSpPr>
              <p:cNvPr id="270" name="그룹 269">
                <a:extLst>
                  <a:ext uri="{FF2B5EF4-FFF2-40B4-BE49-F238E27FC236}">
                    <a16:creationId xmlns:a16="http://schemas.microsoft.com/office/drawing/2014/main" id="{43A8B101-E45B-0999-D342-E83BD74B811F}"/>
                  </a:ext>
                </a:extLst>
              </p:cNvPr>
              <p:cNvGrpSpPr/>
              <p:nvPr/>
            </p:nvGrpSpPr>
            <p:grpSpPr>
              <a:xfrm>
                <a:off x="977520" y="2221855"/>
                <a:ext cx="6274433" cy="235220"/>
                <a:chOff x="1216362" y="2235632"/>
                <a:chExt cx="6274433" cy="235220"/>
              </a:xfrm>
            </p:grpSpPr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72D33ECB-75F7-E815-AB0C-F72E9BD5B57F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555280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01-08]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토론에서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반론을 고려하여 타당한 논증을 구성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하고 논리적으로 반박한다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266" name="그룹 265">
                  <a:extLst>
                    <a:ext uri="{FF2B5EF4-FFF2-40B4-BE49-F238E27FC236}">
                      <a16:creationId xmlns:a16="http://schemas.microsoft.com/office/drawing/2014/main" id="{24852EC1-4338-17DE-A186-3BDE2A7CEC48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267" name="사각형: 둥근 모서리 266">
                    <a:extLst>
                      <a:ext uri="{FF2B5EF4-FFF2-40B4-BE49-F238E27FC236}">
                        <a16:creationId xmlns:a16="http://schemas.microsoft.com/office/drawing/2014/main" id="{07695391-D8F9-1B14-3B6B-3E649A5FAC7F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4EE44D68-00CB-AA6B-1821-142A0A030498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304" name="그룹 303">
                <a:extLst>
                  <a:ext uri="{FF2B5EF4-FFF2-40B4-BE49-F238E27FC236}">
                    <a16:creationId xmlns:a16="http://schemas.microsoft.com/office/drawing/2014/main" id="{AC73BC34-EE63-53AB-1AF7-DC58D0AC71A8}"/>
                  </a:ext>
                </a:extLst>
              </p:cNvPr>
              <p:cNvGrpSpPr/>
              <p:nvPr/>
            </p:nvGrpSpPr>
            <p:grpSpPr>
              <a:xfrm>
                <a:off x="597297" y="1870866"/>
                <a:ext cx="4152265" cy="235220"/>
                <a:chOff x="746503" y="1846543"/>
                <a:chExt cx="4152265" cy="235220"/>
              </a:xfrm>
            </p:grpSpPr>
            <p:sp>
              <p:nvSpPr>
                <p:cNvPr id="299" name="사각형: 둥근 모서리 298">
                  <a:extLst>
                    <a:ext uri="{FF2B5EF4-FFF2-40B4-BE49-F238E27FC236}">
                      <a16:creationId xmlns:a16="http://schemas.microsoft.com/office/drawing/2014/main" id="{6553B8C1-5754-5618-2B31-159382C34BB8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62785D37-8107-3E20-9785-95AA9118F73F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342241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01-05]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토론에서 타당한 근거를 들어 논박한다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A6E1A68B-E1CE-6700-D19E-31F4CD29BF50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303" name="그룹 302">
                <a:extLst>
                  <a:ext uri="{FF2B5EF4-FFF2-40B4-BE49-F238E27FC236}">
                    <a16:creationId xmlns:a16="http://schemas.microsoft.com/office/drawing/2014/main" id="{44B266E4-5247-79D0-807C-21CDC4EC104F}"/>
                  </a:ext>
                </a:extLst>
              </p:cNvPr>
              <p:cNvGrpSpPr/>
              <p:nvPr/>
            </p:nvGrpSpPr>
            <p:grpSpPr>
              <a:xfrm>
                <a:off x="592914" y="2278063"/>
                <a:ext cx="287687" cy="122818"/>
                <a:chOff x="2792865" y="2489845"/>
                <a:chExt cx="382910" cy="163471"/>
              </a:xfrm>
              <a:solidFill>
                <a:srgbClr val="276DB5"/>
              </a:solidFill>
            </p:grpSpPr>
            <p:sp>
              <p:nvSpPr>
                <p:cNvPr id="301" name="자유형: 도형 300">
                  <a:extLst>
                    <a:ext uri="{FF2B5EF4-FFF2-40B4-BE49-F238E27FC236}">
                      <a16:creationId xmlns:a16="http://schemas.microsoft.com/office/drawing/2014/main" id="{013CE2B4-FE32-E628-DB16-F282CCD7AB01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02" name="자유형: 도형 301">
                  <a:extLst>
                    <a:ext uri="{FF2B5EF4-FFF2-40B4-BE49-F238E27FC236}">
                      <a16:creationId xmlns:a16="http://schemas.microsoft.com/office/drawing/2014/main" id="{AB7C554D-FDBE-1964-E468-CC4C362E39EA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0" name="자유형: 도형 369">
                  <a:extLst>
                    <a:ext uri="{FF2B5EF4-FFF2-40B4-BE49-F238E27FC236}">
                      <a16:creationId xmlns:a16="http://schemas.microsoft.com/office/drawing/2014/main" id="{0A62CF27-7E38-6890-6108-FCE53CD1B5B9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456" name="사각형: 둥근 모서리 455">
              <a:extLst>
                <a:ext uri="{FF2B5EF4-FFF2-40B4-BE49-F238E27FC236}">
                  <a16:creationId xmlns:a16="http://schemas.microsoft.com/office/drawing/2014/main" id="{610745B7-333B-802F-41CE-A7579A005761}"/>
                </a:ext>
              </a:extLst>
            </p:cNvPr>
            <p:cNvSpPr/>
            <p:nvPr/>
          </p:nvSpPr>
          <p:spPr>
            <a:xfrm>
              <a:off x="468312" y="1742545"/>
              <a:ext cx="8207373" cy="1170251"/>
            </a:xfrm>
            <a:prstGeom prst="roundRect">
              <a:avLst>
                <a:gd name="adj" fmla="val 9801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987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41A97233-D560-02E4-1228-3BBF5572CCF3}"/>
              </a:ext>
            </a:extLst>
          </p:cNvPr>
          <p:cNvGrpSpPr/>
          <p:nvPr/>
        </p:nvGrpSpPr>
        <p:grpSpPr>
          <a:xfrm>
            <a:off x="334405" y="209704"/>
            <a:ext cx="4058580" cy="716668"/>
            <a:chOff x="334405" y="209704"/>
            <a:chExt cx="4058580" cy="7166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BB5069-8646-E771-C160-0A7471C77C97}"/>
                </a:ext>
              </a:extLst>
            </p:cNvPr>
            <p:cNvSpPr txBox="1"/>
            <p:nvPr/>
          </p:nvSpPr>
          <p:spPr>
            <a:xfrm>
              <a:off x="1087593" y="501878"/>
              <a:ext cx="330539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읽기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4D6C10-0D1D-39DC-811D-C3534CB57920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769AFEAF-9391-193D-A8CD-D337DCB2FA35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6EF314-E0F1-CF44-3AA6-6C625D5E335E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3AE853BE-FB77-C269-7FDE-6F19F91C5FE7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52788FC5-DCF9-B7C1-471B-9B115B0D1D75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E0C0464-2805-373D-BE92-693FA8891672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2136D163-73BF-BF08-0811-133DE5B18FCF}"/>
              </a:ext>
            </a:extLst>
          </p:cNvPr>
          <p:cNvGrpSpPr/>
          <p:nvPr/>
        </p:nvGrpSpPr>
        <p:grpSpPr>
          <a:xfrm>
            <a:off x="468310" y="1279711"/>
            <a:ext cx="8207378" cy="1758764"/>
            <a:chOff x="468310" y="1279711"/>
            <a:chExt cx="8207378" cy="175876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E423FF6C-F5D0-76CD-84E3-28B449C90BD0}"/>
                </a:ext>
              </a:extLst>
            </p:cNvPr>
            <p:cNvGrpSpPr/>
            <p:nvPr/>
          </p:nvGrpSpPr>
          <p:grpSpPr>
            <a:xfrm>
              <a:off x="468315" y="1358716"/>
              <a:ext cx="8207373" cy="523592"/>
              <a:chOff x="597298" y="1358716"/>
              <a:chExt cx="8078390" cy="523592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88A7170A-8414-9C23-B6AC-DA428E127BC4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0833161-8F4D-3528-ABF0-C03A16EA7681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30625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읽기를 통한 사회적 참여와 문화 형성 중시</a:t>
                </a:r>
              </a:p>
            </p:txBody>
          </p:sp>
        </p:grp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14B3765F-C9A9-C813-DE91-DEC74C66DCF4}"/>
                </a:ext>
              </a:extLst>
            </p:cNvPr>
            <p:cNvSpPr/>
            <p:nvPr/>
          </p:nvSpPr>
          <p:spPr>
            <a:xfrm flipH="1">
              <a:off x="468313" y="169098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05D1CEF9-7A0C-D979-6CEF-00EA8DC49A92}"/>
                </a:ext>
              </a:extLst>
            </p:cNvPr>
            <p:cNvGrpSpPr/>
            <p:nvPr/>
          </p:nvGrpSpPr>
          <p:grpSpPr>
            <a:xfrm>
              <a:off x="567832" y="1279711"/>
              <a:ext cx="452762" cy="452762"/>
              <a:chOff x="421157" y="1300433"/>
              <a:chExt cx="452762" cy="452762"/>
            </a:xfrm>
          </p:grpSpPr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A7ECEDF2-282A-E125-347E-ECCACD214685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7" name="타원 46">
                <a:extLst>
                  <a:ext uri="{FF2B5EF4-FFF2-40B4-BE49-F238E27FC236}">
                    <a16:creationId xmlns:a16="http://schemas.microsoft.com/office/drawing/2014/main" id="{B6015B00-AC87-7CA2-6F5C-D68258BCBAEB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5C9A4D2-475D-2B87-3862-DB7F8308B3E2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15A1D952-F160-85C6-EF83-0ADF67869D31}"/>
                </a:ext>
              </a:extLst>
            </p:cNvPr>
            <p:cNvGrpSpPr/>
            <p:nvPr/>
          </p:nvGrpSpPr>
          <p:grpSpPr>
            <a:xfrm>
              <a:off x="592914" y="2017711"/>
              <a:ext cx="8031105" cy="745598"/>
              <a:chOff x="592914" y="1870866"/>
              <a:chExt cx="8031105" cy="745598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7589C81E-32AD-1D92-CF97-275CF4F466F6}"/>
                  </a:ext>
                </a:extLst>
              </p:cNvPr>
              <p:cNvGrpSpPr/>
              <p:nvPr/>
            </p:nvGrpSpPr>
            <p:grpSpPr>
              <a:xfrm>
                <a:off x="977520" y="2221855"/>
                <a:ext cx="7380505" cy="394609"/>
                <a:chOff x="1216362" y="2235632"/>
                <a:chExt cx="7380505" cy="39460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D2FD331-B2B1-7D38-BC99-313056557A65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665887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02-01]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읽기는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사회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문화적 맥락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에서 의미를 구성하는 과정임을 이해하며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사회적 독서에 참여하고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marL="0" lvl="1">
                    <a:buClr>
                      <a:srgbClr val="0F958E"/>
                    </a:buClr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사회적 독서 문화 형성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에 기여한다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81427F30-A2B6-2425-DBDE-90D4BBE9311A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F2E13103-6F00-62D2-3C95-5B2C7ADA74E2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01405BF1-60F3-FF0A-FF2F-7DB80C346022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AF94F08C-3574-176C-F98A-56926FD670EF}"/>
                  </a:ext>
                </a:extLst>
              </p:cNvPr>
              <p:cNvGrpSpPr/>
              <p:nvPr/>
            </p:nvGrpSpPr>
            <p:grpSpPr>
              <a:xfrm>
                <a:off x="597297" y="1870866"/>
                <a:ext cx="8026722" cy="235220"/>
                <a:chOff x="746503" y="1846543"/>
                <a:chExt cx="8026722" cy="235220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A72610BA-EE36-B237-D476-DC7091CF5EC7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EA06484-B928-2E97-51C3-24F5373AB4E9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729686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[10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02-01]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읽기는 읽기를 통해 서로 영향을 주고받으며 소통하는 사회적 상호 작용임을 이해하고 글을 읽는다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5ECC673-9CCC-CF6C-213A-7A100C0929C0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4CE3F3EB-C0DF-9355-D448-7E001A597D9A}"/>
                  </a:ext>
                </a:extLst>
              </p:cNvPr>
              <p:cNvGrpSpPr/>
              <p:nvPr/>
            </p:nvGrpSpPr>
            <p:grpSpPr>
              <a:xfrm>
                <a:off x="592914" y="2278063"/>
                <a:ext cx="287687" cy="122818"/>
                <a:chOff x="2792865" y="2489845"/>
                <a:chExt cx="382910" cy="163471"/>
              </a:xfrm>
              <a:solidFill>
                <a:srgbClr val="276DB5"/>
              </a:solidFill>
            </p:grpSpPr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096CEBFC-EB6E-8DB9-9570-3B44EC495B69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8657B508-976B-F1DA-77A1-4DAA9EE6B781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22812E07-2487-7F87-0912-5047DA6788F6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0788E939-1C47-2AC9-23F7-24C58187E68E}"/>
                </a:ext>
              </a:extLst>
            </p:cNvPr>
            <p:cNvSpPr/>
            <p:nvPr/>
          </p:nvSpPr>
          <p:spPr>
            <a:xfrm>
              <a:off x="468310" y="1742545"/>
              <a:ext cx="8207375" cy="1295930"/>
            </a:xfrm>
            <a:prstGeom prst="roundRect">
              <a:avLst>
                <a:gd name="adj" fmla="val 8498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E52783A-C860-A946-2A9C-ECAEA95EB59A}"/>
              </a:ext>
            </a:extLst>
          </p:cNvPr>
          <p:cNvGrpSpPr/>
          <p:nvPr/>
        </p:nvGrpSpPr>
        <p:grpSpPr>
          <a:xfrm>
            <a:off x="468310" y="3245707"/>
            <a:ext cx="8207378" cy="2920144"/>
            <a:chOff x="468310" y="3245707"/>
            <a:chExt cx="8207378" cy="2920144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3D7D7691-E1BA-055F-CE86-07D63D461265}"/>
                </a:ext>
              </a:extLst>
            </p:cNvPr>
            <p:cNvGrpSpPr/>
            <p:nvPr/>
          </p:nvGrpSpPr>
          <p:grpSpPr>
            <a:xfrm>
              <a:off x="468315" y="3324712"/>
              <a:ext cx="8207373" cy="523592"/>
              <a:chOff x="597298" y="1358716"/>
              <a:chExt cx="8078390" cy="523592"/>
            </a:xfrm>
          </p:grpSpPr>
          <p:sp>
            <p:nvSpPr>
              <p:cNvPr id="127" name="사각형: 둥근 모서리 126">
                <a:extLst>
                  <a:ext uri="{FF2B5EF4-FFF2-40B4-BE49-F238E27FC236}">
                    <a16:creationId xmlns:a16="http://schemas.microsoft.com/office/drawing/2014/main" id="{ABFB68FD-4469-C9F6-D5CE-A67D8D35EB37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1EE9D53-3710-EA41-7D1A-B40E05FDCE4B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3113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주제 통합적 읽기 및 진로 연계 독서의 강조</a:t>
                </a:r>
              </a:p>
            </p:txBody>
          </p:sp>
        </p:grpSp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CCCD0698-44F0-D0CE-54ED-9714FFD0D681}"/>
                </a:ext>
              </a:extLst>
            </p:cNvPr>
            <p:cNvSpPr/>
            <p:nvPr/>
          </p:nvSpPr>
          <p:spPr>
            <a:xfrm flipH="1">
              <a:off x="468313" y="3656983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67AA4A5E-02EC-4AA1-2445-8058E9EC91E2}"/>
                </a:ext>
              </a:extLst>
            </p:cNvPr>
            <p:cNvSpPr/>
            <p:nvPr/>
          </p:nvSpPr>
          <p:spPr>
            <a:xfrm>
              <a:off x="468310" y="3708541"/>
              <a:ext cx="8207375" cy="2457310"/>
            </a:xfrm>
            <a:prstGeom prst="roundRect">
              <a:avLst>
                <a:gd name="adj" fmla="val 4040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11384A9-017E-7438-C50F-F59D6F3EA676}"/>
                </a:ext>
              </a:extLst>
            </p:cNvPr>
            <p:cNvGrpSpPr/>
            <p:nvPr/>
          </p:nvGrpSpPr>
          <p:grpSpPr>
            <a:xfrm>
              <a:off x="567832" y="3245707"/>
              <a:ext cx="452762" cy="452762"/>
              <a:chOff x="421157" y="1300433"/>
              <a:chExt cx="452762" cy="452762"/>
            </a:xfrm>
          </p:grpSpPr>
          <p:sp>
            <p:nvSpPr>
              <p:cNvPr id="124" name="타원 123">
                <a:extLst>
                  <a:ext uri="{FF2B5EF4-FFF2-40B4-BE49-F238E27FC236}">
                    <a16:creationId xmlns:a16="http://schemas.microsoft.com/office/drawing/2014/main" id="{DB56ED39-DDF9-091E-B111-EA34684CC18E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494C0006-E2D9-1EA2-5464-A64F801BD013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68A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867AD70D-A1CC-CE82-F8D1-EE780704C199}"/>
                  </a:ext>
                </a:extLst>
              </p:cNvPr>
              <p:cNvSpPr txBox="1"/>
              <p:nvPr/>
            </p:nvSpPr>
            <p:spPr>
              <a:xfrm>
                <a:off x="500863" y="1426562"/>
                <a:ext cx="29335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DE8D2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68A1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85FB3159-5863-8345-9A06-CBD884D3A88E}"/>
                </a:ext>
              </a:extLst>
            </p:cNvPr>
            <p:cNvGrpSpPr/>
            <p:nvPr/>
          </p:nvGrpSpPr>
          <p:grpSpPr>
            <a:xfrm>
              <a:off x="684130" y="3971180"/>
              <a:ext cx="6134858" cy="586209"/>
              <a:chOff x="592914" y="4977935"/>
              <a:chExt cx="6134858" cy="586209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347B52D1-4B53-8AFB-580D-AFA3D321B82A}"/>
                  </a:ext>
                </a:extLst>
              </p:cNvPr>
              <p:cNvGrpSpPr/>
              <p:nvPr/>
            </p:nvGrpSpPr>
            <p:grpSpPr>
              <a:xfrm>
                <a:off x="977520" y="5328924"/>
                <a:ext cx="5750252" cy="235220"/>
                <a:chOff x="1216362" y="2235632"/>
                <a:chExt cx="5750252" cy="235220"/>
              </a:xfrm>
            </p:grpSpPr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74BFBF1D-2E4A-2FB7-C918-71C031E7E93C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502862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02-06]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동일한 화제를 다룬 여러 글이나 자료를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68A1E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주제 통합적으로 읽는다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68A1E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2504472C-B722-4815-57F7-CE23939BE8C5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65A1A48B-4598-339B-42A6-1948B8699B75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68A1E">
                      <a:alpha val="3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E8E8CCD-7126-CE4E-F99A-53FD4FC2C4C2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2A62FA09-57A9-BCE0-1839-EC07C4C9B602}"/>
                  </a:ext>
                </a:extLst>
              </p:cNvPr>
              <p:cNvGrpSpPr/>
              <p:nvPr/>
            </p:nvGrpSpPr>
            <p:grpSpPr>
              <a:xfrm>
                <a:off x="597297" y="4977935"/>
                <a:ext cx="6114340" cy="235220"/>
                <a:chOff x="746503" y="1846543"/>
                <a:chExt cx="6114340" cy="235220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87A1D204-6D04-2C43-B5EC-16189FA82CA9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5D2D966-BEDD-2C80-15EC-2EA3466574D3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538448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02-06]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동일한 화제를 다룬 여러 글을 읽으며 관점과 형식의 차이를 파악한다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1EF1A416-8F8D-0D92-06D2-F579DB87C0FF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85D767D9-657F-F127-27D9-D65872CDC094}"/>
                  </a:ext>
                </a:extLst>
              </p:cNvPr>
              <p:cNvGrpSpPr/>
              <p:nvPr/>
            </p:nvGrpSpPr>
            <p:grpSpPr>
              <a:xfrm>
                <a:off x="592914" y="5385132"/>
                <a:ext cx="287687" cy="122818"/>
                <a:chOff x="2792865" y="2489845"/>
                <a:chExt cx="382910" cy="163471"/>
              </a:xfrm>
              <a:solidFill>
                <a:srgbClr val="F68A1E"/>
              </a:solidFill>
            </p:grpSpPr>
            <p:sp>
              <p:nvSpPr>
                <p:cNvPr id="73" name="자유형: 도형 72">
                  <a:extLst>
                    <a:ext uri="{FF2B5EF4-FFF2-40B4-BE49-F238E27FC236}">
                      <a16:creationId xmlns:a16="http://schemas.microsoft.com/office/drawing/2014/main" id="{922AF725-2496-8BD5-0CBE-9D07637883E3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95A77B1A-6A84-5314-3EF3-DF922622C15B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B8ECDEC7-E0C3-89A7-F6F4-AA47B8C71B22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249751CE-21E1-C3C6-A707-50A25B2548EB}"/>
                </a:ext>
              </a:extLst>
            </p:cNvPr>
            <p:cNvGrpSpPr/>
            <p:nvPr/>
          </p:nvGrpSpPr>
          <p:grpSpPr>
            <a:xfrm>
              <a:off x="684130" y="5082667"/>
              <a:ext cx="6786989" cy="820545"/>
              <a:chOff x="592914" y="5118982"/>
              <a:chExt cx="6786989" cy="820545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F8D42D25-A573-5882-93DB-73A34920FD66}"/>
                  </a:ext>
                </a:extLst>
              </p:cNvPr>
              <p:cNvGrpSpPr/>
              <p:nvPr/>
            </p:nvGrpSpPr>
            <p:grpSpPr>
              <a:xfrm>
                <a:off x="597297" y="5118982"/>
                <a:ext cx="6375629" cy="446898"/>
                <a:chOff x="746503" y="1846543"/>
                <a:chExt cx="6375629" cy="446898"/>
              </a:xfrm>
            </p:grpSpPr>
            <p:sp>
              <p:nvSpPr>
                <p:cNvPr id="91" name="사각형: 둥근 모서리 90">
                  <a:extLst>
                    <a:ext uri="{FF2B5EF4-FFF2-40B4-BE49-F238E27FC236}">
                      <a16:creationId xmlns:a16="http://schemas.microsoft.com/office/drawing/2014/main" id="{43119582-9EE5-6096-4616-F9F9308483AD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B72CF876-9D70-9E4C-6ACB-A2479E02A8D1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564577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02-08]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도서관이나 인터넷에서 관련 자료를 찾아 참고하면서 한 편의 글을 읽는다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3EA61F28-1C77-3327-EB87-FF5C8E9BAFE1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43D17852-23E9-D36C-D5DD-865C6BB8ACC4}"/>
                    </a:ext>
                  </a:extLst>
                </p:cNvPr>
                <p:cNvSpPr txBox="1"/>
                <p:nvPr/>
              </p:nvSpPr>
              <p:spPr>
                <a:xfrm>
                  <a:off x="1476356" y="2108775"/>
                  <a:ext cx="511999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02-10]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읽기의 가치와 중요성을 깨닫고 읽기를 생활화하는 태도를 지닌다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DD91D48E-D098-69D8-0BD7-3DE150A32718}"/>
                  </a:ext>
                </a:extLst>
              </p:cNvPr>
              <p:cNvGrpSpPr/>
              <p:nvPr/>
            </p:nvGrpSpPr>
            <p:grpSpPr>
              <a:xfrm>
                <a:off x="592914" y="5704307"/>
                <a:ext cx="6786989" cy="235220"/>
                <a:chOff x="592914" y="5439491"/>
                <a:chExt cx="6786989" cy="235220"/>
              </a:xfrm>
            </p:grpSpPr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05B21EE3-C2A4-8C16-3423-10F1743D4C9B}"/>
                    </a:ext>
                  </a:extLst>
                </p:cNvPr>
                <p:cNvGrpSpPr/>
                <p:nvPr/>
              </p:nvGrpSpPr>
              <p:grpSpPr>
                <a:xfrm>
                  <a:off x="977520" y="5439491"/>
                  <a:ext cx="6402383" cy="235220"/>
                  <a:chOff x="1135401" y="5435447"/>
                  <a:chExt cx="6402383" cy="235220"/>
                </a:xfrm>
              </p:grpSpPr>
              <p:sp>
                <p:nvSpPr>
                  <p:cNvPr id="57" name="사각형: 둥근 모서리 56">
                    <a:extLst>
                      <a:ext uri="{FF2B5EF4-FFF2-40B4-BE49-F238E27FC236}">
                        <a16:creationId xmlns:a16="http://schemas.microsoft.com/office/drawing/2014/main" id="{8A659B82-C15A-11F2-75DB-D284D27B284F}"/>
                      </a:ext>
                    </a:extLst>
                  </p:cNvPr>
                  <p:cNvSpPr/>
                  <p:nvPr/>
                </p:nvSpPr>
                <p:spPr>
                  <a:xfrm flipV="1">
                    <a:off x="1135401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68A1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68153F96-7BFB-F67A-64F0-A04CF0B7E0FB}"/>
                      </a:ext>
                    </a:extLst>
                  </p:cNvPr>
                  <p:cNvSpPr txBox="1"/>
                  <p:nvPr/>
                </p:nvSpPr>
                <p:spPr>
                  <a:xfrm>
                    <a:off x="1247561" y="5460724"/>
                    <a:ext cx="29174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통합</a:t>
                    </a:r>
                  </a:p>
                </p:txBody>
              </p:sp>
              <p:sp>
                <p:nvSpPr>
                  <p:cNvPr id="59" name="사각형: 둥근 모서리 58">
                    <a:extLst>
                      <a:ext uri="{FF2B5EF4-FFF2-40B4-BE49-F238E27FC236}">
                        <a16:creationId xmlns:a16="http://schemas.microsoft.com/office/drawing/2014/main" id="{5CD26707-E24B-6B82-C26F-1561D66A2C9E}"/>
                      </a:ext>
                    </a:extLst>
                  </p:cNvPr>
                  <p:cNvSpPr/>
                  <p:nvPr/>
                </p:nvSpPr>
                <p:spPr>
                  <a:xfrm flipV="1">
                    <a:off x="1581839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BE998055-898A-844C-5F7C-45B7CFC8F325}"/>
                      </a:ext>
                    </a:extLst>
                  </p:cNvPr>
                  <p:cNvSpPr txBox="1"/>
                  <p:nvPr/>
                </p:nvSpPr>
                <p:spPr>
                  <a:xfrm>
                    <a:off x="2334436" y="5460724"/>
                    <a:ext cx="520334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[9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02-07]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68A1E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진로나 관심 분야에 대한 다양한 책이나 자료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를 스스로 찾아 읽는다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  <a:endPara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1" name="사각형: 둥근 모서리 60">
                    <a:extLst>
                      <a:ext uri="{FF2B5EF4-FFF2-40B4-BE49-F238E27FC236}">
                        <a16:creationId xmlns:a16="http://schemas.microsoft.com/office/drawing/2014/main" id="{E8F36BFE-7820-D8D3-006B-03FB3A9778A4}"/>
                      </a:ext>
                    </a:extLst>
                  </p:cNvPr>
                  <p:cNvSpPr/>
                  <p:nvPr/>
                </p:nvSpPr>
                <p:spPr>
                  <a:xfrm flipV="1">
                    <a:off x="1620491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68A1E">
                      <a:alpha val="3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09AC03F5-DF68-D7AE-4CD0-09689FC3B254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975" y="5460724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95765553-9306-F529-C590-446BCFE88423}"/>
                    </a:ext>
                  </a:extLst>
                </p:cNvPr>
                <p:cNvGrpSpPr/>
                <p:nvPr/>
              </p:nvGrpSpPr>
              <p:grpSpPr>
                <a:xfrm>
                  <a:off x="592914" y="5495699"/>
                  <a:ext cx="287687" cy="122818"/>
                  <a:chOff x="2792865" y="2489845"/>
                  <a:chExt cx="382910" cy="163471"/>
                </a:xfrm>
                <a:solidFill>
                  <a:srgbClr val="F68A1E"/>
                </a:solidFill>
              </p:grpSpPr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D1696EC1-4482-CCEB-AE9D-D320459CCA7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3013250" y="2490791"/>
                    <a:ext cx="163469" cy="161581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9" name="자유형: 도형 88">
                    <a:extLst>
                      <a:ext uri="{FF2B5EF4-FFF2-40B4-BE49-F238E27FC236}">
                        <a16:creationId xmlns:a16="http://schemas.microsoft.com/office/drawing/2014/main" id="{F19C4875-3ED6-BF48-10A7-3A3A47D83FD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905966" y="2490791"/>
                    <a:ext cx="163469" cy="161581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11BA10DA-9674-EAAF-0812-0BC9B336015E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791920" y="2490790"/>
                    <a:ext cx="163469" cy="161580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</p:grp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224E6023-4B22-7391-58B3-5C2ADCEA42D9}"/>
                </a:ext>
              </a:extLst>
            </p:cNvPr>
            <p:cNvCxnSpPr>
              <a:cxnSpLocks/>
            </p:cNvCxnSpPr>
            <p:nvPr/>
          </p:nvCxnSpPr>
          <p:spPr>
            <a:xfrm>
              <a:off x="574055" y="4820028"/>
              <a:ext cx="7995885" cy="0"/>
            </a:xfrm>
            <a:prstGeom prst="line">
              <a:avLst/>
            </a:prstGeom>
            <a:ln w="19050">
              <a:solidFill>
                <a:srgbClr val="F68A1E">
                  <a:alpha val="3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498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FB486060-5668-3C7A-CD47-DF994C298D55}"/>
              </a:ext>
            </a:extLst>
          </p:cNvPr>
          <p:cNvGrpSpPr/>
          <p:nvPr/>
        </p:nvGrpSpPr>
        <p:grpSpPr>
          <a:xfrm>
            <a:off x="334405" y="209704"/>
            <a:ext cx="4058580" cy="716668"/>
            <a:chOff x="334405" y="209704"/>
            <a:chExt cx="4058580" cy="7166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01D017-09D8-8371-E320-B12531534F51}"/>
                </a:ext>
              </a:extLst>
            </p:cNvPr>
            <p:cNvSpPr txBox="1"/>
            <p:nvPr/>
          </p:nvSpPr>
          <p:spPr>
            <a:xfrm>
              <a:off x="1087593" y="501878"/>
              <a:ext cx="330539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쓰기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3501C6-6C02-5E0C-E87C-C1F83775B4CA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FE242FDE-5C26-4825-A901-79C18068A8A8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6810054-6833-B8CF-B663-E200444EE84E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2F7E8F45-4A30-AA35-F75F-24D491DD1413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2B0CBF48-DFFE-FC12-B2D1-4B81FB3B0B9F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7A49430-06D8-B742-C1C2-60AE62A2CA3C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9CF01EA7-F6DD-D438-5AC4-F9CD1E667D90}"/>
              </a:ext>
            </a:extLst>
          </p:cNvPr>
          <p:cNvGrpSpPr/>
          <p:nvPr/>
        </p:nvGrpSpPr>
        <p:grpSpPr>
          <a:xfrm>
            <a:off x="468312" y="2880477"/>
            <a:ext cx="8207376" cy="1345103"/>
            <a:chOff x="468312" y="2882116"/>
            <a:chExt cx="8207376" cy="1345103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EFBF375A-2F09-BC54-A898-05AF93133B35}"/>
                </a:ext>
              </a:extLst>
            </p:cNvPr>
            <p:cNvGrpSpPr/>
            <p:nvPr/>
          </p:nvGrpSpPr>
          <p:grpSpPr>
            <a:xfrm>
              <a:off x="468315" y="2946749"/>
              <a:ext cx="8207373" cy="523592"/>
              <a:chOff x="597298" y="1358716"/>
              <a:chExt cx="8078390" cy="523592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5450557A-1FE8-2B9A-C08F-A7FBAB6F9DB9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4526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1B118BE-3BC5-D449-B729-67F5464FB6CB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412597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정보 수집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분석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선별 과정을 통해 글을 쓰는 경험의 강조</a:t>
                </a:r>
              </a:p>
            </p:txBody>
          </p:sp>
        </p:grp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A3D17E5D-EF75-82AB-C45E-69E9CBFF2F1F}"/>
                </a:ext>
              </a:extLst>
            </p:cNvPr>
            <p:cNvSpPr/>
            <p:nvPr/>
          </p:nvSpPr>
          <p:spPr>
            <a:xfrm flipH="1">
              <a:off x="468313" y="3268948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C8FBD090-EF6D-2F56-BB74-E224B176CFB7}"/>
                </a:ext>
              </a:extLst>
            </p:cNvPr>
            <p:cNvSpPr/>
            <p:nvPr/>
          </p:nvSpPr>
          <p:spPr>
            <a:xfrm>
              <a:off x="468312" y="3341229"/>
              <a:ext cx="8207373" cy="885990"/>
            </a:xfrm>
            <a:prstGeom prst="roundRect">
              <a:avLst>
                <a:gd name="adj" fmla="val 13978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F751091-B0B4-7ED1-2552-BDA17693BEE6}"/>
                </a:ext>
              </a:extLst>
            </p:cNvPr>
            <p:cNvGrpSpPr/>
            <p:nvPr/>
          </p:nvGrpSpPr>
          <p:grpSpPr>
            <a:xfrm>
              <a:off x="567832" y="2882116"/>
              <a:ext cx="452762" cy="452762"/>
              <a:chOff x="421157" y="1294083"/>
              <a:chExt cx="452762" cy="452762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04401474-EAB9-2A96-0EFC-A7B7B26DA596}"/>
                  </a:ext>
                </a:extLst>
              </p:cNvPr>
              <p:cNvSpPr/>
              <p:nvPr/>
            </p:nvSpPr>
            <p:spPr>
              <a:xfrm>
                <a:off x="421157" y="129408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4107C3ED-EB6A-420D-0044-459CCF4B8B83}"/>
                  </a:ext>
                </a:extLst>
              </p:cNvPr>
              <p:cNvSpPr/>
              <p:nvPr/>
            </p:nvSpPr>
            <p:spPr>
              <a:xfrm>
                <a:off x="456536" y="132946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68A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DC54D2-2CF5-BED9-B21C-BD9EACCD0542}"/>
                  </a:ext>
                </a:extLst>
              </p:cNvPr>
              <p:cNvSpPr txBox="1"/>
              <p:nvPr/>
            </p:nvSpPr>
            <p:spPr>
              <a:xfrm>
                <a:off x="500863" y="1420212"/>
                <a:ext cx="29335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DE8D2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68A1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BCF8FCAE-0BCC-F1EA-005E-A5A484D5794C}"/>
                </a:ext>
              </a:extLst>
            </p:cNvPr>
            <p:cNvGrpSpPr/>
            <p:nvPr/>
          </p:nvGrpSpPr>
          <p:grpSpPr>
            <a:xfrm>
              <a:off x="592914" y="3666614"/>
              <a:ext cx="6511387" cy="235220"/>
              <a:chOff x="592914" y="3653663"/>
              <a:chExt cx="6511387" cy="235220"/>
            </a:xfrm>
          </p:grpSpPr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9BFABA28-C6BF-A10B-1336-82BD52117A12}"/>
                  </a:ext>
                </a:extLst>
              </p:cNvPr>
              <p:cNvSpPr/>
              <p:nvPr/>
            </p:nvSpPr>
            <p:spPr>
              <a:xfrm flipV="1">
                <a:off x="59291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F53A704-A165-066F-2072-2A4B9CD558CF}"/>
                  </a:ext>
                </a:extLst>
              </p:cNvPr>
              <p:cNvSpPr txBox="1"/>
              <p:nvPr/>
            </p:nvSpPr>
            <p:spPr>
              <a:xfrm>
                <a:off x="706678" y="3678940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9EEAAA71-0997-A4E7-2DF3-C540027DE363}"/>
                  </a:ext>
                </a:extLst>
              </p:cNvPr>
              <p:cNvSpPr/>
              <p:nvPr/>
            </p:nvSpPr>
            <p:spPr>
              <a:xfrm flipV="1">
                <a:off x="1039352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34F77A-0466-E58B-2A71-59580015FABD}"/>
                  </a:ext>
                </a:extLst>
              </p:cNvPr>
              <p:cNvSpPr txBox="1"/>
              <p:nvPr/>
            </p:nvSpPr>
            <p:spPr>
              <a:xfrm>
                <a:off x="1791949" y="3678940"/>
                <a:ext cx="531235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03-02]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복수의 자료를 활용하여 다양한 형식으로 정보를 전달하는 글을 쓴다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7D4571DB-554E-15DA-9EFE-AA30D01449A3}"/>
                  </a:ext>
                </a:extLst>
              </p:cNvPr>
              <p:cNvSpPr/>
              <p:nvPr/>
            </p:nvSpPr>
            <p:spPr>
              <a:xfrm flipV="1">
                <a:off x="107800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>
                  <a:alpha val="3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884F0AA-4829-815C-D4B9-D012758C6ADE}"/>
                  </a:ext>
                </a:extLst>
              </p:cNvPr>
              <p:cNvSpPr txBox="1"/>
              <p:nvPr/>
            </p:nvSpPr>
            <p:spPr>
              <a:xfrm>
                <a:off x="1178488" y="3678940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</p:grp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628896F1-F4FA-6501-F6AF-B6684F6187E9}"/>
              </a:ext>
            </a:extLst>
          </p:cNvPr>
          <p:cNvGrpSpPr/>
          <p:nvPr/>
        </p:nvGrpSpPr>
        <p:grpSpPr>
          <a:xfrm>
            <a:off x="468312" y="1279711"/>
            <a:ext cx="8207376" cy="1348824"/>
            <a:chOff x="468312" y="1279711"/>
            <a:chExt cx="8207376" cy="1348824"/>
          </a:xfrm>
        </p:grpSpPr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41B8A527-FCAA-3167-53AB-58353AEA6ACF}"/>
                </a:ext>
              </a:extLst>
            </p:cNvPr>
            <p:cNvGrpSpPr/>
            <p:nvPr/>
          </p:nvGrpSpPr>
          <p:grpSpPr>
            <a:xfrm>
              <a:off x="468313" y="1279711"/>
              <a:ext cx="8207375" cy="928094"/>
              <a:chOff x="468313" y="1279711"/>
              <a:chExt cx="8207375" cy="928094"/>
            </a:xfrm>
          </p:grpSpPr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42C3FEC5-85DC-8878-4BC7-1EFF7DB1D992}"/>
                  </a:ext>
                </a:extLst>
              </p:cNvPr>
              <p:cNvGrpSpPr/>
              <p:nvPr/>
            </p:nvGrpSpPr>
            <p:grpSpPr>
              <a:xfrm>
                <a:off x="468315" y="1358716"/>
                <a:ext cx="8207373" cy="523592"/>
                <a:chOff x="597298" y="1358716"/>
                <a:chExt cx="8078390" cy="523592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C6A8307A-7261-7308-0698-7B5E0D51E87F}"/>
                    </a:ext>
                  </a:extLst>
                </p:cNvPr>
                <p:cNvSpPr/>
                <p:nvPr/>
              </p:nvSpPr>
              <p:spPr>
                <a:xfrm rot="10800000" flipH="1">
                  <a:off x="597298" y="1358716"/>
                  <a:ext cx="8078390" cy="523592"/>
                </a:xfrm>
                <a:prstGeom prst="roundRect">
                  <a:avLst>
                    <a:gd name="adj" fmla="val 13617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5A2F9A4F-A0F3-11D7-D44D-D51880378982}"/>
                    </a:ext>
                  </a:extLst>
                </p:cNvPr>
                <p:cNvSpPr txBox="1"/>
                <p:nvPr/>
              </p:nvSpPr>
              <p:spPr>
                <a:xfrm>
                  <a:off x="1238723" y="1419090"/>
                  <a:ext cx="348538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다양한 기호 및 매체를 활용한 의미 구성의 강조 </a:t>
                  </a:r>
                </a:p>
              </p:txBody>
            </p:sp>
          </p:grpSp>
          <p:sp>
            <p:nvSpPr>
              <p:cNvPr id="152" name="사각형: 둥근 모서리 151">
                <a:extLst>
                  <a:ext uri="{FF2B5EF4-FFF2-40B4-BE49-F238E27FC236}">
                    <a16:creationId xmlns:a16="http://schemas.microsoft.com/office/drawing/2014/main" id="{80EB139F-D81E-615C-C65E-CFE40A01D6E6}"/>
                  </a:ext>
                </a:extLst>
              </p:cNvPr>
              <p:cNvSpPr/>
              <p:nvPr/>
            </p:nvSpPr>
            <p:spPr>
              <a:xfrm flipH="1">
                <a:off x="468313" y="1690987"/>
                <a:ext cx="8207372" cy="516818"/>
              </a:xfrm>
              <a:prstGeom prst="roundRect">
                <a:avLst>
                  <a:gd name="adj" fmla="val 166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CCFE43B5-8763-A198-50CC-1CA10EDA26B3}"/>
                  </a:ext>
                </a:extLst>
              </p:cNvPr>
              <p:cNvGrpSpPr/>
              <p:nvPr/>
            </p:nvGrpSpPr>
            <p:grpSpPr>
              <a:xfrm>
                <a:off x="567832" y="1279711"/>
                <a:ext cx="452762" cy="452762"/>
                <a:chOff x="421157" y="1300433"/>
                <a:chExt cx="452762" cy="452762"/>
              </a:xfrm>
            </p:grpSpPr>
            <p:sp>
              <p:nvSpPr>
                <p:cNvPr id="154" name="타원 153">
                  <a:extLst>
                    <a:ext uri="{FF2B5EF4-FFF2-40B4-BE49-F238E27FC236}">
                      <a16:creationId xmlns:a16="http://schemas.microsoft.com/office/drawing/2014/main" id="{DF7DC86D-F50B-AC5F-0984-B26E502219A7}"/>
                    </a:ext>
                  </a:extLst>
                </p:cNvPr>
                <p:cNvSpPr/>
                <p:nvPr/>
              </p:nvSpPr>
              <p:spPr>
                <a:xfrm>
                  <a:off x="421157" y="1300433"/>
                  <a:ext cx="452762" cy="452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15A2DB83-9B3C-FD4A-B982-471A08E8D588}"/>
                    </a:ext>
                  </a:extLst>
                </p:cNvPr>
                <p:cNvSpPr/>
                <p:nvPr/>
              </p:nvSpPr>
              <p:spPr>
                <a:xfrm>
                  <a:off x="456535" y="1335811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6A239D37-208B-ACD0-4668-DD91CAE9516E}"/>
                    </a:ext>
                  </a:extLst>
                </p:cNvPr>
                <p:cNvSpPr txBox="1"/>
                <p:nvPr/>
              </p:nvSpPr>
              <p:spPr>
                <a:xfrm>
                  <a:off x="514489" y="1426562"/>
                  <a:ext cx="266098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CBDCE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1</a:t>
                  </a:r>
                </a:p>
              </p:txBody>
            </p:sp>
          </p:grp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9F193CE9-6D69-B9A6-87F6-B540F860850D}"/>
                </a:ext>
              </a:extLst>
            </p:cNvPr>
            <p:cNvGrpSpPr/>
            <p:nvPr/>
          </p:nvGrpSpPr>
          <p:grpSpPr>
            <a:xfrm>
              <a:off x="592914" y="1988236"/>
              <a:ext cx="7375406" cy="394609"/>
              <a:chOff x="592914" y="3653663"/>
              <a:chExt cx="7375406" cy="394609"/>
            </a:xfrm>
          </p:grpSpPr>
          <p:sp>
            <p:nvSpPr>
              <p:cNvPr id="133" name="사각형: 둥근 모서리 132">
                <a:extLst>
                  <a:ext uri="{FF2B5EF4-FFF2-40B4-BE49-F238E27FC236}">
                    <a16:creationId xmlns:a16="http://schemas.microsoft.com/office/drawing/2014/main" id="{26A02495-FD96-0806-7404-11C6298A88E5}"/>
                  </a:ext>
                </a:extLst>
              </p:cNvPr>
              <p:cNvSpPr/>
              <p:nvPr/>
            </p:nvSpPr>
            <p:spPr>
              <a:xfrm flipV="1">
                <a:off x="59291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604DC28-1B41-321A-B061-D230FDB4DEC7}"/>
                  </a:ext>
                </a:extLst>
              </p:cNvPr>
              <p:cNvSpPr txBox="1"/>
              <p:nvPr/>
            </p:nvSpPr>
            <p:spPr>
              <a:xfrm>
                <a:off x="706678" y="3678940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135" name="사각형: 둥근 모서리 134">
                <a:extLst>
                  <a:ext uri="{FF2B5EF4-FFF2-40B4-BE49-F238E27FC236}">
                    <a16:creationId xmlns:a16="http://schemas.microsoft.com/office/drawing/2014/main" id="{0FCF1AF8-2449-0911-7DB6-A742ABE1A936}"/>
                  </a:ext>
                </a:extLst>
              </p:cNvPr>
              <p:cNvSpPr/>
              <p:nvPr/>
            </p:nvSpPr>
            <p:spPr>
              <a:xfrm flipV="1">
                <a:off x="1039352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CAB96900-7AB8-2EBF-7C19-412A246D2235}"/>
                  </a:ext>
                </a:extLst>
              </p:cNvPr>
              <p:cNvSpPr txBox="1"/>
              <p:nvPr/>
            </p:nvSpPr>
            <p:spPr>
              <a:xfrm>
                <a:off x="1791949" y="3678940"/>
                <a:ext cx="61763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03-07]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복합양식 자료를 활용하여 내용을 생성하고 글의 유형을 고려하여 내용을 조직하며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글을 쓴다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137" name="사각형: 둥근 모서리 136">
                <a:extLst>
                  <a:ext uri="{FF2B5EF4-FFF2-40B4-BE49-F238E27FC236}">
                    <a16:creationId xmlns:a16="http://schemas.microsoft.com/office/drawing/2014/main" id="{4188EA4D-6C10-3283-7115-994281457647}"/>
                  </a:ext>
                </a:extLst>
              </p:cNvPr>
              <p:cNvSpPr/>
              <p:nvPr/>
            </p:nvSpPr>
            <p:spPr>
              <a:xfrm flipV="1">
                <a:off x="107800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CBDC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AE364ED-FE9A-2AAB-2461-B0F788D80719}"/>
                  </a:ext>
                </a:extLst>
              </p:cNvPr>
              <p:cNvSpPr txBox="1"/>
              <p:nvPr/>
            </p:nvSpPr>
            <p:spPr>
              <a:xfrm>
                <a:off x="1178488" y="3678940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  <p:sp>
          <p:nvSpPr>
            <p:cNvPr id="130" name="사각형: 둥근 모서리 129">
              <a:extLst>
                <a:ext uri="{FF2B5EF4-FFF2-40B4-BE49-F238E27FC236}">
                  <a16:creationId xmlns:a16="http://schemas.microsoft.com/office/drawing/2014/main" id="{ED6290C8-B59D-EAEE-1F28-0C009CD538FA}"/>
                </a:ext>
              </a:extLst>
            </p:cNvPr>
            <p:cNvSpPr/>
            <p:nvPr/>
          </p:nvSpPr>
          <p:spPr>
            <a:xfrm>
              <a:off x="468312" y="1742545"/>
              <a:ext cx="8207373" cy="885990"/>
            </a:xfrm>
            <a:prstGeom prst="roundRect">
              <a:avLst>
                <a:gd name="adj" fmla="val 12043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8379AD2-D054-8526-27B1-D2A9C7C6F897}"/>
              </a:ext>
            </a:extLst>
          </p:cNvPr>
          <p:cNvGrpSpPr/>
          <p:nvPr/>
        </p:nvGrpSpPr>
        <p:grpSpPr>
          <a:xfrm>
            <a:off x="468312" y="4477523"/>
            <a:ext cx="8207376" cy="1688328"/>
            <a:chOff x="468312" y="4477523"/>
            <a:chExt cx="8207376" cy="168832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BB5117EB-F641-FB16-1137-6E1D71F8D239}"/>
                </a:ext>
              </a:extLst>
            </p:cNvPr>
            <p:cNvGrpSpPr/>
            <p:nvPr/>
          </p:nvGrpSpPr>
          <p:grpSpPr>
            <a:xfrm>
              <a:off x="468315" y="4556528"/>
              <a:ext cx="8207373" cy="523592"/>
              <a:chOff x="597298" y="1358716"/>
              <a:chExt cx="8078390" cy="523592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D2BB76E1-019B-ACBB-EC96-43FC5740B2E1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6CA82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DCAC950-DA0A-BEBE-7BA3-0FD9B5798860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42727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언어 공동체 구성원으로의 성장을 지원하는 학습 내용 선정</a:t>
                </a:r>
              </a:p>
            </p:txBody>
          </p:sp>
        </p:grpSp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492AD9CE-B65D-2F46-328B-7021B30EE036}"/>
                </a:ext>
              </a:extLst>
            </p:cNvPr>
            <p:cNvSpPr/>
            <p:nvPr/>
          </p:nvSpPr>
          <p:spPr>
            <a:xfrm flipH="1">
              <a:off x="468313" y="487872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9393CEB3-BC4C-42A3-6640-7C4638866397}"/>
                </a:ext>
              </a:extLst>
            </p:cNvPr>
            <p:cNvGrpSpPr/>
            <p:nvPr/>
          </p:nvGrpSpPr>
          <p:grpSpPr>
            <a:xfrm>
              <a:off x="567832" y="4477523"/>
              <a:ext cx="452762" cy="452762"/>
              <a:chOff x="421157" y="1300433"/>
              <a:chExt cx="452762" cy="452762"/>
            </a:xfrm>
          </p:grpSpPr>
          <p:sp>
            <p:nvSpPr>
              <p:cNvPr id="64" name="타원 63">
                <a:extLst>
                  <a:ext uri="{FF2B5EF4-FFF2-40B4-BE49-F238E27FC236}">
                    <a16:creationId xmlns:a16="http://schemas.microsoft.com/office/drawing/2014/main" id="{A97C50A9-0509-4906-10A5-437C0039C5D6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AD8E2E50-029D-3574-5960-F47F000A7D1F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CA8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D8DE373-578F-AC3F-8291-DE9DDD97F599}"/>
                  </a:ext>
                </a:extLst>
              </p:cNvPr>
              <p:cNvSpPr txBox="1"/>
              <p:nvPr/>
            </p:nvSpPr>
            <p:spPr>
              <a:xfrm>
                <a:off x="496054" y="1426562"/>
                <a:ext cx="30296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EED3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824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3</a:t>
                </a:r>
              </a:p>
            </p:txBody>
          </p:sp>
        </p:grp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40410F03-F49C-E781-2EF4-C8707414E8D9}"/>
                </a:ext>
              </a:extLst>
            </p:cNvPr>
            <p:cNvSpPr/>
            <p:nvPr/>
          </p:nvSpPr>
          <p:spPr>
            <a:xfrm>
              <a:off x="468312" y="4930284"/>
              <a:ext cx="8207373" cy="1235567"/>
            </a:xfrm>
            <a:prstGeom prst="roundRect">
              <a:avLst>
                <a:gd name="adj" fmla="val 8987"/>
              </a:avLst>
            </a:prstGeom>
            <a:ln w="19050" cap="rnd">
              <a:solidFill>
                <a:srgbClr val="6CA824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36AD7BF-4AAC-E980-B1AC-1EE299C18BFF}"/>
                </a:ext>
              </a:extLst>
            </p:cNvPr>
            <p:cNvGrpSpPr/>
            <p:nvPr/>
          </p:nvGrpSpPr>
          <p:grpSpPr>
            <a:xfrm>
              <a:off x="592914" y="5175268"/>
              <a:ext cx="7854879" cy="745598"/>
              <a:chOff x="592914" y="5287621"/>
              <a:chExt cx="7854879" cy="745598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22650C33-1951-2FD5-2574-31E275604F1F}"/>
                  </a:ext>
                </a:extLst>
              </p:cNvPr>
              <p:cNvGrpSpPr/>
              <p:nvPr/>
            </p:nvGrpSpPr>
            <p:grpSpPr>
              <a:xfrm>
                <a:off x="977520" y="5638610"/>
                <a:ext cx="7470273" cy="394609"/>
                <a:chOff x="1216362" y="2235632"/>
                <a:chExt cx="7470273" cy="394609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C247E49-370C-A4D3-1CF8-7AD319B869D3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674864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03-09]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6CA824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언어 공동체의 구성원인 필자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로서 자신에 대해 성찰하며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윤리적 소통 문화를 형성하는 데에</a:t>
                  </a:r>
                  <a:b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기여한다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5FB884D8-24E0-40DB-7541-FA953DE17AFD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15" name="사각형: 둥근 모서리 14">
                    <a:extLst>
                      <a:ext uri="{FF2B5EF4-FFF2-40B4-BE49-F238E27FC236}">
                        <a16:creationId xmlns:a16="http://schemas.microsoft.com/office/drawing/2014/main" id="{9F731CE1-2ED7-D779-D719-8F51D1CB4FD9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6CA824">
                      <a:alpha val="3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305D1BF-894B-ACAD-3D35-1391625CC85A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607D5FF1-D914-6689-75A2-8CA5928C3EA2}"/>
                  </a:ext>
                </a:extLst>
              </p:cNvPr>
              <p:cNvGrpSpPr/>
              <p:nvPr/>
            </p:nvGrpSpPr>
            <p:grpSpPr>
              <a:xfrm>
                <a:off x="597297" y="5287621"/>
                <a:ext cx="4583472" cy="235220"/>
                <a:chOff x="746503" y="1846543"/>
                <a:chExt cx="4583472" cy="235220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66C88012-B512-F88E-9FD4-33F3ECDBE3CA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95AE74D-72BE-30A1-89BE-263ABA0331EE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385361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03-10]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쓰기 윤리를 지키며 글을 쓰는 태도를 지닌다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2C4AC66-215E-B966-CF44-68FB3B4D7960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E6E91E1D-BACA-A8DB-28A5-84DD289D7245}"/>
                  </a:ext>
                </a:extLst>
              </p:cNvPr>
              <p:cNvGrpSpPr/>
              <p:nvPr/>
            </p:nvGrpSpPr>
            <p:grpSpPr>
              <a:xfrm>
                <a:off x="592914" y="5694818"/>
                <a:ext cx="287687" cy="122818"/>
                <a:chOff x="2792865" y="2489845"/>
                <a:chExt cx="382910" cy="163471"/>
              </a:xfrm>
              <a:solidFill>
                <a:srgbClr val="6CA824"/>
              </a:solidFill>
            </p:grpSpPr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id="{8F27DA21-E72C-757C-810F-D0B29874ED64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" name="자유형: 도형 6">
                  <a:extLst>
                    <a:ext uri="{FF2B5EF4-FFF2-40B4-BE49-F238E27FC236}">
                      <a16:creationId xmlns:a16="http://schemas.microsoft.com/office/drawing/2014/main" id="{D23C6698-9AD9-6901-F56B-E71A12D9975F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3F8003EE-7386-59AB-D046-153340276F22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6391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D55FEC-5ABA-95BD-7E15-DF782923962E}"/>
              </a:ext>
            </a:extLst>
          </p:cNvPr>
          <p:cNvGrpSpPr/>
          <p:nvPr/>
        </p:nvGrpSpPr>
        <p:grpSpPr>
          <a:xfrm>
            <a:off x="334405" y="209704"/>
            <a:ext cx="4064992" cy="716668"/>
            <a:chOff x="334405" y="209704"/>
            <a:chExt cx="4064992" cy="71666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6F761E4-3B27-4EDA-7CB5-88A7F84709B3}"/>
                </a:ext>
              </a:extLst>
            </p:cNvPr>
            <p:cNvSpPr txBox="1"/>
            <p:nvPr/>
          </p:nvSpPr>
          <p:spPr>
            <a:xfrm>
              <a:off x="1087593" y="501878"/>
              <a:ext cx="331180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문법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03B317-3FC7-698E-CDBB-64B7AB41D2E9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1F8745C-CBC2-5335-3E1E-C4AF2E24044B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AF41DE-4005-5B10-1909-8205576DE5FB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63F39D9F-6ECD-75BE-7627-4A73499E75A8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B45D2E3A-F42C-FE05-EBFA-3DA54F801154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C934D57-AC5D-901B-A752-8D9E7D8E24B3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FCB91110-661E-A239-E428-1EC0055F9D79}"/>
              </a:ext>
            </a:extLst>
          </p:cNvPr>
          <p:cNvGrpSpPr/>
          <p:nvPr/>
        </p:nvGrpSpPr>
        <p:grpSpPr>
          <a:xfrm>
            <a:off x="468312" y="1279711"/>
            <a:ext cx="8207376" cy="1633085"/>
            <a:chOff x="468312" y="1279711"/>
            <a:chExt cx="8207376" cy="1633085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5EE9EFE6-1338-B888-7A6D-24874D6CFFCF}"/>
                </a:ext>
              </a:extLst>
            </p:cNvPr>
            <p:cNvGrpSpPr/>
            <p:nvPr/>
          </p:nvGrpSpPr>
          <p:grpSpPr>
            <a:xfrm>
              <a:off x="468315" y="1358716"/>
              <a:ext cx="8207373" cy="523592"/>
              <a:chOff x="597298" y="1358716"/>
              <a:chExt cx="8078390" cy="523592"/>
            </a:xfrm>
          </p:grpSpPr>
          <p:sp>
            <p:nvSpPr>
              <p:cNvPr id="95" name="사각형: 둥근 모서리 94">
                <a:extLst>
                  <a:ext uri="{FF2B5EF4-FFF2-40B4-BE49-F238E27FC236}">
                    <a16:creationId xmlns:a16="http://schemas.microsoft.com/office/drawing/2014/main" id="{CE6FC6F1-E051-4BFA-0C16-8DA8623995AC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24E9D0D-0BC1-DECE-C79C-52E1A79F34AE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530460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국어 자료의 분석 및 다양한 집단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사회의 언어에 대한 관용적 태도의 강조</a:t>
                </a:r>
              </a:p>
            </p:txBody>
          </p:sp>
        </p:grp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DA8E9CB2-BC96-AA78-3D56-D1D2AE9C53A0}"/>
                </a:ext>
              </a:extLst>
            </p:cNvPr>
            <p:cNvSpPr/>
            <p:nvPr/>
          </p:nvSpPr>
          <p:spPr>
            <a:xfrm flipH="1">
              <a:off x="468313" y="169098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57611103-4BF8-10C4-6D27-C4B06AFC92D9}"/>
                </a:ext>
              </a:extLst>
            </p:cNvPr>
            <p:cNvGrpSpPr/>
            <p:nvPr/>
          </p:nvGrpSpPr>
          <p:grpSpPr>
            <a:xfrm>
              <a:off x="567832" y="1279711"/>
              <a:ext cx="452762" cy="452762"/>
              <a:chOff x="421157" y="1300433"/>
              <a:chExt cx="452762" cy="452762"/>
            </a:xfrm>
          </p:grpSpPr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D871EAEA-0D64-5659-75AA-AA22BFA3ABE6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3" name="타원 92">
                <a:extLst>
                  <a:ext uri="{FF2B5EF4-FFF2-40B4-BE49-F238E27FC236}">
                    <a16:creationId xmlns:a16="http://schemas.microsoft.com/office/drawing/2014/main" id="{9F92F5D9-6F2B-3C77-C60F-38528F152DC2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330A8E18-493D-68DD-4899-2C2148D7861B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CA2F148F-610D-D644-D783-F192C240B929}"/>
                </a:ext>
              </a:extLst>
            </p:cNvPr>
            <p:cNvGrpSpPr/>
            <p:nvPr/>
          </p:nvGrpSpPr>
          <p:grpSpPr>
            <a:xfrm>
              <a:off x="592914" y="1954871"/>
              <a:ext cx="7425275" cy="745598"/>
              <a:chOff x="592914" y="1870866"/>
              <a:chExt cx="7425275" cy="745598"/>
            </a:xfrm>
          </p:grpSpPr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B80812D5-08AF-538B-5BC3-8FDAD221817C}"/>
                  </a:ext>
                </a:extLst>
              </p:cNvPr>
              <p:cNvGrpSpPr/>
              <p:nvPr/>
            </p:nvGrpSpPr>
            <p:grpSpPr>
              <a:xfrm>
                <a:off x="977520" y="2221855"/>
                <a:ext cx="7040669" cy="394609"/>
                <a:chOff x="1216362" y="2235632"/>
                <a:chExt cx="7040669" cy="394609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7CED778F-9791-5CCE-8F7D-A6EC83D0194C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631903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04-07]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세대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분야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매체에 따른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어휘의 양상과 쓰임을 분석하고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다양한 집단과 사회의 언어에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marL="0" lvl="1">
                    <a:buClr>
                      <a:srgbClr val="0F958E"/>
                    </a:buClr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관용적 태도를 지닌다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.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64F61387-9D7B-E844-97AE-EB85EAEF83A8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1DFD1931-0714-CC73-87ED-79B2150E08BB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383CD2C2-F83C-38AC-20C5-75659D65BE79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7325D461-A773-7D98-820C-9A7920A9BBD4}"/>
                  </a:ext>
                </a:extLst>
              </p:cNvPr>
              <p:cNvGrpSpPr/>
              <p:nvPr/>
            </p:nvGrpSpPr>
            <p:grpSpPr>
              <a:xfrm>
                <a:off x="597297" y="1870866"/>
                <a:ext cx="4357449" cy="235220"/>
                <a:chOff x="746503" y="1846543"/>
                <a:chExt cx="4357449" cy="235220"/>
              </a:xfrm>
            </p:grpSpPr>
            <p:sp>
              <p:nvSpPr>
                <p:cNvPr id="85" name="사각형: 둥근 모서리 84">
                  <a:extLst>
                    <a:ext uri="{FF2B5EF4-FFF2-40B4-BE49-F238E27FC236}">
                      <a16:creationId xmlns:a16="http://schemas.microsoft.com/office/drawing/2014/main" id="{73B2D329-0016-AFC9-E5C1-FEE73D2B6F80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CC582E6-9FE2-7408-8A32-9A375BF9C920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36275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04-05]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어휘의 체계와 양상을 탐구하고 활용한다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C6B4EC8-E1DF-5E0C-D144-080E272DDCB8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875EC169-5FD9-FFCB-0EDB-A022B3FDE22B}"/>
                  </a:ext>
                </a:extLst>
              </p:cNvPr>
              <p:cNvGrpSpPr/>
              <p:nvPr/>
            </p:nvGrpSpPr>
            <p:grpSpPr>
              <a:xfrm>
                <a:off x="592914" y="2278063"/>
                <a:ext cx="287687" cy="122818"/>
                <a:chOff x="2792865" y="2489845"/>
                <a:chExt cx="382910" cy="163471"/>
              </a:xfrm>
              <a:solidFill>
                <a:srgbClr val="276DB5"/>
              </a:solidFill>
            </p:grpSpPr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A84F402B-7E46-83D6-AE0C-9C91CC918EEE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969D150E-2C62-5364-3ECA-5DA20CE8C71C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84" name="자유형: 도형 83">
                  <a:extLst>
                    <a:ext uri="{FF2B5EF4-FFF2-40B4-BE49-F238E27FC236}">
                      <a16:creationId xmlns:a16="http://schemas.microsoft.com/office/drawing/2014/main" id="{509A5FD0-D7CC-03EC-F691-CD6680FE534B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4C28917C-64E4-AA7A-D31F-E1EAB94BBADF}"/>
                </a:ext>
              </a:extLst>
            </p:cNvPr>
            <p:cNvSpPr/>
            <p:nvPr/>
          </p:nvSpPr>
          <p:spPr>
            <a:xfrm>
              <a:off x="468312" y="1742545"/>
              <a:ext cx="8207373" cy="1170251"/>
            </a:xfrm>
            <a:prstGeom prst="roundRect">
              <a:avLst>
                <a:gd name="adj" fmla="val 8987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B61AD48-F669-0234-38F4-9C640F5F5D0F}"/>
              </a:ext>
            </a:extLst>
          </p:cNvPr>
          <p:cNvGrpSpPr/>
          <p:nvPr/>
        </p:nvGrpSpPr>
        <p:grpSpPr>
          <a:xfrm>
            <a:off x="468312" y="4960295"/>
            <a:ext cx="8207376" cy="1205556"/>
            <a:chOff x="468312" y="4867584"/>
            <a:chExt cx="8207376" cy="1205556"/>
          </a:xfrm>
        </p:grpSpPr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68CBF2FC-EBB5-870A-70FF-A73308BD8A4E}"/>
                </a:ext>
              </a:extLst>
            </p:cNvPr>
            <p:cNvGrpSpPr/>
            <p:nvPr/>
          </p:nvGrpSpPr>
          <p:grpSpPr>
            <a:xfrm>
              <a:off x="468315" y="4932217"/>
              <a:ext cx="8207373" cy="523592"/>
              <a:chOff x="597298" y="1358716"/>
              <a:chExt cx="8078390" cy="523592"/>
            </a:xfrm>
          </p:grpSpPr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103DF83A-06FD-4C7F-BB70-260AFC7ABB75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4526"/>
                </a:avLst>
              </a:prstGeom>
              <a:solidFill>
                <a:srgbClr val="6CA82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1190689-DE14-ED66-60A9-C1D9C6A8B2DD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21616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언어 주체의 정체성 형성 강조</a:t>
                </a:r>
              </a:p>
            </p:txBody>
          </p:sp>
        </p:grpSp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7415C02F-4514-8AFA-9002-3650790C7AC8}"/>
                </a:ext>
              </a:extLst>
            </p:cNvPr>
            <p:cNvSpPr/>
            <p:nvPr/>
          </p:nvSpPr>
          <p:spPr>
            <a:xfrm flipH="1">
              <a:off x="468313" y="5254416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00" name="사각형: 둥근 모서리 99">
              <a:extLst>
                <a:ext uri="{FF2B5EF4-FFF2-40B4-BE49-F238E27FC236}">
                  <a16:creationId xmlns:a16="http://schemas.microsoft.com/office/drawing/2014/main" id="{BB87A6A2-E08C-F15D-C136-27E1B6733403}"/>
                </a:ext>
              </a:extLst>
            </p:cNvPr>
            <p:cNvSpPr/>
            <p:nvPr/>
          </p:nvSpPr>
          <p:spPr>
            <a:xfrm>
              <a:off x="468312" y="5326697"/>
              <a:ext cx="8207373" cy="746443"/>
            </a:xfrm>
            <a:prstGeom prst="roundRect">
              <a:avLst>
                <a:gd name="adj" fmla="val 17041"/>
              </a:avLst>
            </a:prstGeom>
            <a:ln w="19050" cap="rnd">
              <a:solidFill>
                <a:srgbClr val="6CA824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2BEAEDB2-D45B-40A5-342B-12D8D5626B6A}"/>
                </a:ext>
              </a:extLst>
            </p:cNvPr>
            <p:cNvGrpSpPr/>
            <p:nvPr/>
          </p:nvGrpSpPr>
          <p:grpSpPr>
            <a:xfrm>
              <a:off x="567832" y="4867584"/>
              <a:ext cx="452762" cy="452762"/>
              <a:chOff x="421157" y="1294083"/>
              <a:chExt cx="452762" cy="452762"/>
            </a:xfrm>
          </p:grpSpPr>
          <p:sp>
            <p:nvSpPr>
              <p:cNvPr id="109" name="타원 108">
                <a:extLst>
                  <a:ext uri="{FF2B5EF4-FFF2-40B4-BE49-F238E27FC236}">
                    <a16:creationId xmlns:a16="http://schemas.microsoft.com/office/drawing/2014/main" id="{28EAC4F8-50E4-CC4C-A514-5C0109DBC4B0}"/>
                  </a:ext>
                </a:extLst>
              </p:cNvPr>
              <p:cNvSpPr/>
              <p:nvPr/>
            </p:nvSpPr>
            <p:spPr>
              <a:xfrm>
                <a:off x="421157" y="129408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0" name="타원 109">
                <a:extLst>
                  <a:ext uri="{FF2B5EF4-FFF2-40B4-BE49-F238E27FC236}">
                    <a16:creationId xmlns:a16="http://schemas.microsoft.com/office/drawing/2014/main" id="{74BFFD32-869B-96EB-8FD5-E0BA0F438E43}"/>
                  </a:ext>
                </a:extLst>
              </p:cNvPr>
              <p:cNvSpPr/>
              <p:nvPr/>
            </p:nvSpPr>
            <p:spPr>
              <a:xfrm>
                <a:off x="456536" y="132946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CA8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9D66F75-6612-C92B-28C2-98788E3CDA0F}"/>
                  </a:ext>
                </a:extLst>
              </p:cNvPr>
              <p:cNvSpPr txBox="1"/>
              <p:nvPr/>
            </p:nvSpPr>
            <p:spPr>
              <a:xfrm>
                <a:off x="496054" y="1420212"/>
                <a:ext cx="30296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EED3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CA824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3</a:t>
                </a:r>
              </a:p>
            </p:txBody>
          </p: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2ED01454-CDFC-FBD7-8FBF-BA4F5CF928F1}"/>
                </a:ext>
              </a:extLst>
            </p:cNvPr>
            <p:cNvGrpSpPr/>
            <p:nvPr/>
          </p:nvGrpSpPr>
          <p:grpSpPr>
            <a:xfrm>
              <a:off x="592914" y="5502614"/>
              <a:ext cx="6979464" cy="394609"/>
              <a:chOff x="592914" y="3653663"/>
              <a:chExt cx="6979464" cy="394609"/>
            </a:xfrm>
          </p:grpSpPr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2E8CB253-99D1-1F8E-6BA4-7F1C45318E0C}"/>
                  </a:ext>
                </a:extLst>
              </p:cNvPr>
              <p:cNvSpPr/>
              <p:nvPr/>
            </p:nvSpPr>
            <p:spPr>
              <a:xfrm flipV="1">
                <a:off x="59291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6CA82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34E68CF-A415-7CE6-EDCF-F4582717FEC5}"/>
                  </a:ext>
                </a:extLst>
              </p:cNvPr>
              <p:cNvSpPr txBox="1"/>
              <p:nvPr/>
            </p:nvSpPr>
            <p:spPr>
              <a:xfrm>
                <a:off x="706678" y="3678940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105" name="사각형: 둥근 모서리 104">
                <a:extLst>
                  <a:ext uri="{FF2B5EF4-FFF2-40B4-BE49-F238E27FC236}">
                    <a16:creationId xmlns:a16="http://schemas.microsoft.com/office/drawing/2014/main" id="{8BB259A0-C074-4B29-55DC-674EE1E72D9D}"/>
                  </a:ext>
                </a:extLst>
              </p:cNvPr>
              <p:cNvSpPr/>
              <p:nvPr/>
            </p:nvSpPr>
            <p:spPr>
              <a:xfrm flipV="1">
                <a:off x="1039352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DE54D422-DD16-E726-26C7-ACC3E2812FF7}"/>
                  </a:ext>
                </a:extLst>
              </p:cNvPr>
              <p:cNvSpPr txBox="1"/>
              <p:nvPr/>
            </p:nvSpPr>
            <p:spPr>
              <a:xfrm>
                <a:off x="1791949" y="3678940"/>
                <a:ext cx="57804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04-08]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자신과 주변의 다양한 국어 실천 양상을 비판적으로 분석하여 언어와 자아 및</a:t>
                </a:r>
                <a:b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세계 사이의 관계를 인식한다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24966F77-1AA8-C1B4-1401-C16CD2BB7806}"/>
                  </a:ext>
                </a:extLst>
              </p:cNvPr>
              <p:cNvSpPr/>
              <p:nvPr/>
            </p:nvSpPr>
            <p:spPr>
              <a:xfrm flipV="1">
                <a:off x="1078004" y="3653663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6CA824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8CAD968-B41A-491E-EBEE-DEDB1F0EC62F}"/>
                  </a:ext>
                </a:extLst>
              </p:cNvPr>
              <p:cNvSpPr txBox="1"/>
              <p:nvPr/>
            </p:nvSpPr>
            <p:spPr>
              <a:xfrm>
                <a:off x="1178488" y="3678940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FCDC88FE-AE8C-45B6-9E31-497D3D9E72B7}"/>
              </a:ext>
            </a:extLst>
          </p:cNvPr>
          <p:cNvGrpSpPr/>
          <p:nvPr/>
        </p:nvGrpSpPr>
        <p:grpSpPr>
          <a:xfrm>
            <a:off x="468312" y="3125040"/>
            <a:ext cx="8207376" cy="1623012"/>
            <a:chOff x="468312" y="3115012"/>
            <a:chExt cx="8207376" cy="1623012"/>
          </a:xfrm>
        </p:grpSpPr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2D8027BF-D7D3-A457-6B6A-5C7E0470CC10}"/>
                </a:ext>
              </a:extLst>
            </p:cNvPr>
            <p:cNvGrpSpPr/>
            <p:nvPr/>
          </p:nvGrpSpPr>
          <p:grpSpPr>
            <a:xfrm>
              <a:off x="468315" y="3194017"/>
              <a:ext cx="8207373" cy="523592"/>
              <a:chOff x="597298" y="1358716"/>
              <a:chExt cx="8078390" cy="523592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3080D62F-87F1-269D-6C0A-BB97EC066648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D80162A-25B0-06B9-5AF2-D9F5B3998A2E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54055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분절되어 있던 내용 요소의 통합 및 실제 국어생활의 맥락에서의 활용 강조</a:t>
                </a:r>
              </a:p>
            </p:txBody>
          </p:sp>
        </p:grp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3CA3D5E7-1198-8962-DB92-2D7DFFF9DE42}"/>
                </a:ext>
              </a:extLst>
            </p:cNvPr>
            <p:cNvSpPr/>
            <p:nvPr/>
          </p:nvSpPr>
          <p:spPr>
            <a:xfrm flipH="1">
              <a:off x="468313" y="3516216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0A202021-D78D-068B-201E-E43F73ADB144}"/>
                </a:ext>
              </a:extLst>
            </p:cNvPr>
            <p:cNvGrpSpPr/>
            <p:nvPr/>
          </p:nvGrpSpPr>
          <p:grpSpPr>
            <a:xfrm>
              <a:off x="567832" y="3115012"/>
              <a:ext cx="452762" cy="452762"/>
              <a:chOff x="421157" y="1300433"/>
              <a:chExt cx="452762" cy="452762"/>
            </a:xfrm>
          </p:grpSpPr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2DB05861-219A-6B3D-92DA-E4846F6AE661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A5507353-7683-4A8E-4B81-5344E1BEC378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68A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1D86A3-0DEC-AFE7-7AB1-51BF87F3E0A0}"/>
                  </a:ext>
                </a:extLst>
              </p:cNvPr>
              <p:cNvSpPr txBox="1"/>
              <p:nvPr/>
            </p:nvSpPr>
            <p:spPr>
              <a:xfrm>
                <a:off x="496054" y="1426562"/>
                <a:ext cx="30296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DE8D2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68A1E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</a:t>
                </a:r>
              </a:p>
            </p:txBody>
          </p: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4E967476-C9C3-E460-5E5E-0E62F95BEEEA}"/>
                </a:ext>
              </a:extLst>
            </p:cNvPr>
            <p:cNvSpPr/>
            <p:nvPr/>
          </p:nvSpPr>
          <p:spPr>
            <a:xfrm>
              <a:off x="468312" y="3567773"/>
              <a:ext cx="8207373" cy="1170251"/>
            </a:xfrm>
            <a:prstGeom prst="roundRect">
              <a:avLst>
                <a:gd name="adj" fmla="val 8987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FD34EA92-D5E2-A4D8-0D59-8E2B38153A1F}"/>
                </a:ext>
              </a:extLst>
            </p:cNvPr>
            <p:cNvGrpSpPr/>
            <p:nvPr/>
          </p:nvGrpSpPr>
          <p:grpSpPr>
            <a:xfrm>
              <a:off x="799155" y="3742626"/>
              <a:ext cx="6610658" cy="820545"/>
              <a:chOff x="592914" y="5118982"/>
              <a:chExt cx="6610658" cy="820545"/>
            </a:xfrm>
          </p:grpSpPr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55697EA0-E076-0E28-BA3E-9B289407960D}"/>
                  </a:ext>
                </a:extLst>
              </p:cNvPr>
              <p:cNvGrpSpPr/>
              <p:nvPr/>
            </p:nvGrpSpPr>
            <p:grpSpPr>
              <a:xfrm>
                <a:off x="597297" y="5118982"/>
                <a:ext cx="4213179" cy="446898"/>
                <a:chOff x="746503" y="1846543"/>
                <a:chExt cx="4213179" cy="446898"/>
              </a:xfrm>
            </p:grpSpPr>
            <p:sp>
              <p:nvSpPr>
                <p:cNvPr id="128" name="사각형: 둥근 모서리 127">
                  <a:extLst>
                    <a:ext uri="{FF2B5EF4-FFF2-40B4-BE49-F238E27FC236}">
                      <a16:creationId xmlns:a16="http://schemas.microsoft.com/office/drawing/2014/main" id="{0EA72713-72D1-2021-79AA-1ED045B9E4C9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6760D353-10C9-C944-B332-AF1AC896946F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348332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04-02]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음운의 체계를 알고 그 특성을 이해한다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7C8250B-D3A3-D85D-5803-73C244F5C673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9A6E1A2C-1036-DA58-D1CE-142AB8104FF7}"/>
                    </a:ext>
                  </a:extLst>
                </p:cNvPr>
                <p:cNvSpPr txBox="1"/>
                <p:nvPr/>
              </p:nvSpPr>
              <p:spPr>
                <a:xfrm>
                  <a:off x="1476356" y="2108775"/>
                  <a:ext cx="284052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04-08]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한글의 창제 원리를 이해한다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545B34B7-EEB0-CD01-B61D-35861EE595DB}"/>
                  </a:ext>
                </a:extLst>
              </p:cNvPr>
              <p:cNvGrpSpPr/>
              <p:nvPr/>
            </p:nvGrpSpPr>
            <p:grpSpPr>
              <a:xfrm>
                <a:off x="592914" y="5704307"/>
                <a:ext cx="6610658" cy="235220"/>
                <a:chOff x="592914" y="5439491"/>
                <a:chExt cx="6610658" cy="235220"/>
              </a:xfrm>
            </p:grpSpPr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04CF0AE1-765D-BF5B-41CF-D86E52D416FF}"/>
                    </a:ext>
                  </a:extLst>
                </p:cNvPr>
                <p:cNvGrpSpPr/>
                <p:nvPr/>
              </p:nvGrpSpPr>
              <p:grpSpPr>
                <a:xfrm>
                  <a:off x="977520" y="5439491"/>
                  <a:ext cx="6226052" cy="235220"/>
                  <a:chOff x="1135401" y="5435447"/>
                  <a:chExt cx="6226052" cy="235220"/>
                </a:xfrm>
              </p:grpSpPr>
              <p:sp>
                <p:nvSpPr>
                  <p:cNvPr id="122" name="사각형: 둥근 모서리 121">
                    <a:extLst>
                      <a:ext uri="{FF2B5EF4-FFF2-40B4-BE49-F238E27FC236}">
                        <a16:creationId xmlns:a16="http://schemas.microsoft.com/office/drawing/2014/main" id="{DAF273B4-AC6C-DAEE-FFA9-F11953A0AB95}"/>
                      </a:ext>
                    </a:extLst>
                  </p:cNvPr>
                  <p:cNvSpPr/>
                  <p:nvPr/>
                </p:nvSpPr>
                <p:spPr>
                  <a:xfrm flipV="1">
                    <a:off x="1135401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68A1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7CDBD3C2-F5CE-0E57-A643-D1A706C1F95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7561" y="5460724"/>
                    <a:ext cx="29174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통합</a:t>
                    </a:r>
                  </a:p>
                </p:txBody>
              </p:sp>
              <p:sp>
                <p:nvSpPr>
                  <p:cNvPr id="124" name="사각형: 둥근 모서리 123">
                    <a:extLst>
                      <a:ext uri="{FF2B5EF4-FFF2-40B4-BE49-F238E27FC236}">
                        <a16:creationId xmlns:a16="http://schemas.microsoft.com/office/drawing/2014/main" id="{A3EE7F63-3978-57D5-9CC3-3EEA73A6505B}"/>
                      </a:ext>
                    </a:extLst>
                  </p:cNvPr>
                  <p:cNvSpPr/>
                  <p:nvPr/>
                </p:nvSpPr>
                <p:spPr>
                  <a:xfrm flipV="1">
                    <a:off x="1581839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C7014618-947D-4731-F432-0B825B1820A0}"/>
                      </a:ext>
                    </a:extLst>
                  </p:cNvPr>
                  <p:cNvSpPr txBox="1"/>
                  <p:nvPr/>
                </p:nvSpPr>
                <p:spPr>
                  <a:xfrm>
                    <a:off x="2334436" y="5460724"/>
                    <a:ext cx="502701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[9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04-01]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국어의 음운 체계와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68A1E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문자 체계를 이해하고 국어생활에 활용한다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68A1E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126" name="사각형: 둥근 모서리 125">
                    <a:extLst>
                      <a:ext uri="{FF2B5EF4-FFF2-40B4-BE49-F238E27FC236}">
                        <a16:creationId xmlns:a16="http://schemas.microsoft.com/office/drawing/2014/main" id="{296FCCDE-DC95-3576-BCCC-B0B13B52C579}"/>
                      </a:ext>
                    </a:extLst>
                  </p:cNvPr>
                  <p:cNvSpPr/>
                  <p:nvPr/>
                </p:nvSpPr>
                <p:spPr>
                  <a:xfrm flipV="1">
                    <a:off x="1620491" y="5435447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68A1E">
                      <a:alpha val="3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0F95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2522E980-788D-6042-9C00-ACF6C067BDB5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975" y="5460724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FFD1E3D8-DB54-3396-4D1B-A475A32F651D}"/>
                    </a:ext>
                  </a:extLst>
                </p:cNvPr>
                <p:cNvGrpSpPr/>
                <p:nvPr/>
              </p:nvGrpSpPr>
              <p:grpSpPr>
                <a:xfrm>
                  <a:off x="592914" y="5495699"/>
                  <a:ext cx="287687" cy="122818"/>
                  <a:chOff x="2792865" y="2489845"/>
                  <a:chExt cx="382910" cy="163471"/>
                </a:xfrm>
                <a:solidFill>
                  <a:srgbClr val="F68A1E"/>
                </a:solidFill>
              </p:grpSpPr>
              <p:sp>
                <p:nvSpPr>
                  <p:cNvPr id="119" name="자유형: 도형 118">
                    <a:extLst>
                      <a:ext uri="{FF2B5EF4-FFF2-40B4-BE49-F238E27FC236}">
                        <a16:creationId xmlns:a16="http://schemas.microsoft.com/office/drawing/2014/main" id="{2E83E746-8AED-C5D3-987A-30A82B9D8A7B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3013250" y="2490791"/>
                    <a:ext cx="163469" cy="161581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70881D3D-B0C9-C8FA-7097-DA040382FFA5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905966" y="2490791"/>
                    <a:ext cx="163469" cy="161581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1CB72B1B-0AB1-91D0-A7B5-2140F0458BB1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2791920" y="2490790"/>
                    <a:ext cx="163469" cy="161580"/>
                  </a:xfrm>
                  <a:custGeom>
                    <a:avLst/>
                    <a:gdLst>
                      <a:gd name="connsiteX0" fmla="*/ 228579 w 305562"/>
                      <a:gd name="connsiteY0" fmla="*/ 302034 h 302034"/>
                      <a:gd name="connsiteX1" fmla="*/ 305563 w 305562"/>
                      <a:gd name="connsiteY1" fmla="*/ 225050 h 302034"/>
                      <a:gd name="connsiteX2" fmla="*/ 305563 w 305562"/>
                      <a:gd name="connsiteY2" fmla="*/ 0 h 302034"/>
                      <a:gd name="connsiteX3" fmla="*/ 76984 w 305562"/>
                      <a:gd name="connsiteY3" fmla="*/ 0 h 302034"/>
                      <a:gd name="connsiteX4" fmla="*/ 0 w 305562"/>
                      <a:gd name="connsiteY4" fmla="*/ 76984 h 302034"/>
                      <a:gd name="connsiteX5" fmla="*/ 228579 w 305562"/>
                      <a:gd name="connsiteY5" fmla="*/ 76984 h 302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5562" h="302034">
                        <a:moveTo>
                          <a:pt x="228579" y="302034"/>
                        </a:moveTo>
                        <a:lnTo>
                          <a:pt x="305563" y="225050"/>
                        </a:lnTo>
                        <a:lnTo>
                          <a:pt x="305563" y="0"/>
                        </a:lnTo>
                        <a:lnTo>
                          <a:pt x="76984" y="0"/>
                        </a:lnTo>
                        <a:lnTo>
                          <a:pt x="0" y="76984"/>
                        </a:lnTo>
                        <a:lnTo>
                          <a:pt x="228579" y="76984"/>
                        </a:lnTo>
                        <a:close/>
                      </a:path>
                    </a:pathLst>
                  </a:custGeom>
                  <a:grpFill/>
                  <a:ln w="6407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9232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67A0F4E6-9E84-B8FD-23D9-8E0FAEF40A18}"/>
              </a:ext>
            </a:extLst>
          </p:cNvPr>
          <p:cNvGrpSpPr/>
          <p:nvPr/>
        </p:nvGrpSpPr>
        <p:grpSpPr>
          <a:xfrm>
            <a:off x="334405" y="209704"/>
            <a:ext cx="4064992" cy="716668"/>
            <a:chOff x="334405" y="209704"/>
            <a:chExt cx="4064992" cy="7166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620885-A9F1-37FB-8653-9FD0D4369739}"/>
                </a:ext>
              </a:extLst>
            </p:cNvPr>
            <p:cNvSpPr txBox="1"/>
            <p:nvPr/>
          </p:nvSpPr>
          <p:spPr>
            <a:xfrm>
              <a:off x="1087593" y="501878"/>
              <a:ext cx="331180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문학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32077B-F8CE-220B-E43C-E16BB087166A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8BD8DE91-B1CF-2DAB-852E-ABB1763DD2B5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3A25FC-2A9B-CA15-B39C-02AAB2D0E7BD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A8BA12A1-7309-582D-FE77-6CE0B85FA36E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2BE8A0E7-0907-8EC1-066F-0E1FF6CDE313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548C8D7-AF13-67C2-835E-E5825D0E12E9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266" name="그룹 265">
            <a:extLst>
              <a:ext uri="{FF2B5EF4-FFF2-40B4-BE49-F238E27FC236}">
                <a16:creationId xmlns:a16="http://schemas.microsoft.com/office/drawing/2014/main" id="{4ABDDA53-6E54-E808-FD2E-8A1D4467B163}"/>
              </a:ext>
            </a:extLst>
          </p:cNvPr>
          <p:cNvGrpSpPr/>
          <p:nvPr/>
        </p:nvGrpSpPr>
        <p:grpSpPr>
          <a:xfrm>
            <a:off x="468310" y="3849658"/>
            <a:ext cx="8207378" cy="2316193"/>
            <a:chOff x="468310" y="3849658"/>
            <a:chExt cx="8207378" cy="2316193"/>
          </a:xfrm>
        </p:grpSpPr>
        <p:sp>
          <p:nvSpPr>
            <p:cNvPr id="234" name="사각형: 둥근 모서리 233">
              <a:extLst>
                <a:ext uri="{FF2B5EF4-FFF2-40B4-BE49-F238E27FC236}">
                  <a16:creationId xmlns:a16="http://schemas.microsoft.com/office/drawing/2014/main" id="{4B92D3F2-07FF-CC5A-364D-A02AA4E44B0D}"/>
                </a:ext>
              </a:extLst>
            </p:cNvPr>
            <p:cNvSpPr/>
            <p:nvPr/>
          </p:nvSpPr>
          <p:spPr>
            <a:xfrm rot="10800000" flipH="1">
              <a:off x="468315" y="3928663"/>
              <a:ext cx="8207373" cy="523592"/>
            </a:xfrm>
            <a:prstGeom prst="roundRect">
              <a:avLst>
                <a:gd name="adj" fmla="val 13617"/>
              </a:avLst>
            </a:prstGeom>
            <a:solidFill>
              <a:srgbClr val="F68A1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A1391B3-C7E4-4E6F-39C8-60E9AE5BE9F0}"/>
                </a:ext>
              </a:extLst>
            </p:cNvPr>
            <p:cNvSpPr txBox="1"/>
            <p:nvPr/>
          </p:nvSpPr>
          <p:spPr>
            <a:xfrm>
              <a:off x="1119981" y="3989037"/>
              <a:ext cx="407803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타자에 대한 이해와 공동체 문제에 대한 참여 태도 강조</a:t>
              </a:r>
            </a:p>
          </p:txBody>
        </p:sp>
        <p:sp>
          <p:nvSpPr>
            <p:cNvPr id="236" name="사각형: 둥근 모서리 235">
              <a:extLst>
                <a:ext uri="{FF2B5EF4-FFF2-40B4-BE49-F238E27FC236}">
                  <a16:creationId xmlns:a16="http://schemas.microsoft.com/office/drawing/2014/main" id="{B0ACA694-B71A-7091-7222-C4845C2A91D2}"/>
                </a:ext>
              </a:extLst>
            </p:cNvPr>
            <p:cNvSpPr/>
            <p:nvPr/>
          </p:nvSpPr>
          <p:spPr>
            <a:xfrm flipH="1">
              <a:off x="468313" y="4260934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37" name="타원 236">
              <a:extLst>
                <a:ext uri="{FF2B5EF4-FFF2-40B4-BE49-F238E27FC236}">
                  <a16:creationId xmlns:a16="http://schemas.microsoft.com/office/drawing/2014/main" id="{DAFA30E6-ACC6-730B-4F82-21FF315285E7}"/>
                </a:ext>
              </a:extLst>
            </p:cNvPr>
            <p:cNvSpPr/>
            <p:nvPr/>
          </p:nvSpPr>
          <p:spPr>
            <a:xfrm>
              <a:off x="567832" y="3849658"/>
              <a:ext cx="452762" cy="452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38" name="타원 237">
              <a:extLst>
                <a:ext uri="{FF2B5EF4-FFF2-40B4-BE49-F238E27FC236}">
                  <a16:creationId xmlns:a16="http://schemas.microsoft.com/office/drawing/2014/main" id="{BF3234B2-7E4C-A55A-641E-1A8CD6AD1EA1}"/>
                </a:ext>
              </a:extLst>
            </p:cNvPr>
            <p:cNvSpPr/>
            <p:nvPr/>
          </p:nvSpPr>
          <p:spPr>
            <a:xfrm>
              <a:off x="603210" y="3885036"/>
              <a:ext cx="382005" cy="38200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68A1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C04BF0FC-B4EC-0FBF-083B-39F8D5D314F4}"/>
                </a:ext>
              </a:extLst>
            </p:cNvPr>
            <p:cNvSpPr txBox="1"/>
            <p:nvPr/>
          </p:nvSpPr>
          <p:spPr>
            <a:xfrm>
              <a:off x="647538" y="3975787"/>
              <a:ext cx="29335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DE8D2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0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68A1E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7D066077-430E-B2C2-9A1B-D8DCAD4EFBE1}"/>
                </a:ext>
              </a:extLst>
            </p:cNvPr>
            <p:cNvGrpSpPr/>
            <p:nvPr/>
          </p:nvGrpSpPr>
          <p:grpSpPr>
            <a:xfrm>
              <a:off x="592914" y="5121560"/>
              <a:ext cx="6678099" cy="235220"/>
              <a:chOff x="592914" y="4410501"/>
              <a:chExt cx="6678099" cy="235220"/>
            </a:xfrm>
          </p:grpSpPr>
          <p:sp>
            <p:nvSpPr>
              <p:cNvPr id="242" name="사각형: 둥근 모서리 241">
                <a:extLst>
                  <a:ext uri="{FF2B5EF4-FFF2-40B4-BE49-F238E27FC236}">
                    <a16:creationId xmlns:a16="http://schemas.microsoft.com/office/drawing/2014/main" id="{E4E0791F-7D62-D267-EC3E-FBA4E2571F2E}"/>
                  </a:ext>
                </a:extLst>
              </p:cNvPr>
              <p:cNvSpPr/>
              <p:nvPr/>
            </p:nvSpPr>
            <p:spPr>
              <a:xfrm flipV="1">
                <a:off x="59291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DA96CD21-2910-296B-952C-ABFD00917A0F}"/>
                  </a:ext>
                </a:extLst>
              </p:cNvPr>
              <p:cNvSpPr txBox="1"/>
              <p:nvPr/>
            </p:nvSpPr>
            <p:spPr>
              <a:xfrm>
                <a:off x="706678" y="4435778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244" name="사각형: 둥근 모서리 243">
                <a:extLst>
                  <a:ext uri="{FF2B5EF4-FFF2-40B4-BE49-F238E27FC236}">
                    <a16:creationId xmlns:a16="http://schemas.microsoft.com/office/drawing/2014/main" id="{DA46B554-B00A-9313-C2B6-7E2B2F144416}"/>
                  </a:ext>
                </a:extLst>
              </p:cNvPr>
              <p:cNvSpPr/>
              <p:nvPr/>
            </p:nvSpPr>
            <p:spPr>
              <a:xfrm flipV="1">
                <a:off x="1039352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26FEE6A3-EB2F-DA32-8C49-852C7D129612}"/>
                  </a:ext>
                </a:extLst>
              </p:cNvPr>
              <p:cNvSpPr txBox="1"/>
              <p:nvPr/>
            </p:nvSpPr>
            <p:spPr>
              <a:xfrm>
                <a:off x="1791949" y="4435778"/>
                <a:ext cx="547906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05-09]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문학을 통해 타자를 이해하고 공동체의 문제에 참여하는 태도를 지닌다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246" name="사각형: 둥근 모서리 245">
                <a:extLst>
                  <a:ext uri="{FF2B5EF4-FFF2-40B4-BE49-F238E27FC236}">
                    <a16:creationId xmlns:a16="http://schemas.microsoft.com/office/drawing/2014/main" id="{D138EC37-637D-CFAA-CA83-CB8278523CA7}"/>
                  </a:ext>
                </a:extLst>
              </p:cNvPr>
              <p:cNvSpPr/>
              <p:nvPr/>
            </p:nvSpPr>
            <p:spPr>
              <a:xfrm flipV="1">
                <a:off x="107800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>
                  <a:alpha val="3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F3C1B77-7876-1158-F683-7271811FD8E1}"/>
                  </a:ext>
                </a:extLst>
              </p:cNvPr>
              <p:cNvSpPr txBox="1"/>
              <p:nvPr/>
            </p:nvSpPr>
            <p:spPr>
              <a:xfrm>
                <a:off x="1178488" y="4435778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  <p:sp>
          <p:nvSpPr>
            <p:cNvPr id="241" name="사각형: 둥근 모서리 240">
              <a:extLst>
                <a:ext uri="{FF2B5EF4-FFF2-40B4-BE49-F238E27FC236}">
                  <a16:creationId xmlns:a16="http://schemas.microsoft.com/office/drawing/2014/main" id="{357FD130-3028-2839-0ED0-8EFC6B47B0DE}"/>
                </a:ext>
              </a:extLst>
            </p:cNvPr>
            <p:cNvSpPr/>
            <p:nvPr/>
          </p:nvSpPr>
          <p:spPr>
            <a:xfrm>
              <a:off x="468310" y="4312490"/>
              <a:ext cx="8207375" cy="1853361"/>
            </a:xfrm>
            <a:prstGeom prst="roundRect">
              <a:avLst>
                <a:gd name="adj" fmla="val 6648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149163B4-F474-8A93-1544-E219795AABEE}"/>
              </a:ext>
            </a:extLst>
          </p:cNvPr>
          <p:cNvGrpSpPr/>
          <p:nvPr/>
        </p:nvGrpSpPr>
        <p:grpSpPr>
          <a:xfrm>
            <a:off x="468310" y="1279711"/>
            <a:ext cx="8207378" cy="2316194"/>
            <a:chOff x="468310" y="1279711"/>
            <a:chExt cx="8207378" cy="2316194"/>
          </a:xfrm>
        </p:grpSpPr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3C0AB6EE-75F5-465C-0A78-E7B948D0BD3F}"/>
                </a:ext>
              </a:extLst>
            </p:cNvPr>
            <p:cNvGrpSpPr/>
            <p:nvPr/>
          </p:nvGrpSpPr>
          <p:grpSpPr>
            <a:xfrm>
              <a:off x="592914" y="2369814"/>
              <a:ext cx="6529196" cy="586209"/>
              <a:chOff x="592914" y="1870866"/>
              <a:chExt cx="6529196" cy="586209"/>
            </a:xfrm>
          </p:grpSpPr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9F80468D-CEF4-A6AD-6C95-E4F16CAEC860}"/>
                  </a:ext>
                </a:extLst>
              </p:cNvPr>
              <p:cNvGrpSpPr/>
              <p:nvPr/>
            </p:nvGrpSpPr>
            <p:grpSpPr>
              <a:xfrm>
                <a:off x="977520" y="2221855"/>
                <a:ext cx="6144590" cy="235220"/>
                <a:chOff x="1216362" y="2235632"/>
                <a:chExt cx="6144590" cy="235220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6145DEA8-8F40-E8C8-D411-932D09216553}"/>
                    </a:ext>
                  </a:extLst>
                </p:cNvPr>
                <p:cNvSpPr txBox="1"/>
                <p:nvPr/>
              </p:nvSpPr>
              <p:spPr>
                <a:xfrm>
                  <a:off x="1937993" y="2260909"/>
                  <a:ext cx="542295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lvl="1">
                    <a:buClr>
                      <a:srgbClr val="0F958E"/>
                    </a:buClr>
                  </a:pP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05-01]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운율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상징의 특성과 효과에 유의하며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작품을 감상하고 창작한다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CA6622D6-1368-E3B7-C5CE-F32D8C0C4A37}"/>
                    </a:ext>
                  </a:extLst>
                </p:cNvPr>
                <p:cNvGrpSpPr/>
                <p:nvPr/>
              </p:nvGrpSpPr>
              <p:grpSpPr>
                <a:xfrm>
                  <a:off x="1216362" y="2235632"/>
                  <a:ext cx="654618" cy="235220"/>
                  <a:chOff x="694760" y="3738413"/>
                  <a:chExt cx="654618" cy="235220"/>
                </a:xfrm>
              </p:grpSpPr>
              <p:sp>
                <p:nvSpPr>
                  <p:cNvPr id="110" name="사각형: 둥근 모서리 109">
                    <a:extLst>
                      <a:ext uri="{FF2B5EF4-FFF2-40B4-BE49-F238E27FC236}">
                        <a16:creationId xmlns:a16="http://schemas.microsoft.com/office/drawing/2014/main" id="{4EB2FE5D-D630-2EE9-0CA6-317DFA1267DE}"/>
                      </a:ext>
                    </a:extLst>
                  </p:cNvPr>
                  <p:cNvSpPr/>
                  <p:nvPr/>
                </p:nvSpPr>
                <p:spPr>
                  <a:xfrm flipV="1">
                    <a:off x="694760" y="3738413"/>
                    <a:ext cx="654618" cy="2352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BDC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AA99007C-99BF-1BCC-400F-85F54B257BC0}"/>
                      </a:ext>
                    </a:extLst>
                  </p:cNvPr>
                  <p:cNvSpPr txBox="1"/>
                  <p:nvPr/>
                </p:nvSpPr>
                <p:spPr>
                  <a:xfrm>
                    <a:off x="795244" y="3763690"/>
                    <a:ext cx="45365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lvl="1" algn="ctr">
                      <a:buClr>
                        <a:srgbClr val="0F958E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27C8A2FC-DB7F-9513-836C-AB0B7BE09A08}"/>
                  </a:ext>
                </a:extLst>
              </p:cNvPr>
              <p:cNvGrpSpPr/>
              <p:nvPr/>
            </p:nvGrpSpPr>
            <p:grpSpPr>
              <a:xfrm>
                <a:off x="597297" y="1870866"/>
                <a:ext cx="5718398" cy="235220"/>
                <a:chOff x="746503" y="1846543"/>
                <a:chExt cx="5718398" cy="235220"/>
              </a:xfrm>
            </p:grpSpPr>
            <p:sp>
              <p:nvSpPr>
                <p:cNvPr id="105" name="사각형: 둥근 모서리 104">
                  <a:extLst>
                    <a:ext uri="{FF2B5EF4-FFF2-40B4-BE49-F238E27FC236}">
                      <a16:creationId xmlns:a16="http://schemas.microsoft.com/office/drawing/2014/main" id="{EAB0D606-8F96-ECA2-82C8-8D6D0F5185FC}"/>
                    </a:ext>
                  </a:extLst>
                </p:cNvPr>
                <p:cNvSpPr/>
                <p:nvPr/>
              </p:nvSpPr>
              <p:spPr>
                <a:xfrm flipV="1">
                  <a:off x="746503" y="1846543"/>
                  <a:ext cx="654618" cy="2352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0F95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CAFFB755-D858-D620-AA34-EBF5DE3D7310}"/>
                    </a:ext>
                  </a:extLst>
                </p:cNvPr>
                <p:cNvSpPr txBox="1"/>
                <p:nvPr/>
              </p:nvSpPr>
              <p:spPr>
                <a:xfrm>
                  <a:off x="1476356" y="1871820"/>
                  <a:ext cx="498854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[9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국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05-02]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비유와 상징의 표현 효과를 바탕으로 작품을 수용하고 생산한다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0B081BF-FF08-32E2-0432-518651F8F2A0}"/>
                    </a:ext>
                  </a:extLst>
                </p:cNvPr>
                <p:cNvSpPr txBox="1"/>
                <p:nvPr/>
              </p:nvSpPr>
              <p:spPr>
                <a:xfrm>
                  <a:off x="863017" y="1871820"/>
                  <a:ext cx="42159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2C1F14B6-B49F-2744-3F0B-A2EE86B8252C}"/>
                  </a:ext>
                </a:extLst>
              </p:cNvPr>
              <p:cNvGrpSpPr/>
              <p:nvPr/>
            </p:nvGrpSpPr>
            <p:grpSpPr>
              <a:xfrm>
                <a:off x="592914" y="2278063"/>
                <a:ext cx="287687" cy="122818"/>
                <a:chOff x="2792865" y="2489845"/>
                <a:chExt cx="382910" cy="163471"/>
              </a:xfrm>
              <a:solidFill>
                <a:srgbClr val="276DB5"/>
              </a:solidFill>
            </p:grpSpPr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AB58DD7E-5C2D-5DFA-4EAA-DD0D39B523AE}"/>
                    </a:ext>
                  </a:extLst>
                </p:cNvPr>
                <p:cNvSpPr/>
                <p:nvPr/>
              </p:nvSpPr>
              <p:spPr>
                <a:xfrm rot="2700000">
                  <a:off x="3013250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3" name="자유형: 도형 102">
                  <a:extLst>
                    <a:ext uri="{FF2B5EF4-FFF2-40B4-BE49-F238E27FC236}">
                      <a16:creationId xmlns:a16="http://schemas.microsoft.com/office/drawing/2014/main" id="{EBD9A63D-3118-AEC3-4679-604F36DF77B9}"/>
                    </a:ext>
                  </a:extLst>
                </p:cNvPr>
                <p:cNvSpPr/>
                <p:nvPr/>
              </p:nvSpPr>
              <p:spPr>
                <a:xfrm rot="2700000">
                  <a:off x="2905966" y="2490791"/>
                  <a:ext cx="163469" cy="161581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09CE523E-ABEE-81AE-B83B-D3493092292E}"/>
                    </a:ext>
                  </a:extLst>
                </p:cNvPr>
                <p:cNvSpPr/>
                <p:nvPr/>
              </p:nvSpPr>
              <p:spPr>
                <a:xfrm rot="2700000">
                  <a:off x="2791920" y="2490790"/>
                  <a:ext cx="163469" cy="161580"/>
                </a:xfrm>
                <a:custGeom>
                  <a:avLst/>
                  <a:gdLst>
                    <a:gd name="connsiteX0" fmla="*/ 228579 w 305562"/>
                    <a:gd name="connsiteY0" fmla="*/ 302034 h 302034"/>
                    <a:gd name="connsiteX1" fmla="*/ 305563 w 305562"/>
                    <a:gd name="connsiteY1" fmla="*/ 225050 h 302034"/>
                    <a:gd name="connsiteX2" fmla="*/ 305563 w 305562"/>
                    <a:gd name="connsiteY2" fmla="*/ 0 h 302034"/>
                    <a:gd name="connsiteX3" fmla="*/ 76984 w 305562"/>
                    <a:gd name="connsiteY3" fmla="*/ 0 h 302034"/>
                    <a:gd name="connsiteX4" fmla="*/ 0 w 305562"/>
                    <a:gd name="connsiteY4" fmla="*/ 76984 h 302034"/>
                    <a:gd name="connsiteX5" fmla="*/ 228579 w 305562"/>
                    <a:gd name="connsiteY5" fmla="*/ 76984 h 302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5562" h="302034">
                      <a:moveTo>
                        <a:pt x="228579" y="302034"/>
                      </a:moveTo>
                      <a:lnTo>
                        <a:pt x="305563" y="225050"/>
                      </a:lnTo>
                      <a:lnTo>
                        <a:pt x="305563" y="0"/>
                      </a:lnTo>
                      <a:lnTo>
                        <a:pt x="76984" y="0"/>
                      </a:lnTo>
                      <a:lnTo>
                        <a:pt x="0" y="76984"/>
                      </a:lnTo>
                      <a:lnTo>
                        <a:pt x="228579" y="76984"/>
                      </a:lnTo>
                      <a:close/>
                    </a:path>
                  </a:pathLst>
                </a:custGeom>
                <a:grpFill/>
                <a:ln w="6407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249" name="그룹 248">
              <a:extLst>
                <a:ext uri="{FF2B5EF4-FFF2-40B4-BE49-F238E27FC236}">
                  <a16:creationId xmlns:a16="http://schemas.microsoft.com/office/drawing/2014/main" id="{0FC46690-8059-2D02-790A-09528C24EB98}"/>
                </a:ext>
              </a:extLst>
            </p:cNvPr>
            <p:cNvGrpSpPr/>
            <p:nvPr/>
          </p:nvGrpSpPr>
          <p:grpSpPr>
            <a:xfrm>
              <a:off x="468315" y="1358716"/>
              <a:ext cx="8207373" cy="523592"/>
              <a:chOff x="597298" y="1358716"/>
              <a:chExt cx="8078390" cy="523592"/>
            </a:xfrm>
          </p:grpSpPr>
          <p:sp>
            <p:nvSpPr>
              <p:cNvPr id="263" name="사각형: 둥근 모서리 262">
                <a:extLst>
                  <a:ext uri="{FF2B5EF4-FFF2-40B4-BE49-F238E27FC236}">
                    <a16:creationId xmlns:a16="http://schemas.microsoft.com/office/drawing/2014/main" id="{DF2E1F5A-6D0E-93CA-DAD1-5B9879DD7782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E6E86A2B-2AEC-5E8F-28BC-2D0203040AC5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415437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감상 및 창작 활동의 주체로서의 학습자 역할에 대한 강조</a:t>
                </a:r>
              </a:p>
            </p:txBody>
          </p:sp>
        </p:grpSp>
        <p:sp>
          <p:nvSpPr>
            <p:cNvPr id="250" name="사각형: 둥근 모서리 249">
              <a:extLst>
                <a:ext uri="{FF2B5EF4-FFF2-40B4-BE49-F238E27FC236}">
                  <a16:creationId xmlns:a16="http://schemas.microsoft.com/office/drawing/2014/main" id="{F409E469-090D-124B-9690-AAAE04127A43}"/>
                </a:ext>
              </a:extLst>
            </p:cNvPr>
            <p:cNvSpPr/>
            <p:nvPr/>
          </p:nvSpPr>
          <p:spPr>
            <a:xfrm flipH="1">
              <a:off x="468313" y="169098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251" name="그룹 250">
              <a:extLst>
                <a:ext uri="{FF2B5EF4-FFF2-40B4-BE49-F238E27FC236}">
                  <a16:creationId xmlns:a16="http://schemas.microsoft.com/office/drawing/2014/main" id="{E50F24A8-3E1C-0528-ACCC-DC8C3BCCA107}"/>
                </a:ext>
              </a:extLst>
            </p:cNvPr>
            <p:cNvGrpSpPr/>
            <p:nvPr/>
          </p:nvGrpSpPr>
          <p:grpSpPr>
            <a:xfrm>
              <a:off x="567832" y="1279711"/>
              <a:ext cx="452762" cy="452762"/>
              <a:chOff x="421157" y="1300433"/>
              <a:chExt cx="452762" cy="452762"/>
            </a:xfrm>
          </p:grpSpPr>
          <p:sp>
            <p:nvSpPr>
              <p:cNvPr id="260" name="타원 259">
                <a:extLst>
                  <a:ext uri="{FF2B5EF4-FFF2-40B4-BE49-F238E27FC236}">
                    <a16:creationId xmlns:a16="http://schemas.microsoft.com/office/drawing/2014/main" id="{E9FC997A-FDA9-4970-D6CF-E8A4CA7EF96A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61" name="타원 260">
                <a:extLst>
                  <a:ext uri="{FF2B5EF4-FFF2-40B4-BE49-F238E27FC236}">
                    <a16:creationId xmlns:a16="http://schemas.microsoft.com/office/drawing/2014/main" id="{2370CB6F-3015-6F03-51BA-AE53BC85CD7D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D3D201C8-E250-FE04-B304-4C4A06F7DA3C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  <p:sp>
          <p:nvSpPr>
            <p:cNvPr id="252" name="사각형: 둥근 모서리 251">
              <a:extLst>
                <a:ext uri="{FF2B5EF4-FFF2-40B4-BE49-F238E27FC236}">
                  <a16:creationId xmlns:a16="http://schemas.microsoft.com/office/drawing/2014/main" id="{6FFE05EA-D414-5431-030D-EAE385641843}"/>
                </a:ext>
              </a:extLst>
            </p:cNvPr>
            <p:cNvSpPr/>
            <p:nvPr/>
          </p:nvSpPr>
          <p:spPr>
            <a:xfrm>
              <a:off x="468310" y="1742544"/>
              <a:ext cx="8207375" cy="1853361"/>
            </a:xfrm>
            <a:prstGeom prst="roundRect">
              <a:avLst>
                <a:gd name="adj" fmla="val 6648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1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B204119-0AAE-18A8-A83C-9F9432AB9B92}"/>
              </a:ext>
            </a:extLst>
          </p:cNvPr>
          <p:cNvGrpSpPr/>
          <p:nvPr/>
        </p:nvGrpSpPr>
        <p:grpSpPr>
          <a:xfrm>
            <a:off x="334405" y="209704"/>
            <a:ext cx="4071404" cy="716668"/>
            <a:chOff x="334405" y="209704"/>
            <a:chExt cx="4071404" cy="7166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9ABAAA-3839-C804-CFE8-0196A8D5D13C}"/>
                </a:ext>
              </a:extLst>
            </p:cNvPr>
            <p:cNvSpPr txBox="1"/>
            <p:nvPr/>
          </p:nvSpPr>
          <p:spPr>
            <a:xfrm>
              <a:off x="1087593" y="501878"/>
              <a:ext cx="33182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영역별 특성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839CDB-9C3B-D9BB-F12C-8C7BF2403FCE}"/>
                </a:ext>
              </a:extLst>
            </p:cNvPr>
            <p:cNvSpPr txBox="1"/>
            <p:nvPr/>
          </p:nvSpPr>
          <p:spPr>
            <a:xfrm>
              <a:off x="334405" y="372374"/>
              <a:ext cx="26289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5093D84-2621-32B7-A859-9714D23CFBEE}"/>
                </a:ext>
              </a:extLst>
            </p:cNvPr>
            <p:cNvGrpSpPr/>
            <p:nvPr/>
          </p:nvGrpSpPr>
          <p:grpSpPr>
            <a:xfrm>
              <a:off x="1119981" y="209704"/>
              <a:ext cx="2102995" cy="204788"/>
              <a:chOff x="1119981" y="209704"/>
              <a:chExt cx="2102995" cy="20478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DBB22DD-645B-0C9F-343F-584E2736D891}"/>
                  </a:ext>
                </a:extLst>
              </p:cNvPr>
              <p:cNvSpPr txBox="1"/>
              <p:nvPr/>
            </p:nvSpPr>
            <p:spPr>
              <a:xfrm>
                <a:off x="1397155" y="244703"/>
                <a:ext cx="182582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국어과 교육과정의 특징</a:t>
                </a: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242A6EDF-1326-1A8D-2D4A-B1FF521162BD}"/>
                  </a:ext>
                </a:extLst>
              </p:cNvPr>
              <p:cNvGrpSpPr/>
              <p:nvPr/>
            </p:nvGrpSpPr>
            <p:grpSpPr>
              <a:xfrm>
                <a:off x="1119981" y="209704"/>
                <a:ext cx="204788" cy="204788"/>
                <a:chOff x="1107281" y="227000"/>
                <a:chExt cx="204788" cy="204788"/>
              </a:xfrm>
            </p:grpSpPr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91CD2456-22DB-C818-1686-F51910063B7E}"/>
                    </a:ext>
                  </a:extLst>
                </p:cNvPr>
                <p:cNvSpPr/>
                <p:nvPr/>
              </p:nvSpPr>
              <p:spPr>
                <a:xfrm>
                  <a:off x="1107281" y="227000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DA7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6C1C56B-3142-4491-29B5-72A67CABC0B9}"/>
                    </a:ext>
                  </a:extLst>
                </p:cNvPr>
                <p:cNvSpPr txBox="1"/>
                <p:nvPr/>
              </p:nvSpPr>
              <p:spPr>
                <a:xfrm>
                  <a:off x="1153570" y="251899"/>
                  <a:ext cx="112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V</a:t>
                  </a:r>
                </a:p>
              </p:txBody>
            </p:sp>
          </p:grp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C2F83B93-9131-DBFD-E626-9BA498E2A0B3}"/>
              </a:ext>
            </a:extLst>
          </p:cNvPr>
          <p:cNvGrpSpPr/>
          <p:nvPr/>
        </p:nvGrpSpPr>
        <p:grpSpPr>
          <a:xfrm>
            <a:off x="468310" y="3849658"/>
            <a:ext cx="8207378" cy="2316193"/>
            <a:chOff x="468310" y="3849658"/>
            <a:chExt cx="8207378" cy="2316193"/>
          </a:xfrm>
        </p:grpSpPr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B8261486-632A-111E-701F-F9DA58362E51}"/>
                </a:ext>
              </a:extLst>
            </p:cNvPr>
            <p:cNvSpPr/>
            <p:nvPr/>
          </p:nvSpPr>
          <p:spPr>
            <a:xfrm rot="10800000" flipH="1">
              <a:off x="468315" y="3928663"/>
              <a:ext cx="8207373" cy="523592"/>
            </a:xfrm>
            <a:prstGeom prst="roundRect">
              <a:avLst>
                <a:gd name="adj" fmla="val 13617"/>
              </a:avLst>
            </a:prstGeom>
            <a:solidFill>
              <a:srgbClr val="F68A1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D6F22A9-5896-0EBD-A8C7-02116A4CCF58}"/>
                </a:ext>
              </a:extLst>
            </p:cNvPr>
            <p:cNvSpPr txBox="1"/>
            <p:nvPr/>
          </p:nvSpPr>
          <p:spPr>
            <a:xfrm>
              <a:off x="1119981" y="3989037"/>
              <a:ext cx="524662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매체 자료를 공정성의 측면에서 비판적으로 이해하는 능력에 대한 강조</a:t>
              </a:r>
            </a:p>
          </p:txBody>
        </p:sp>
        <p:sp>
          <p:nvSpPr>
            <p:cNvPr id="89" name="사각형: 둥근 모서리 88">
              <a:extLst>
                <a:ext uri="{FF2B5EF4-FFF2-40B4-BE49-F238E27FC236}">
                  <a16:creationId xmlns:a16="http://schemas.microsoft.com/office/drawing/2014/main" id="{0D31C202-A753-5F28-C59A-A4E71EA2C3AF}"/>
                </a:ext>
              </a:extLst>
            </p:cNvPr>
            <p:cNvSpPr/>
            <p:nvPr/>
          </p:nvSpPr>
          <p:spPr>
            <a:xfrm flipH="1">
              <a:off x="468313" y="4260934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D0C17D29-AB37-C83C-04BD-7E08C7EBC595}"/>
                </a:ext>
              </a:extLst>
            </p:cNvPr>
            <p:cNvSpPr/>
            <p:nvPr/>
          </p:nvSpPr>
          <p:spPr>
            <a:xfrm>
              <a:off x="567832" y="3849658"/>
              <a:ext cx="452762" cy="452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6CC75C15-6701-2B14-9495-8B9A06872F29}"/>
                </a:ext>
              </a:extLst>
            </p:cNvPr>
            <p:cNvSpPr/>
            <p:nvPr/>
          </p:nvSpPr>
          <p:spPr>
            <a:xfrm>
              <a:off x="603210" y="3885036"/>
              <a:ext cx="382005" cy="38200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68A1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B932B91-0AF9-87B2-6865-F94100DBA206}"/>
                </a:ext>
              </a:extLst>
            </p:cNvPr>
            <p:cNvSpPr txBox="1"/>
            <p:nvPr/>
          </p:nvSpPr>
          <p:spPr>
            <a:xfrm>
              <a:off x="647538" y="3975787"/>
              <a:ext cx="29335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DE8D2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0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68A1E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91ACE555-3B88-5F47-23E8-F6ACA87C4C51}"/>
                </a:ext>
              </a:extLst>
            </p:cNvPr>
            <p:cNvGrpSpPr/>
            <p:nvPr/>
          </p:nvGrpSpPr>
          <p:grpSpPr>
            <a:xfrm>
              <a:off x="592914" y="5121560"/>
              <a:ext cx="6097812" cy="235220"/>
              <a:chOff x="592914" y="4410501"/>
              <a:chExt cx="6097812" cy="235220"/>
            </a:xfrm>
          </p:grpSpPr>
          <p:sp>
            <p:nvSpPr>
              <p:cNvPr id="95" name="사각형: 둥근 모서리 94">
                <a:extLst>
                  <a:ext uri="{FF2B5EF4-FFF2-40B4-BE49-F238E27FC236}">
                    <a16:creationId xmlns:a16="http://schemas.microsoft.com/office/drawing/2014/main" id="{07A3DC41-0323-BF0E-80F6-9BE584184ABA}"/>
                  </a:ext>
                </a:extLst>
              </p:cNvPr>
              <p:cNvSpPr/>
              <p:nvPr/>
            </p:nvSpPr>
            <p:spPr>
              <a:xfrm flipV="1">
                <a:off x="59291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B875578-08C4-5E5C-D8DE-652134348B7A}"/>
                  </a:ext>
                </a:extLst>
              </p:cNvPr>
              <p:cNvSpPr txBox="1"/>
              <p:nvPr/>
            </p:nvSpPr>
            <p:spPr>
              <a:xfrm>
                <a:off x="706678" y="4435778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00D5857B-FB43-1C28-170F-81BA9275120A}"/>
                  </a:ext>
                </a:extLst>
              </p:cNvPr>
              <p:cNvSpPr/>
              <p:nvPr/>
            </p:nvSpPr>
            <p:spPr>
              <a:xfrm flipV="1">
                <a:off x="1039352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A7DCCD6D-C05F-BB6D-FE5B-B2A333129CB6}"/>
                  </a:ext>
                </a:extLst>
              </p:cNvPr>
              <p:cNvSpPr txBox="1"/>
              <p:nvPr/>
            </p:nvSpPr>
            <p:spPr>
              <a:xfrm>
                <a:off x="1791949" y="4435778"/>
                <a:ext cx="489877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06-06]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사회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문화적 맥락을 고려하여 매체 자료의 공정성을 평가한다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85400C70-8776-C317-28DA-C772AA9821E0}"/>
                  </a:ext>
                </a:extLst>
              </p:cNvPr>
              <p:cNvSpPr/>
              <p:nvPr/>
            </p:nvSpPr>
            <p:spPr>
              <a:xfrm flipV="1">
                <a:off x="107800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F68A1E">
                  <a:alpha val="3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207B75F-38F9-E308-1011-2EB39DF50FC1}"/>
                  </a:ext>
                </a:extLst>
              </p:cNvPr>
              <p:cNvSpPr txBox="1"/>
              <p:nvPr/>
            </p:nvSpPr>
            <p:spPr>
              <a:xfrm>
                <a:off x="1178488" y="4435778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  <p:sp>
          <p:nvSpPr>
            <p:cNvPr id="94" name="사각형: 둥근 모서리 93">
              <a:extLst>
                <a:ext uri="{FF2B5EF4-FFF2-40B4-BE49-F238E27FC236}">
                  <a16:creationId xmlns:a16="http://schemas.microsoft.com/office/drawing/2014/main" id="{1B37407D-E77D-3EEF-C731-E8F7E50F8C48}"/>
                </a:ext>
              </a:extLst>
            </p:cNvPr>
            <p:cNvSpPr/>
            <p:nvPr/>
          </p:nvSpPr>
          <p:spPr>
            <a:xfrm>
              <a:off x="468310" y="4312490"/>
              <a:ext cx="8207375" cy="1853361"/>
            </a:xfrm>
            <a:prstGeom prst="roundRect">
              <a:avLst>
                <a:gd name="adj" fmla="val 6648"/>
              </a:avLst>
            </a:prstGeom>
            <a:ln w="19050" cap="rnd">
              <a:solidFill>
                <a:srgbClr val="F68A1E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1CD40043-42BE-1CB0-D745-D105912259E1}"/>
              </a:ext>
            </a:extLst>
          </p:cNvPr>
          <p:cNvGrpSpPr/>
          <p:nvPr/>
        </p:nvGrpSpPr>
        <p:grpSpPr>
          <a:xfrm>
            <a:off x="468310" y="1279711"/>
            <a:ext cx="8207378" cy="2316194"/>
            <a:chOff x="468310" y="1279711"/>
            <a:chExt cx="8207378" cy="231619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A156FF47-C276-EEF7-AB2D-DFB8C727A7EE}"/>
                </a:ext>
              </a:extLst>
            </p:cNvPr>
            <p:cNvGrpSpPr/>
            <p:nvPr/>
          </p:nvGrpSpPr>
          <p:grpSpPr>
            <a:xfrm>
              <a:off x="468315" y="1358716"/>
              <a:ext cx="8207373" cy="523592"/>
              <a:chOff x="597298" y="1358716"/>
              <a:chExt cx="8078390" cy="523592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B28BD5F7-2B45-87A2-3C3F-F721ED945FFB}"/>
                  </a:ext>
                </a:extLst>
              </p:cNvPr>
              <p:cNvSpPr/>
              <p:nvPr/>
            </p:nvSpPr>
            <p:spPr>
              <a:xfrm rot="10800000" flipH="1">
                <a:off x="597298" y="1358716"/>
                <a:ext cx="8078390" cy="523592"/>
              </a:xfrm>
              <a:prstGeom prst="roundRect">
                <a:avLst>
                  <a:gd name="adj" fmla="val 13617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F9EC9FB-F352-457B-B505-09DB7BCD11CF}"/>
                  </a:ext>
                </a:extLst>
              </p:cNvPr>
              <p:cNvSpPr txBox="1"/>
              <p:nvPr/>
            </p:nvSpPr>
            <p:spPr>
              <a:xfrm>
                <a:off x="1238723" y="1419090"/>
                <a:ext cx="43863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권리와 책임에 따른 성숙한 매체 소통 참여 태도에 대한 강조</a:t>
                </a:r>
              </a:p>
            </p:txBody>
          </p:sp>
        </p:grp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1F8FBF69-90EF-C31E-0DB2-0C2ADE2BAEF1}"/>
                </a:ext>
              </a:extLst>
            </p:cNvPr>
            <p:cNvSpPr/>
            <p:nvPr/>
          </p:nvSpPr>
          <p:spPr>
            <a:xfrm flipH="1">
              <a:off x="468313" y="1690987"/>
              <a:ext cx="8207372" cy="516818"/>
            </a:xfrm>
            <a:prstGeom prst="roundRect">
              <a:avLst>
                <a:gd name="adj" fmla="val 166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0F958E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0ED3F266-C3BE-AD10-E78C-57A33BA66096}"/>
                </a:ext>
              </a:extLst>
            </p:cNvPr>
            <p:cNvGrpSpPr/>
            <p:nvPr/>
          </p:nvGrpSpPr>
          <p:grpSpPr>
            <a:xfrm>
              <a:off x="567832" y="1279711"/>
              <a:ext cx="452762" cy="452762"/>
              <a:chOff x="421157" y="1300433"/>
              <a:chExt cx="452762" cy="452762"/>
            </a:xfrm>
          </p:grpSpPr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05654D0E-18DF-221F-E2AF-1A47515AED10}"/>
                  </a:ext>
                </a:extLst>
              </p:cNvPr>
              <p:cNvSpPr/>
              <p:nvPr/>
            </p:nvSpPr>
            <p:spPr>
              <a:xfrm>
                <a:off x="421157" y="1300433"/>
                <a:ext cx="452762" cy="4527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BA62DBCF-8A6A-D4A4-D1F6-4C45BD1E6645}"/>
                  </a:ext>
                </a:extLst>
              </p:cNvPr>
              <p:cNvSpPr/>
              <p:nvPr/>
            </p:nvSpPr>
            <p:spPr>
              <a:xfrm>
                <a:off x="456535" y="1335811"/>
                <a:ext cx="382005" cy="3820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5481745-66F0-E763-A70F-60877BF23E52}"/>
                  </a:ext>
                </a:extLst>
              </p:cNvPr>
              <p:cNvSpPr txBox="1"/>
              <p:nvPr/>
            </p:nvSpPr>
            <p:spPr>
              <a:xfrm>
                <a:off x="514489" y="1426562"/>
                <a:ext cx="2660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CBDCEF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0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1</a:t>
                </a:r>
              </a:p>
            </p:txBody>
          </p:sp>
        </p:grpSp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6118C827-7604-0881-C603-FB3E5A3BD5D7}"/>
                </a:ext>
              </a:extLst>
            </p:cNvPr>
            <p:cNvSpPr/>
            <p:nvPr/>
          </p:nvSpPr>
          <p:spPr>
            <a:xfrm>
              <a:off x="468310" y="1742544"/>
              <a:ext cx="8207375" cy="1853361"/>
            </a:xfrm>
            <a:prstGeom prst="roundRect">
              <a:avLst>
                <a:gd name="adj" fmla="val 6648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36E748F7-4B81-1C60-37F6-E83F9902CADB}"/>
                </a:ext>
              </a:extLst>
            </p:cNvPr>
            <p:cNvGrpSpPr/>
            <p:nvPr/>
          </p:nvGrpSpPr>
          <p:grpSpPr>
            <a:xfrm>
              <a:off x="592914" y="2471920"/>
              <a:ext cx="7300064" cy="394609"/>
              <a:chOff x="592914" y="4410501"/>
              <a:chExt cx="7300064" cy="394609"/>
            </a:xfrm>
          </p:grpSpPr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D7F93613-D47F-927D-303E-08EA05E44C49}"/>
                  </a:ext>
                </a:extLst>
              </p:cNvPr>
              <p:cNvSpPr/>
              <p:nvPr/>
            </p:nvSpPr>
            <p:spPr>
              <a:xfrm flipV="1">
                <a:off x="59291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8C2F291-C15D-B41A-238A-D663F3A47FA4}"/>
                  </a:ext>
                </a:extLst>
              </p:cNvPr>
              <p:cNvSpPr txBox="1"/>
              <p:nvPr/>
            </p:nvSpPr>
            <p:spPr>
              <a:xfrm>
                <a:off x="706678" y="4435778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신설</a:t>
                </a:r>
              </a:p>
            </p:txBody>
          </p:sp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F7FCDB8B-FAF6-E7C9-1AC5-BDC544E22B18}"/>
                  </a:ext>
                </a:extLst>
              </p:cNvPr>
              <p:cNvSpPr/>
              <p:nvPr/>
            </p:nvSpPr>
            <p:spPr>
              <a:xfrm flipV="1">
                <a:off x="1039352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B797F9C8-29C5-09E0-EA71-83305B9DC0DD}"/>
                  </a:ext>
                </a:extLst>
              </p:cNvPr>
              <p:cNvSpPr txBox="1"/>
              <p:nvPr/>
            </p:nvSpPr>
            <p:spPr>
              <a:xfrm>
                <a:off x="1791949" y="4435778"/>
                <a:ext cx="61010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06-04]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 소통에서의 권리와 책임을 이해하고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수용자의 반응을 고려하며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매체 자료의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lvl="1">
                  <a:buClr>
                    <a:srgbClr val="0F958E"/>
                  </a:buClr>
                </a:pP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제작 과정을 성찰한다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sp>
            <p:nvSpPr>
              <p:cNvPr id="148" name="사각형: 둥근 모서리 147">
                <a:extLst>
                  <a:ext uri="{FF2B5EF4-FFF2-40B4-BE49-F238E27FC236}">
                    <a16:creationId xmlns:a16="http://schemas.microsoft.com/office/drawing/2014/main" id="{49C8D6B0-6B89-2803-8D9B-C2FA0FB314E2}"/>
                  </a:ext>
                </a:extLst>
              </p:cNvPr>
              <p:cNvSpPr/>
              <p:nvPr/>
            </p:nvSpPr>
            <p:spPr>
              <a:xfrm flipV="1">
                <a:off x="1078004" y="4410501"/>
                <a:ext cx="654618" cy="235220"/>
              </a:xfrm>
              <a:prstGeom prst="roundRect">
                <a:avLst>
                  <a:gd name="adj" fmla="val 50000"/>
                </a:avLst>
              </a:prstGeom>
              <a:solidFill>
                <a:srgbClr val="CBDC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6B8D7EE-D221-85F6-1884-AFE17A3AD34A}"/>
                  </a:ext>
                </a:extLst>
              </p:cNvPr>
              <p:cNvSpPr txBox="1"/>
              <p:nvPr/>
            </p:nvSpPr>
            <p:spPr>
              <a:xfrm>
                <a:off x="1178488" y="4435778"/>
                <a:ext cx="45365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lvl="1" algn="ctr">
                  <a:buClr>
                    <a:srgbClr val="0F958E"/>
                  </a:buClr>
                </a:pP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039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B09DE2B7-2BD9-F022-768A-93DD07E210DF}"/>
              </a:ext>
            </a:extLst>
          </p:cNvPr>
          <p:cNvGrpSpPr/>
          <p:nvPr/>
        </p:nvGrpSpPr>
        <p:grpSpPr>
          <a:xfrm>
            <a:off x="470790" y="1341439"/>
            <a:ext cx="8204897" cy="4824412"/>
            <a:chOff x="470790" y="1341439"/>
            <a:chExt cx="8204897" cy="4824412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D794B3A3-EDDF-112C-BD8C-EC10230510DE}"/>
                </a:ext>
              </a:extLst>
            </p:cNvPr>
            <p:cNvSpPr/>
            <p:nvPr/>
          </p:nvSpPr>
          <p:spPr>
            <a:xfrm>
              <a:off x="470790" y="1341439"/>
              <a:ext cx="8204897" cy="4824412"/>
            </a:xfrm>
            <a:prstGeom prst="roundRect">
              <a:avLst>
                <a:gd name="adj" fmla="val 1567"/>
              </a:avLst>
            </a:prstGeom>
            <a:ln w="19050" cap="rnd">
              <a:solidFill>
                <a:srgbClr val="276DB5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42B2CEA5-7B3B-97D7-E8D0-BF966F405422}"/>
                </a:ext>
              </a:extLst>
            </p:cNvPr>
            <p:cNvSpPr/>
            <p:nvPr/>
          </p:nvSpPr>
          <p:spPr>
            <a:xfrm>
              <a:off x="515139" y="1411686"/>
              <a:ext cx="8116199" cy="385686"/>
            </a:xfrm>
            <a:prstGeom prst="roundRect">
              <a:avLst>
                <a:gd name="adj" fmla="val 16303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7F844C-5AB6-D8C8-12C9-BC925CD2CB4D}"/>
                </a:ext>
              </a:extLst>
            </p:cNvPr>
            <p:cNvSpPr txBox="1"/>
            <p:nvPr/>
          </p:nvSpPr>
          <p:spPr>
            <a:xfrm>
              <a:off x="597761" y="1519891"/>
              <a:ext cx="563135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(2021). 2022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교육과정 총론 주요 사항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시안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).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 언론 보도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(2021.11.24.). 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D67760C4-77A0-FECF-1175-8581CBA17BD9}"/>
                </a:ext>
              </a:extLst>
            </p:cNvPr>
            <p:cNvSpPr/>
            <p:nvPr/>
          </p:nvSpPr>
          <p:spPr>
            <a:xfrm>
              <a:off x="515139" y="2222510"/>
              <a:ext cx="8116199" cy="385686"/>
            </a:xfrm>
            <a:prstGeom prst="roundRect">
              <a:avLst>
                <a:gd name="adj" fmla="val 16303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878D62-25C3-F3C2-DD89-B09448170315}"/>
                </a:ext>
              </a:extLst>
            </p:cNvPr>
            <p:cNvSpPr txBox="1"/>
            <p:nvPr/>
          </p:nvSpPr>
          <p:spPr>
            <a:xfrm>
              <a:off x="597761" y="2330715"/>
              <a:ext cx="690734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남가영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(2023). 2022 </a:t>
              </a:r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국어과 교육과정 ‘문법’ 영역 개발의 논리와 교육적 의미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청람어문교육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92. 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396-407.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FB0C14-0762-3723-71A6-2EBFD0F565C2}"/>
                </a:ext>
              </a:extLst>
            </p:cNvPr>
            <p:cNvSpPr txBox="1"/>
            <p:nvPr/>
          </p:nvSpPr>
          <p:spPr>
            <a:xfrm>
              <a:off x="597761" y="1915139"/>
              <a:ext cx="3638817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(2022). </a:t>
              </a:r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국어과 교육과정 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제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2022-33</a:t>
              </a:r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호 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[</a:t>
              </a:r>
              <a:r>
                <a: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별책</a:t>
              </a:r>
              <a:r>
                <a:rPr lang="en-US" altLang="ko-KR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5]). 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07FEF12D-8673-AC09-AB47-D07C00EAD65B}"/>
                </a:ext>
              </a:extLst>
            </p:cNvPr>
            <p:cNvSpPr/>
            <p:nvPr/>
          </p:nvSpPr>
          <p:spPr>
            <a:xfrm>
              <a:off x="515139" y="3182697"/>
              <a:ext cx="8116199" cy="609729"/>
            </a:xfrm>
            <a:prstGeom prst="roundRect">
              <a:avLst>
                <a:gd name="adj" fmla="val 1131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238A92-A987-58B8-78CB-CAB95B1671F1}"/>
                </a:ext>
              </a:extLst>
            </p:cNvPr>
            <p:cNvSpPr txBox="1"/>
            <p:nvPr/>
          </p:nvSpPr>
          <p:spPr>
            <a:xfrm>
              <a:off x="597761" y="3318285"/>
              <a:ext cx="6761466" cy="33855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노은희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정혜승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민병곤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서영진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최숙기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서수현 외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(2022b). 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국어과 교육과정 시안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(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최종안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)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개발 연구</a:t>
              </a:r>
              <a:b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</a:b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연구보고 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CRC 2022-14).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충북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한국교육과정평가원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6538BC-EC0B-0A0B-5481-3888D1B1FE4E}"/>
                </a:ext>
              </a:extLst>
            </p:cNvPr>
            <p:cNvSpPr txBox="1"/>
            <p:nvPr/>
          </p:nvSpPr>
          <p:spPr>
            <a:xfrm>
              <a:off x="597761" y="2704626"/>
              <a:ext cx="7923644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노은희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정혜승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민병곤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서수현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서영진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김현정 외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(2022a). 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국어과 교육과정 시안 개발 연구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연구보고 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CRC 2022-2). </a:t>
              </a:r>
            </a:p>
            <a:p>
              <a:pPr>
                <a:spcAft>
                  <a:spcPts val="1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충북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한국교육과정평가원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</a:t>
              </a: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C40AF900-ADCD-3ACC-8EE6-BAA14CC1701D}"/>
                </a:ext>
              </a:extLst>
            </p:cNvPr>
            <p:cNvSpPr/>
            <p:nvPr/>
          </p:nvSpPr>
          <p:spPr>
            <a:xfrm>
              <a:off x="515139" y="4238901"/>
              <a:ext cx="8116199" cy="385686"/>
            </a:xfrm>
            <a:prstGeom prst="roundRect">
              <a:avLst>
                <a:gd name="adj" fmla="val 16303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F8B292-CC20-C737-8D63-13DA4B8F2F0C}"/>
                </a:ext>
              </a:extLst>
            </p:cNvPr>
            <p:cNvSpPr txBox="1"/>
            <p:nvPr/>
          </p:nvSpPr>
          <p:spPr>
            <a:xfrm>
              <a:off x="597761" y="4347106"/>
              <a:ext cx="6556282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1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서영진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(2023). 2022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국어과 ‘듣기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말하기’ 영역 교육과정의 쟁점과 과제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청람어문교육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93.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 67-102.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2749BA-6E4D-F4A9-9F1A-5238A507F43D}"/>
                </a:ext>
              </a:extLst>
            </p:cNvPr>
            <p:cNvSpPr txBox="1"/>
            <p:nvPr/>
          </p:nvSpPr>
          <p:spPr>
            <a:xfrm>
              <a:off x="597761" y="3931531"/>
              <a:ext cx="6076985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1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서수현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(2023). 2022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국어과 교육과정 쓰기 영역의 특징과 지향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청람어문교육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92. 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341-367.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2D035F-B79F-FAB3-FE87-CCE21EDE50EA}"/>
                </a:ext>
              </a:extLst>
            </p:cNvPr>
            <p:cNvSpPr txBox="1"/>
            <p:nvPr/>
          </p:nvSpPr>
          <p:spPr>
            <a:xfrm>
              <a:off x="597761" y="4774361"/>
              <a:ext cx="7511672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1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이인화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(2023). ‘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역량 함양을 위한 교육과정’으로서 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2022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국어과 교육과정 문학 영역의 점검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새국어교육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134. 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55-95. </a:t>
              </a: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26D8DAB5-0BAA-4E3F-A043-182AA1645F96}"/>
                </a:ext>
              </a:extLst>
            </p:cNvPr>
            <p:cNvSpPr/>
            <p:nvPr/>
          </p:nvSpPr>
          <p:spPr>
            <a:xfrm>
              <a:off x="515139" y="5100163"/>
              <a:ext cx="8116199" cy="609729"/>
            </a:xfrm>
            <a:prstGeom prst="roundRect">
              <a:avLst>
                <a:gd name="adj" fmla="val 11316"/>
              </a:avLst>
            </a:prstGeom>
            <a:solidFill>
              <a:srgbClr val="276DB5">
                <a:alpha val="12000"/>
              </a:srgbClr>
            </a:solidFill>
            <a:ln w="19050" cap="rnd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0C5BFDE-DA32-10CD-B9DD-67D766510CA6}"/>
                </a:ext>
              </a:extLst>
            </p:cNvPr>
            <p:cNvSpPr txBox="1"/>
            <p:nvPr/>
          </p:nvSpPr>
          <p:spPr>
            <a:xfrm>
              <a:off x="597761" y="5222926"/>
              <a:ext cx="5998437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정혜승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노은희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민병곤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김잔디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김정영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김정우 외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(2021).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 국어과 교육과정 재구조화 연구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. </a:t>
              </a:r>
            </a:p>
            <a:p>
              <a:pPr>
                <a:spcAft>
                  <a:spcPts val="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 정책연구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-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용역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-2021-09).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세종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교육부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A2A1F7-F0D9-0859-C2A6-D5D57C0F24B0}"/>
                </a:ext>
              </a:extLst>
            </p:cNvPr>
            <p:cNvSpPr txBox="1"/>
            <p:nvPr/>
          </p:nvSpPr>
          <p:spPr>
            <a:xfrm>
              <a:off x="597761" y="5848997"/>
              <a:ext cx="649055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spcAft>
                  <a:spcPts val="600"/>
                </a:spcAft>
                <a:defRPr sz="1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>
                <a:spcAft>
                  <a:spcPts val="1200"/>
                </a:spcAft>
              </a:pP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최숙기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(2023). 2022 </a:t>
              </a:r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국어과 교육과정 ‘읽기’ 영역 개발의 중점과 방향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. </a:t>
              </a:r>
              <a:r>
                <a:rPr lang="ko-KR" altLang="en-US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청람어문교육</a:t>
              </a:r>
              <a:r>
                <a:rPr lang="en-US" altLang="ko-KR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92.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 303-339.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746D778-4F1E-3E54-4CCD-C35A4CBC8200}"/>
              </a:ext>
            </a:extLst>
          </p:cNvPr>
          <p:cNvGrpSpPr/>
          <p:nvPr/>
        </p:nvGrpSpPr>
        <p:grpSpPr>
          <a:xfrm>
            <a:off x="271086" y="395830"/>
            <a:ext cx="1996317" cy="492443"/>
            <a:chOff x="271086" y="395830"/>
            <a:chExt cx="1996317" cy="49244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BD9DD62-E03D-BDF3-E1D6-5BADF87EC850}"/>
                </a:ext>
              </a:extLst>
            </p:cNvPr>
            <p:cNvSpPr txBox="1"/>
            <p:nvPr/>
          </p:nvSpPr>
          <p:spPr>
            <a:xfrm>
              <a:off x="1087593" y="501878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tabLst>
                  <a:tab pos="3048000" algn="l"/>
                </a:tabLst>
              </a:pP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참고문헌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078B4B-6050-92F7-6190-3CD439284846}"/>
                </a:ext>
              </a:extLst>
            </p:cNvPr>
            <p:cNvSpPr txBox="1"/>
            <p:nvPr/>
          </p:nvSpPr>
          <p:spPr>
            <a:xfrm>
              <a:off x="271086" y="395830"/>
              <a:ext cx="389529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27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1952</TotalTime>
  <Words>9848</Words>
  <Application>Microsoft Office PowerPoint</Application>
  <PresentationFormat>화면 슬라이드 쇼(4:3)</PresentationFormat>
  <Paragraphs>1798</Paragraphs>
  <Slides>62</Slides>
  <Notes>50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62</vt:i4>
      </vt:variant>
    </vt:vector>
  </HeadingPairs>
  <TitlesOfParts>
    <vt:vector size="68" baseType="lpstr">
      <vt:lpstr>엘리스 DX널리체  Light</vt:lpstr>
      <vt:lpstr>맑은 고딕</vt:lpstr>
      <vt:lpstr>엘리스 DX널리체  Medium</vt:lpstr>
      <vt:lpstr>엘리스 DX널리체 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436</cp:revision>
  <dcterms:created xsi:type="dcterms:W3CDTF">2014-09-15T04:58:47Z</dcterms:created>
  <dcterms:modified xsi:type="dcterms:W3CDTF">2024-02-27T09:21:40Z</dcterms:modified>
</cp:coreProperties>
</file>